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A6CB-1181-479C-AF53-C841E9362280}" type="datetimeFigureOut">
              <a:rPr lang="sl-SI" smtClean="0"/>
              <a:pPr/>
              <a:t>9. 02. 2022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Past </a:t>
            </a:r>
            <a:r>
              <a:rPr lang="sl-SI" dirty="0" err="1" smtClean="0">
                <a:solidFill>
                  <a:srgbClr val="FF0000"/>
                </a:solidFill>
              </a:rPr>
              <a:t>Continuous</a:t>
            </a:r>
            <a:r>
              <a:rPr lang="sl-SI" dirty="0" smtClean="0">
                <a:solidFill>
                  <a:srgbClr val="FF0000"/>
                </a:solidFill>
              </a:rPr>
              <a:t> - FORM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dirty="0" err="1">
                <a:solidFill>
                  <a:srgbClr val="FF0000"/>
                </a:solidFill>
              </a:rPr>
              <a:t>w</a:t>
            </a:r>
            <a:r>
              <a:rPr lang="sl-SI" dirty="0" err="1" smtClean="0">
                <a:solidFill>
                  <a:srgbClr val="FF0000"/>
                </a:solidFill>
              </a:rPr>
              <a:t>as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/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were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+ glagol (</a:t>
            </a:r>
            <a:r>
              <a:rPr lang="sl-SI" dirty="0" smtClean="0">
                <a:solidFill>
                  <a:srgbClr val="FF0000"/>
                </a:solidFill>
              </a:rPr>
              <a:t>+</a:t>
            </a:r>
            <a:r>
              <a:rPr lang="sl-SI" dirty="0" err="1" smtClean="0">
                <a:solidFill>
                  <a:srgbClr val="FF0000"/>
                </a:solidFill>
              </a:rPr>
              <a:t>ing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err="1"/>
              <a:t>w</a:t>
            </a:r>
            <a:r>
              <a:rPr lang="sl-SI" dirty="0" err="1" smtClean="0"/>
              <a:t>as</a:t>
            </a:r>
            <a:r>
              <a:rPr lang="sl-SI" dirty="0" smtClean="0"/>
              <a:t> (he, </a:t>
            </a:r>
            <a:r>
              <a:rPr lang="sl-SI" dirty="0" err="1" smtClean="0"/>
              <a:t>she</a:t>
            </a:r>
            <a:r>
              <a:rPr lang="sl-SI" smtClean="0"/>
              <a:t>, it, I)</a:t>
            </a:r>
            <a:endParaRPr lang="sl-SI" dirty="0" smtClean="0"/>
          </a:p>
          <a:p>
            <a:r>
              <a:rPr lang="sl-SI" dirty="0" err="1"/>
              <a:t>w</a:t>
            </a:r>
            <a:r>
              <a:rPr lang="sl-SI" dirty="0" err="1" smtClean="0"/>
              <a:t>ere</a:t>
            </a:r>
            <a:r>
              <a:rPr lang="sl-SI" dirty="0" smtClean="0"/>
              <a:t> (</a:t>
            </a:r>
            <a:r>
              <a:rPr lang="sl-SI" dirty="0" err="1" smtClean="0"/>
              <a:t>we</a:t>
            </a:r>
            <a:r>
              <a:rPr lang="sl-SI" dirty="0" smtClean="0"/>
              <a:t>,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smtClean="0"/>
              <a:t>Ex.:</a:t>
            </a:r>
          </a:p>
          <a:p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lunch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yesterday</a:t>
            </a:r>
            <a:r>
              <a:rPr lang="sl-SI" dirty="0" smtClean="0">
                <a:solidFill>
                  <a:srgbClr val="FF0000"/>
                </a:solidFill>
              </a:rPr>
              <a:t> at 3 </a:t>
            </a:r>
            <a:r>
              <a:rPr lang="sl-SI" dirty="0" err="1" smtClean="0">
                <a:solidFill>
                  <a:srgbClr val="FF0000"/>
                </a:solidFill>
              </a:rPr>
              <a:t>pm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</a:t>
            </a:r>
            <a:r>
              <a:rPr lang="sl-SI" dirty="0" err="1" smtClean="0"/>
              <a:t>doing</a:t>
            </a:r>
            <a:r>
              <a:rPr lang="sl-SI" dirty="0" smtClean="0"/>
              <a:t> </a:t>
            </a:r>
            <a:r>
              <a:rPr lang="sl-SI" dirty="0" err="1" smtClean="0"/>
              <a:t>their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HW </a:t>
            </a:r>
            <a:r>
              <a:rPr lang="sl-SI" dirty="0" err="1" smtClean="0">
                <a:solidFill>
                  <a:srgbClr val="FF0000"/>
                </a:solidFill>
              </a:rPr>
              <a:t>for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two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hours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yesterday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- preteklost, ki traja!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2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l-SI" sz="2800" b="1" dirty="0" smtClean="0"/>
              <a:t>PAST SIMPLE vs PAST CONTINUOUS TENSE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869790"/>
            <a:ext cx="9155360" cy="63367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/>
              <a:t>made</a:t>
            </a:r>
            <a:r>
              <a:rPr lang="sl-SI" sz="2800" dirty="0" smtClean="0"/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 at 7p.m. </a:t>
            </a:r>
            <a:r>
              <a:rPr lang="sl-SI" sz="2800" dirty="0" err="1" smtClean="0"/>
              <a:t>yesterday</a:t>
            </a:r>
            <a:r>
              <a:rPr lang="sl-SI" sz="2800" dirty="0" smtClean="0"/>
              <a:t>.</a:t>
            </a:r>
          </a:p>
          <a:p>
            <a:pPr>
              <a:buNone/>
            </a:pPr>
            <a:endParaRPr lang="sl-SI" sz="2800" dirty="0" smtClean="0"/>
          </a:p>
          <a:p>
            <a:pPr>
              <a:buFontTx/>
              <a:buChar char="-"/>
            </a:pPr>
            <a:r>
              <a:rPr lang="sl-SI" sz="2800" u="sng" dirty="0" smtClean="0">
                <a:solidFill>
                  <a:srgbClr val="0070C0"/>
                </a:solidFill>
              </a:rPr>
              <a:t>PAST SIMPLE Tense </a:t>
            </a:r>
            <a:r>
              <a:rPr lang="sl-SI" sz="2800" dirty="0" smtClean="0">
                <a:solidFill>
                  <a:srgbClr val="0070C0"/>
                </a:solidFill>
              </a:rPr>
              <a:t>– dejanje, ki </a:t>
            </a:r>
            <a:r>
              <a:rPr lang="sl-SI" sz="2800" u="sng" dirty="0" smtClean="0">
                <a:solidFill>
                  <a:srgbClr val="0070C0"/>
                </a:solidFill>
              </a:rPr>
              <a:t>se je zgodilo in končalo </a:t>
            </a:r>
            <a:r>
              <a:rPr lang="sl-SI" sz="2800" dirty="0" smtClean="0">
                <a:solidFill>
                  <a:srgbClr val="0070C0"/>
                </a:solidFill>
              </a:rPr>
              <a:t>v enem trenutku v preteklosti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 naredila večerjo)</a:t>
            </a:r>
          </a:p>
          <a:p>
            <a:pPr>
              <a:buFontTx/>
              <a:buChar char="-"/>
            </a:pPr>
            <a:endParaRPr lang="sl-SI" sz="28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/>
              <a:t>was</a:t>
            </a:r>
            <a:r>
              <a:rPr lang="sl-SI" sz="2800" u="sng" dirty="0" smtClean="0"/>
              <a:t> </a:t>
            </a:r>
            <a:r>
              <a:rPr lang="sl-SI" sz="2800" u="sng" dirty="0" err="1" smtClean="0"/>
              <a:t>making</a:t>
            </a:r>
            <a:r>
              <a:rPr lang="sl-SI" sz="2800" u="sng" dirty="0" smtClean="0"/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 at 7p.m. yesterday.</a:t>
            </a:r>
          </a:p>
          <a:p>
            <a:pPr marL="0" lvl="0" indent="0">
              <a:buNone/>
            </a:pP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At 7p.m. mum </a:t>
            </a:r>
            <a:r>
              <a:rPr lang="sl-SI" sz="2800" u="sng" dirty="0">
                <a:solidFill>
                  <a:prstClr val="black"/>
                </a:solidFill>
                <a:cs typeface="Times New Roman" panose="02020603050405020304" pitchFamily="18" charset="0"/>
              </a:rPr>
              <a:t>was making </a:t>
            </a: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dinner and I </a:t>
            </a:r>
            <a:r>
              <a:rPr lang="sl-SI" sz="2800" u="sng" dirty="0">
                <a:solidFill>
                  <a:prstClr val="black"/>
                </a:solidFill>
                <a:cs typeface="Times New Roman" panose="02020603050405020304" pitchFamily="18" charset="0"/>
              </a:rPr>
              <a:t>was reading </a:t>
            </a: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a </a:t>
            </a:r>
            <a:r>
              <a:rPr lang="sl-SI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book</a:t>
            </a:r>
            <a:r>
              <a:rPr lang="sl-SI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sl-SI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sl-SI" sz="2800" u="sng" dirty="0" smtClean="0">
                <a:solidFill>
                  <a:srgbClr val="0070C0"/>
                </a:solidFill>
              </a:rPr>
              <a:t>PAST CONTINUOUS T. </a:t>
            </a:r>
            <a:r>
              <a:rPr lang="sl-SI" sz="2800" dirty="0" smtClean="0">
                <a:solidFill>
                  <a:srgbClr val="0070C0"/>
                </a:solidFill>
              </a:rPr>
              <a:t>– dejanje, ki </a:t>
            </a:r>
            <a:r>
              <a:rPr lang="sl-SI" sz="2800" u="sng" dirty="0" smtClean="0">
                <a:solidFill>
                  <a:srgbClr val="0070C0"/>
                </a:solidFill>
              </a:rPr>
              <a:t>je potekalo </a:t>
            </a:r>
            <a:r>
              <a:rPr lang="sl-SI" sz="2800" dirty="0" smtClean="0">
                <a:solidFill>
                  <a:srgbClr val="0070C0"/>
                </a:solidFill>
              </a:rPr>
              <a:t>v enem obdobju v preteklosti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(Mama je delala večerjo / jaz sem bral)</a:t>
            </a:r>
          </a:p>
          <a:p>
            <a:pPr>
              <a:buNone/>
            </a:pPr>
            <a:r>
              <a:rPr lang="sl-SI" sz="2800" dirty="0" smtClean="0"/>
              <a:t>------------------------------------------------------------------------------------- </a:t>
            </a:r>
          </a:p>
          <a:p>
            <a:pPr>
              <a:buNone/>
            </a:pPr>
            <a:r>
              <a:rPr lang="sl-SI" sz="2800" dirty="0" smtClean="0"/>
              <a:t>When I </a:t>
            </a:r>
            <a:r>
              <a:rPr lang="sl-SI" sz="2800" u="sng" dirty="0" smtClean="0">
                <a:solidFill>
                  <a:srgbClr val="FF0000"/>
                </a:solidFill>
              </a:rPr>
              <a:t>came</a:t>
            </a:r>
            <a:r>
              <a:rPr lang="sl-SI" sz="2800" dirty="0" smtClean="0"/>
              <a:t> home mum </a:t>
            </a:r>
            <a:r>
              <a:rPr lang="sl-SI" sz="2800" u="sng" dirty="0" smtClean="0">
                <a:solidFill>
                  <a:srgbClr val="FF0000"/>
                </a:solidFill>
              </a:rPr>
              <a:t>made</a:t>
            </a:r>
            <a:r>
              <a:rPr lang="sl-SI" sz="2800" dirty="0" smtClean="0"/>
              <a:t> dinner.</a:t>
            </a:r>
          </a:p>
          <a:p>
            <a:pPr>
              <a:buFontTx/>
              <a:buChar char="-"/>
            </a:pPr>
            <a:r>
              <a:rPr lang="sl-SI" sz="2800" i="1" dirty="0" err="1" smtClean="0">
                <a:solidFill>
                  <a:srgbClr val="0070C0"/>
                </a:solidFill>
              </a:rPr>
              <a:t>first</a:t>
            </a:r>
            <a:r>
              <a:rPr lang="sl-SI" sz="2800" i="1" dirty="0" smtClean="0">
                <a:solidFill>
                  <a:srgbClr val="0070C0"/>
                </a:solidFill>
              </a:rPr>
              <a:t> I </a:t>
            </a:r>
            <a:r>
              <a:rPr lang="sl-SI" sz="2800" i="1" dirty="0" err="1" smtClean="0">
                <a:solidFill>
                  <a:srgbClr val="0070C0"/>
                </a:solidFill>
              </a:rPr>
              <a:t>came</a:t>
            </a:r>
            <a:r>
              <a:rPr lang="sl-SI" sz="2800" i="1" dirty="0" smtClean="0">
                <a:solidFill>
                  <a:srgbClr val="0070C0"/>
                </a:solidFill>
              </a:rPr>
              <a:t> home </a:t>
            </a:r>
            <a:r>
              <a:rPr lang="sl-SI" sz="2800" i="1" dirty="0" err="1" smtClean="0">
                <a:solidFill>
                  <a:srgbClr val="0070C0"/>
                </a:solidFill>
              </a:rPr>
              <a:t>and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then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mum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made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dinner</a:t>
            </a:r>
            <a:r>
              <a:rPr lang="sl-SI" sz="2800" i="1" dirty="0" smtClean="0">
                <a:solidFill>
                  <a:srgbClr val="0070C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sl-SI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(zaporedje dejavnosti, ki so se zgodila in končala)</a:t>
            </a:r>
          </a:p>
          <a:p>
            <a:pPr>
              <a:buNone/>
            </a:pPr>
            <a:r>
              <a:rPr lang="sl-SI" sz="2800" dirty="0" err="1" smtClean="0"/>
              <a:t>When</a:t>
            </a:r>
            <a:r>
              <a:rPr lang="sl-SI" sz="2800" dirty="0" smtClean="0"/>
              <a:t> I </a:t>
            </a:r>
            <a:r>
              <a:rPr lang="sl-SI" sz="2800" u="sng" dirty="0" err="1" smtClean="0">
                <a:solidFill>
                  <a:srgbClr val="FF0000"/>
                </a:solidFill>
              </a:rPr>
              <a:t>came</a:t>
            </a:r>
            <a:r>
              <a:rPr lang="sl-SI" sz="2800" dirty="0" smtClean="0"/>
              <a:t> home </a:t>
            </a: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was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making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.</a:t>
            </a:r>
          </a:p>
          <a:p>
            <a:pPr>
              <a:buFontTx/>
              <a:buChar char="-"/>
            </a:pPr>
            <a:r>
              <a:rPr lang="sl-SI" sz="2800" i="1" dirty="0" smtClean="0">
                <a:solidFill>
                  <a:srgbClr val="0070C0"/>
                </a:solidFill>
              </a:rPr>
              <a:t>Mum was already making dinner when I came home.</a:t>
            </a:r>
          </a:p>
          <a:p>
            <a:pPr>
              <a:buFontTx/>
              <a:buChar char="-"/>
            </a:pPr>
            <a:r>
              <a:rPr lang="sl-SI" sz="2800" dirty="0" smtClean="0">
                <a:solidFill>
                  <a:srgbClr val="0070C0"/>
                </a:solidFill>
              </a:rPr>
              <a:t>PAST SIMPLE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(sem prišel domov) </a:t>
            </a:r>
            <a:r>
              <a:rPr lang="sl-SI" sz="2800" i="1" dirty="0" smtClean="0">
                <a:solidFill>
                  <a:srgbClr val="0070C0"/>
                </a:solidFill>
              </a:rPr>
              <a:t>//</a:t>
            </a:r>
            <a:r>
              <a:rPr lang="sl-SI" sz="2800" dirty="0" smtClean="0">
                <a:solidFill>
                  <a:srgbClr val="0070C0"/>
                </a:solidFill>
              </a:rPr>
              <a:t>Past </a:t>
            </a:r>
            <a:r>
              <a:rPr lang="sl-SI" sz="2800" dirty="0" err="1" smtClean="0">
                <a:solidFill>
                  <a:srgbClr val="0070C0"/>
                </a:solidFill>
              </a:rPr>
              <a:t>Contiuous</a:t>
            </a:r>
            <a:r>
              <a:rPr lang="sl-SI" sz="2800" dirty="0" smtClean="0">
                <a:solidFill>
                  <a:srgbClr val="0070C0"/>
                </a:solidFill>
              </a:rPr>
              <a:t>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(mama je že prej začela delati večerjo, vendar ne vemo, kdaj jo je končala delati)</a:t>
            </a:r>
          </a:p>
          <a:p>
            <a:pPr marL="0" indent="0">
              <a:buNone/>
            </a:pPr>
            <a:r>
              <a:rPr lang="sl-SI" sz="2800" i="1" dirty="0" smtClean="0">
                <a:solidFill>
                  <a:srgbClr val="0070C0"/>
                </a:solidFill>
              </a:rPr>
              <a:t>-------------------------------------------------------------------------------------</a:t>
            </a:r>
            <a:endParaRPr lang="sl-SI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2646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 err="1" smtClean="0"/>
              <a:t>Lucy</a:t>
            </a:r>
            <a:r>
              <a:rPr lang="sl-SI" dirty="0" smtClean="0"/>
              <a:t> </a:t>
            </a:r>
            <a:r>
              <a:rPr lang="sl-SI" u="sng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 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the lights </a:t>
            </a:r>
            <a:r>
              <a:rPr lang="sl-SI" u="sng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Neko trajajoče dejanje se je dogajalo (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was</a:t>
            </a:r>
            <a:r>
              <a:rPr lang="sl-SI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making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), ko ga je neko drugo dejanje prekinilo (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went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**** Zgornji stavek lahko tudi obrnemo /ali/ položaj veznika zamenjamo.</a:t>
            </a:r>
          </a:p>
          <a:p>
            <a:pPr marL="0" indent="0">
              <a:buNone/>
            </a:pPr>
            <a:r>
              <a:rPr lang="sl-SI" i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  Paziti moramo, da damo </a:t>
            </a:r>
            <a:r>
              <a:rPr lang="sl-SI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‚(vejico) 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tam, kjer je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when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 prej bil:</a:t>
            </a:r>
          </a:p>
          <a:p>
            <a:pPr marL="0" indent="0">
              <a:buNone/>
            </a:pPr>
            <a:endParaRPr lang="sl-SI" i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</a:t>
            </a:r>
            <a:r>
              <a:rPr lang="sl-SI" dirty="0" smtClean="0">
                <a:solidFill>
                  <a:srgbClr val="FF0000"/>
                </a:solidFill>
              </a:rPr>
              <a:t>,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dinner.</a:t>
            </a: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</a:t>
            </a:r>
            <a:r>
              <a:rPr lang="sl-SI" b="1" dirty="0" smtClean="0">
                <a:solidFill>
                  <a:srgbClr val="FF0000"/>
                </a:solidFill>
              </a:rPr>
              <a:t>,</a:t>
            </a:r>
            <a:r>
              <a:rPr lang="sl-SI" b="1" dirty="0" smtClean="0"/>
              <a:t> </a:t>
            </a:r>
            <a:r>
              <a:rPr lang="sl-SI" dirty="0" smtClean="0"/>
              <a:t>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ALI pa nadomestimo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when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 za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while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‘:</a:t>
            </a: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While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</a:t>
            </a:r>
            <a:r>
              <a:rPr lang="sl-SI" b="1" dirty="0" smtClean="0">
                <a:solidFill>
                  <a:srgbClr val="FF0000"/>
                </a:solidFill>
              </a:rPr>
              <a:t>,</a:t>
            </a:r>
            <a:r>
              <a:rPr lang="sl-SI" dirty="0" smtClean="0"/>
              <a:t> 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b="1" dirty="0" smtClean="0">
                <a:solidFill>
                  <a:srgbClr val="00B0F0"/>
                </a:solidFill>
              </a:rPr>
              <a:t>When: </a:t>
            </a:r>
          </a:p>
          <a:p>
            <a:pPr>
              <a:buNone/>
            </a:pPr>
            <a:r>
              <a:rPr lang="sl-SI" i="1" dirty="0" smtClean="0"/>
              <a:t>= ko (veznik) </a:t>
            </a:r>
          </a:p>
          <a:p>
            <a:pPr>
              <a:buNone/>
            </a:pPr>
            <a:r>
              <a:rPr lang="sl-SI" i="1" dirty="0" smtClean="0"/>
              <a:t>– ki mu lahko sledita  </a:t>
            </a:r>
            <a:r>
              <a:rPr lang="sl-SI" i="1" u="sng" dirty="0" smtClean="0"/>
              <a:t>PAST SIMPLE </a:t>
            </a:r>
            <a:r>
              <a:rPr lang="sl-SI" i="1" dirty="0" smtClean="0"/>
              <a:t>ali </a:t>
            </a:r>
            <a:r>
              <a:rPr lang="sl-SI" i="1" u="sng" dirty="0" smtClean="0"/>
              <a:t>PAST  CONTINUOUS T.     </a:t>
            </a:r>
          </a:p>
          <a:p>
            <a:pPr>
              <a:buNone/>
            </a:pPr>
            <a:r>
              <a:rPr lang="sl-SI" dirty="0" smtClean="0"/>
              <a:t>                                           </a:t>
            </a:r>
          </a:p>
          <a:p>
            <a:pPr>
              <a:buNone/>
            </a:pPr>
            <a:r>
              <a:rPr lang="sl-SI" b="1" dirty="0" smtClean="0">
                <a:solidFill>
                  <a:srgbClr val="00B0F0"/>
                </a:solidFill>
              </a:rPr>
              <a:t>While: </a:t>
            </a:r>
          </a:p>
          <a:p>
            <a:pPr>
              <a:buNone/>
            </a:pPr>
            <a:r>
              <a:rPr lang="sl-SI" dirty="0" smtClean="0"/>
              <a:t>= medtem ko (veznik) </a:t>
            </a:r>
          </a:p>
          <a:p>
            <a:pPr>
              <a:buNone/>
            </a:pPr>
            <a:r>
              <a:rPr lang="sl-SI" dirty="0" smtClean="0"/>
              <a:t>– ki mu lahko sledi </a:t>
            </a:r>
            <a:r>
              <a:rPr lang="sl-SI" u="sng" dirty="0" smtClean="0"/>
              <a:t>PAST CONTINUOUS TENSE!!!</a:t>
            </a:r>
            <a:endParaRPr lang="sl-S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364</Words>
  <Application>Microsoft Office PowerPoint</Application>
  <PresentationFormat>Diaprojekcija na zaslonu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Officeova tema</vt:lpstr>
      <vt:lpstr>Past Continuous - FORM</vt:lpstr>
      <vt:lpstr>PAST SIMPLE vs PAST CONTINUOUS TENSE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/  PAST CONTINUOUS TENSE</dc:title>
  <dc:creator>Uporabnik</dc:creator>
  <cp:lastModifiedBy>Gostje</cp:lastModifiedBy>
  <cp:revision>50</cp:revision>
  <dcterms:created xsi:type="dcterms:W3CDTF">2013-11-21T20:01:39Z</dcterms:created>
  <dcterms:modified xsi:type="dcterms:W3CDTF">2022-02-09T11:00:38Z</dcterms:modified>
</cp:coreProperties>
</file>