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64" r:id="rId3"/>
    <p:sldId id="261" r:id="rId4"/>
    <p:sldId id="258" r:id="rId5"/>
    <p:sldId id="259" r:id="rId6"/>
    <p:sldId id="260" r:id="rId7"/>
    <p:sldId id="262" r:id="rId8"/>
    <p:sldId id="266" r:id="rId9"/>
    <p:sldId id="257" r:id="rId10"/>
    <p:sldId id="265" r:id="rId11"/>
    <p:sldId id="263" r:id="rId12"/>
    <p:sldId id="267" r:id="rId13"/>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60"/>
  </p:normalViewPr>
  <p:slideViewPr>
    <p:cSldViewPr snapToGrid="0">
      <p:cViewPr varScale="1">
        <p:scale>
          <a:sx n="80" d="100"/>
          <a:sy n="80" d="100"/>
        </p:scale>
        <p:origin x="36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sl-SI" smtClean="0"/>
              <a:t>Uredite slog naslova matrice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651EFF6-AC36-47BD-84D6-B914A7C27454}" type="datetimeFigureOut">
              <a:rPr lang="sl-SI" smtClean="0"/>
              <a:t>4. 02. 2022</a:t>
            </a:fld>
            <a:endParaRPr lang="sl-SI"/>
          </a:p>
        </p:txBody>
      </p:sp>
      <p:sp>
        <p:nvSpPr>
          <p:cNvPr id="5" name="Footer Placeholder 4"/>
          <p:cNvSpPr>
            <a:spLocks noGrp="1"/>
          </p:cNvSpPr>
          <p:nvPr>
            <p:ph type="ftr" sz="quarter" idx="11"/>
          </p:nvPr>
        </p:nvSpPr>
        <p:spPr>
          <a:xfrm>
            <a:off x="2692397" y="5037663"/>
            <a:ext cx="5214635" cy="279400"/>
          </a:xfrm>
        </p:spPr>
        <p:txBody>
          <a:bodyPr/>
          <a:lstStyle/>
          <a:p>
            <a:endParaRPr lang="sl-SI"/>
          </a:p>
        </p:txBody>
      </p:sp>
      <p:sp>
        <p:nvSpPr>
          <p:cNvPr id="6" name="Slide Number Placeholder 5"/>
          <p:cNvSpPr>
            <a:spLocks noGrp="1"/>
          </p:cNvSpPr>
          <p:nvPr>
            <p:ph type="sldNum" sz="quarter" idx="12"/>
          </p:nvPr>
        </p:nvSpPr>
        <p:spPr>
          <a:xfrm>
            <a:off x="8956900" y="5037663"/>
            <a:ext cx="551167" cy="279400"/>
          </a:xfrm>
        </p:spPr>
        <p:txBody>
          <a:bodyPr/>
          <a:lstStyle/>
          <a:p>
            <a:fld id="{BD7A0D6F-290F-4CF1-ABB0-93DFE206CE78}" type="slidenum">
              <a:rPr lang="sl-SI" smtClean="0"/>
              <a:t>‹#›</a:t>
            </a:fld>
            <a:endParaRPr lang="sl-SI"/>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8859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1651EFF6-AC36-47BD-84D6-B914A7C27454}" type="datetimeFigureOut">
              <a:rPr lang="sl-SI" smtClean="0"/>
              <a:t>4. 02. 2022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BD7A0D6F-290F-4CF1-ABB0-93DFE206CE78}" type="slidenum">
              <a:rPr lang="sl-SI" smtClean="0"/>
              <a:t>‹#›</a:t>
            </a:fld>
            <a:endParaRPr lang="sl-SI"/>
          </a:p>
        </p:txBody>
      </p:sp>
    </p:spTree>
    <p:extLst>
      <p:ext uri="{BB962C8B-B14F-4D97-AF65-F5344CB8AC3E}">
        <p14:creationId xmlns:p14="http://schemas.microsoft.com/office/powerpoint/2010/main" val="255520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sl-SI" smtClean="0"/>
              <a:t>Uredite slog naslova matrice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1651EFF6-AC36-47BD-84D6-B914A7C27454}" type="datetimeFigureOut">
              <a:rPr lang="sl-SI" smtClean="0"/>
              <a:t>4. 02. 2022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D7A0D6F-290F-4CF1-ABB0-93DFE206CE78}" type="slidenum">
              <a:rPr lang="sl-SI" smtClean="0"/>
              <a:t>‹#›</a:t>
            </a:fld>
            <a:endParaRPr lang="sl-SI"/>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4446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sl-SI" smtClean="0"/>
              <a:t>Uredite slog naslova matrice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1651EFF6-AC36-47BD-84D6-B914A7C27454}" type="datetimeFigureOut">
              <a:rPr lang="sl-SI" smtClean="0"/>
              <a:t>4. 02. 2022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D7A0D6F-290F-4CF1-ABB0-93DFE206CE78}" type="slidenum">
              <a:rPr lang="sl-SI" smtClean="0"/>
              <a:t>‹#›</a:t>
            </a:fld>
            <a:endParaRPr lang="sl-SI"/>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5184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sl-SI" smtClean="0"/>
              <a:t>Uredite slog naslova matrice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1651EFF6-AC36-47BD-84D6-B914A7C27454}" type="datetimeFigureOut">
              <a:rPr lang="sl-SI" smtClean="0"/>
              <a:t>4. 02. 2022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D7A0D6F-290F-4CF1-ABB0-93DFE206CE78}" type="slidenum">
              <a:rPr lang="sl-SI" smtClean="0"/>
              <a:t>‹#›</a:t>
            </a:fld>
            <a:endParaRPr lang="sl-SI"/>
          </a:p>
        </p:txBody>
      </p:sp>
    </p:spTree>
    <p:extLst>
      <p:ext uri="{BB962C8B-B14F-4D97-AF65-F5344CB8AC3E}">
        <p14:creationId xmlns:p14="http://schemas.microsoft.com/office/powerpoint/2010/main" val="438478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sl-SI" smtClean="0"/>
              <a:t>Uredite slog naslova matrice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1651EFF6-AC36-47BD-84D6-B914A7C27454}" type="datetimeFigureOut">
              <a:rPr lang="sl-SI" smtClean="0"/>
              <a:t>4. 02. 2022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D7A0D6F-290F-4CF1-ABB0-93DFE206CE78}" type="slidenum">
              <a:rPr lang="sl-SI" smtClean="0"/>
              <a:t>‹#›</a:t>
            </a:fld>
            <a:endParaRPr lang="sl-SI"/>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5998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sl-SI" smtClean="0"/>
              <a:t>Uredite slog naslova matrice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1651EFF6-AC36-47BD-84D6-B914A7C27454}" type="datetimeFigureOut">
              <a:rPr lang="sl-SI" smtClean="0"/>
              <a:t>4. 02. 2022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D7A0D6F-290F-4CF1-ABB0-93DFE206CE78}" type="slidenum">
              <a:rPr lang="sl-SI" smtClean="0"/>
              <a:t>‹#›</a:t>
            </a:fld>
            <a:endParaRPr lang="sl-SI"/>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8589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1651EFF6-AC36-47BD-84D6-B914A7C27454}" type="datetimeFigureOut">
              <a:rPr lang="sl-SI" smtClean="0"/>
              <a:t>4. 02. 2022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D7A0D6F-290F-4CF1-ABB0-93DFE206CE78}" type="slidenum">
              <a:rPr lang="sl-SI" smtClean="0"/>
              <a:t>‹#›</a:t>
            </a:fld>
            <a:endParaRPr lang="sl-SI"/>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6056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1651EFF6-AC36-47BD-84D6-B914A7C27454}" type="datetimeFigureOut">
              <a:rPr lang="sl-SI" smtClean="0"/>
              <a:t>4. 02. 2022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D7A0D6F-290F-4CF1-ABB0-93DFE206CE78}" type="slidenum">
              <a:rPr lang="sl-SI" smtClean="0"/>
              <a:t>‹#›</a:t>
            </a:fld>
            <a:endParaRPr lang="sl-SI"/>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839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1651EFF6-AC36-47BD-84D6-B914A7C27454}" type="datetimeFigureOut">
              <a:rPr lang="sl-SI" smtClean="0"/>
              <a:t>4. 02. 2022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D7A0D6F-290F-4CF1-ABB0-93DFE206CE78}" type="slidenum">
              <a:rPr lang="sl-SI" smtClean="0"/>
              <a:t>‹#›</a:t>
            </a:fld>
            <a:endParaRPr lang="sl-SI"/>
          </a:p>
        </p:txBody>
      </p:sp>
    </p:spTree>
    <p:extLst>
      <p:ext uri="{BB962C8B-B14F-4D97-AF65-F5344CB8AC3E}">
        <p14:creationId xmlns:p14="http://schemas.microsoft.com/office/powerpoint/2010/main" val="103265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1651EFF6-AC36-47BD-84D6-B914A7C27454}" type="datetimeFigureOut">
              <a:rPr lang="sl-SI" smtClean="0"/>
              <a:t>4. 02. 2022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D7A0D6F-290F-4CF1-ABB0-93DFE206CE78}" type="slidenum">
              <a:rPr lang="sl-SI" smtClean="0"/>
              <a:t>‹#›</a:t>
            </a:fld>
            <a:endParaRPr lang="sl-SI"/>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1467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1651EFF6-AC36-47BD-84D6-B914A7C27454}" type="datetimeFigureOut">
              <a:rPr lang="sl-SI" smtClean="0"/>
              <a:t>4. 02. 2022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BD7A0D6F-290F-4CF1-ABB0-93DFE206CE78}" type="slidenum">
              <a:rPr lang="sl-SI" smtClean="0"/>
              <a:t>‹#›</a:t>
            </a:fld>
            <a:endParaRPr lang="sl-SI"/>
          </a:p>
        </p:txBody>
      </p:sp>
    </p:spTree>
    <p:extLst>
      <p:ext uri="{BB962C8B-B14F-4D97-AF65-F5344CB8AC3E}">
        <p14:creationId xmlns:p14="http://schemas.microsoft.com/office/powerpoint/2010/main" val="357590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1651EFF6-AC36-47BD-84D6-B914A7C27454}" type="datetimeFigureOut">
              <a:rPr lang="sl-SI" smtClean="0"/>
              <a:t>4. 02. 2022</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BD7A0D6F-290F-4CF1-ABB0-93DFE206CE78}" type="slidenum">
              <a:rPr lang="sl-SI" smtClean="0"/>
              <a:t>‹#›</a:t>
            </a:fld>
            <a:endParaRPr lang="sl-SI"/>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070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1651EFF6-AC36-47BD-84D6-B914A7C27454}" type="datetimeFigureOut">
              <a:rPr lang="sl-SI" smtClean="0"/>
              <a:t>4. 02. 2022</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BD7A0D6F-290F-4CF1-ABB0-93DFE206CE78}" type="slidenum">
              <a:rPr lang="sl-SI" smtClean="0"/>
              <a:t>‹#›</a:t>
            </a:fld>
            <a:endParaRPr lang="sl-SI"/>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2239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51EFF6-AC36-47BD-84D6-B914A7C27454}" type="datetimeFigureOut">
              <a:rPr lang="sl-SI" smtClean="0"/>
              <a:t>4. 02. 2022</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BD7A0D6F-290F-4CF1-ABB0-93DFE206CE78}" type="slidenum">
              <a:rPr lang="sl-SI" smtClean="0"/>
              <a:t>‹#›</a:t>
            </a:fld>
            <a:endParaRPr lang="sl-SI"/>
          </a:p>
        </p:txBody>
      </p:sp>
    </p:spTree>
    <p:extLst>
      <p:ext uri="{BB962C8B-B14F-4D97-AF65-F5344CB8AC3E}">
        <p14:creationId xmlns:p14="http://schemas.microsoft.com/office/powerpoint/2010/main" val="2096000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sl-SI" smtClean="0"/>
              <a:t>Uredite slog naslova matrice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1651EFF6-AC36-47BD-84D6-B914A7C27454}" type="datetimeFigureOut">
              <a:rPr lang="sl-SI" smtClean="0"/>
              <a:t>4. 02. 2022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BD7A0D6F-290F-4CF1-ABB0-93DFE206CE78}" type="slidenum">
              <a:rPr lang="sl-SI" smtClean="0"/>
              <a:t>‹#›</a:t>
            </a:fld>
            <a:endParaRPr lang="sl-SI"/>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3285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sl-SI" smtClean="0"/>
              <a:t>Uredite slog naslova matrice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1651EFF6-AC36-47BD-84D6-B914A7C27454}" type="datetimeFigureOut">
              <a:rPr lang="sl-SI" smtClean="0"/>
              <a:t>4. 02. 2022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BD7A0D6F-290F-4CF1-ABB0-93DFE206CE78}" type="slidenum">
              <a:rPr lang="sl-SI" smtClean="0"/>
              <a:t>‹#›</a:t>
            </a:fld>
            <a:endParaRPr lang="sl-SI"/>
          </a:p>
        </p:txBody>
      </p:sp>
    </p:spTree>
    <p:extLst>
      <p:ext uri="{BB962C8B-B14F-4D97-AF65-F5344CB8AC3E}">
        <p14:creationId xmlns:p14="http://schemas.microsoft.com/office/powerpoint/2010/main" val="873398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51EFF6-AC36-47BD-84D6-B914A7C27454}" type="datetimeFigureOut">
              <a:rPr lang="sl-SI" smtClean="0"/>
              <a:t>4. 02. 2022</a:t>
            </a:fld>
            <a:endParaRPr lang="sl-SI"/>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sl-SI"/>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7A0D6F-290F-4CF1-ABB0-93DFE206CE78}" type="slidenum">
              <a:rPr lang="sl-SI" smtClean="0"/>
              <a:t>‹#›</a:t>
            </a:fld>
            <a:endParaRPr lang="sl-SI"/>
          </a:p>
        </p:txBody>
      </p:sp>
    </p:spTree>
    <p:extLst>
      <p:ext uri="{BB962C8B-B14F-4D97-AF65-F5344CB8AC3E}">
        <p14:creationId xmlns:p14="http://schemas.microsoft.com/office/powerpoint/2010/main" val="198158010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sl.wikipedia.org/wiki/Lepa_Vida"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https://www.youtube.com/watch?v=PUSWqgVWHKQ" TargetMode="External"/><Relationship Id="rId5" Type="http://schemas.openxmlformats.org/officeDocument/2006/relationships/hyperlink" Target="https://www.youtube.com/watch?v=ez6M3quxhkM" TargetMode="Externa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EivGZpWs5Hg"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sl.wikipedia.org/wiki/Umetnost" TargetMode="External"/><Relationship Id="rId5" Type="http://schemas.openxmlformats.org/officeDocument/2006/relationships/hyperlink" Target="https://sl.wikipedia.org/wiki/Nagrada_Pre%C5%A1ernovega_sklada" TargetMode="External"/><Relationship Id="rId4" Type="http://schemas.openxmlformats.org/officeDocument/2006/relationships/hyperlink" Target="https://sl.wikipedia.org/wiki/Pre%C5%A1ernova_nagrada"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Zc7aLyhZ94c"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hyperlink" Target="https://sl.wikipedia.org/wiki/Ljubljana" TargetMode="External"/><Relationship Id="rId7" Type="http://schemas.openxmlformats.org/officeDocument/2006/relationships/image" Target="../media/image9.jpg"/><Relationship Id="rId2" Type="http://schemas.openxmlformats.org/officeDocument/2006/relationships/hyperlink" Target="https://sl.wikipedia.org/wiki/Pravna_fakulteta_na_Dunaju" TargetMode="External"/><Relationship Id="rId1" Type="http://schemas.openxmlformats.org/officeDocument/2006/relationships/slideLayout" Target="../slideLayouts/slideLayout7.xml"/><Relationship Id="rId6" Type="http://schemas.openxmlformats.org/officeDocument/2006/relationships/hyperlink" Target="https://sl.wikipedia.org/wiki/Matija_%C4%8Cop" TargetMode="External"/><Relationship Id="rId5" Type="http://schemas.openxmlformats.org/officeDocument/2006/relationships/hyperlink" Target="https://sl.wikipedia.org/wiki/Poezija" TargetMode="External"/><Relationship Id="rId4" Type="http://schemas.openxmlformats.org/officeDocument/2006/relationships/hyperlink" Target="https://sl.wikipedia.org/wiki/Odvetnik"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sl.wikipedia.org/wiki/Pisava" TargetMode="External"/><Relationship Id="rId3" Type="http://schemas.openxmlformats.org/officeDocument/2006/relationships/hyperlink" Target="https://sl.wikipedia.org/wiki/Krajnska_%C4%8Dbelica" TargetMode="External"/><Relationship Id="rId7" Type="http://schemas.openxmlformats.org/officeDocument/2006/relationships/hyperlink" Target="https://sl.wikipedia.org/wiki/Bohori%C4%8Dica" TargetMode="External"/><Relationship Id="rId2" Type="http://schemas.openxmlformats.org/officeDocument/2006/relationships/hyperlink" Target="https://sl.wikipedia.org/wiki/Zbornik" TargetMode="External"/><Relationship Id="rId1" Type="http://schemas.openxmlformats.org/officeDocument/2006/relationships/slideLayout" Target="../slideLayouts/slideLayout7.xml"/><Relationship Id="rId6" Type="http://schemas.openxmlformats.org/officeDocument/2006/relationships/hyperlink" Target="https://sl.wikipedia.org/wiki/Sloven%C5%A1%C4%8Dina" TargetMode="External"/><Relationship Id="rId11"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hyperlink" Target="https://sl.wikipedia.org/wiki/Primo%C5%BE_Trubar" TargetMode="External"/><Relationship Id="rId4" Type="http://schemas.openxmlformats.org/officeDocument/2006/relationships/hyperlink" Target="https://sl.wikipedia.org/wiki/Miha_Kastelic" TargetMode="External"/><Relationship Id="rId9" Type="http://schemas.openxmlformats.org/officeDocument/2006/relationships/hyperlink" Target="https://sl.wikipedia.org/wiki/Reformacij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hyperlink" Target="https://www.youtube.com/watch?v=msZP1u1wRek"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FRnmrF5IMtI"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ctrTitle"/>
          </p:nvPr>
        </p:nvSpPr>
        <p:spPr>
          <a:xfrm>
            <a:off x="4340223" y="2752196"/>
            <a:ext cx="5503823" cy="786339"/>
          </a:xfrm>
        </p:spPr>
        <p:txBody>
          <a:bodyPr/>
          <a:lstStyle/>
          <a:p>
            <a:r>
              <a:rPr lang="sl-SI" sz="4400" b="1" dirty="0" smtClean="0">
                <a:solidFill>
                  <a:schemeClr val="accent2">
                    <a:lumMod val="75000"/>
                  </a:schemeClr>
                </a:solidFill>
              </a:rPr>
              <a:t> France Prešeren</a:t>
            </a:r>
            <a:endParaRPr lang="sl-SI" sz="4400" b="1" dirty="0">
              <a:solidFill>
                <a:schemeClr val="accent2">
                  <a:lumMod val="75000"/>
                </a:schemeClr>
              </a:solidFill>
            </a:endParaRPr>
          </a:p>
        </p:txBody>
      </p:sp>
      <p:sp>
        <p:nvSpPr>
          <p:cNvPr id="5" name="Podnaslov 4"/>
          <p:cNvSpPr>
            <a:spLocks noGrp="1"/>
          </p:cNvSpPr>
          <p:nvPr>
            <p:ph type="subTitle" idx="1"/>
          </p:nvPr>
        </p:nvSpPr>
        <p:spPr>
          <a:xfrm>
            <a:off x="4533900" y="3657597"/>
            <a:ext cx="4591050" cy="752478"/>
          </a:xfrm>
        </p:spPr>
        <p:txBody>
          <a:bodyPr/>
          <a:lstStyle/>
          <a:p>
            <a:r>
              <a:rPr lang="sl-SI" b="1" dirty="0" smtClean="0"/>
              <a:t>3.12.1800 – 8. 2.1849</a:t>
            </a:r>
            <a:endParaRPr lang="sl-SI" b="1" dirty="0"/>
          </a:p>
        </p:txBody>
      </p:sp>
      <p:pic>
        <p:nvPicPr>
          <p:cNvPr id="6" name="Slik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6198" y="1657350"/>
            <a:ext cx="2374902" cy="3579816"/>
          </a:xfrm>
          <a:prstGeom prst="rect">
            <a:avLst/>
          </a:prstGeom>
          <a:ln>
            <a:noFill/>
          </a:ln>
          <a:effectLst>
            <a:softEdge rad="112500"/>
          </a:effectLst>
        </p:spPr>
      </p:pic>
    </p:spTree>
    <p:extLst>
      <p:ext uri="{BB962C8B-B14F-4D97-AF65-F5344CB8AC3E}">
        <p14:creationId xmlns:p14="http://schemas.microsoft.com/office/powerpoint/2010/main" val="3258336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p:cNvSpPr txBox="1"/>
          <p:nvPr/>
        </p:nvSpPr>
        <p:spPr>
          <a:xfrm>
            <a:off x="1219199" y="985766"/>
            <a:ext cx="5668489" cy="6001643"/>
          </a:xfrm>
          <a:prstGeom prst="rect">
            <a:avLst/>
          </a:prstGeom>
          <a:noFill/>
        </p:spPr>
        <p:txBody>
          <a:bodyPr wrap="square" rtlCol="0">
            <a:spAutoFit/>
          </a:bodyPr>
          <a:lstStyle/>
          <a:p>
            <a:pPr algn="ctr"/>
            <a:r>
              <a:rPr lang="sl-SI" dirty="0" smtClean="0"/>
              <a:t>Ljudska balada</a:t>
            </a:r>
          </a:p>
          <a:p>
            <a:pPr algn="ctr"/>
            <a:r>
              <a:rPr lang="sl-SI" sz="2400" b="1" dirty="0" smtClean="0">
                <a:solidFill>
                  <a:srgbClr val="FF0000"/>
                </a:solidFill>
              </a:rPr>
              <a:t>OD LEPE VIDE</a:t>
            </a:r>
          </a:p>
          <a:p>
            <a:pPr algn="ctr"/>
            <a:endParaRPr lang="sl-SI" b="1" dirty="0" smtClean="0">
              <a:solidFill>
                <a:srgbClr val="FF0000"/>
              </a:solidFill>
            </a:endParaRPr>
          </a:p>
          <a:p>
            <a:pPr algn="just"/>
            <a:r>
              <a:rPr lang="sl-SI" dirty="0" smtClean="0"/>
              <a:t>Prešernova </a:t>
            </a:r>
            <a:r>
              <a:rPr lang="sl-SI" b="1" dirty="0" smtClean="0"/>
              <a:t>Od lepe Vide </a:t>
            </a:r>
            <a:r>
              <a:rPr lang="sl-SI" dirty="0" smtClean="0"/>
              <a:t>je prepesnitev stare balade, ki je bila prvič objavljena leta 1832 v Kranjski </a:t>
            </a:r>
            <a:r>
              <a:rPr lang="sl-SI" dirty="0" err="1" smtClean="0"/>
              <a:t>čbelici</a:t>
            </a:r>
            <a:r>
              <a:rPr lang="sl-SI" dirty="0" smtClean="0"/>
              <a:t>.</a:t>
            </a:r>
          </a:p>
          <a:p>
            <a:pPr algn="just"/>
            <a:r>
              <a:rPr lang="sl-SI" dirty="0"/>
              <a:t>Lepa Vida je </a:t>
            </a:r>
            <a:r>
              <a:rPr lang="sl-SI" b="1" dirty="0"/>
              <a:t>slovenski mit</a:t>
            </a:r>
            <a:r>
              <a:rPr lang="sl-SI" dirty="0"/>
              <a:t>. O času </a:t>
            </a:r>
            <a:r>
              <a:rPr lang="sl-SI" dirty="0" smtClean="0"/>
              <a:t>nastanka ljudske pesmi o </a:t>
            </a:r>
            <a:r>
              <a:rPr lang="sl-SI" dirty="0"/>
              <a:t>lepi Vidi obstaja več teorij. Nastala naj bi med 9. in 11. stoletjem, ko </a:t>
            </a:r>
            <a:r>
              <a:rPr lang="sl-SI" dirty="0" smtClean="0"/>
              <a:t>so Mavri iz Španije, Sicilije in severne Afrike napadali jadranska obalna mesta.</a:t>
            </a:r>
          </a:p>
          <a:p>
            <a:pPr algn="just"/>
            <a:r>
              <a:rPr lang="sl-SI" b="1" i="1" dirty="0" smtClean="0"/>
              <a:t>Lepa </a:t>
            </a:r>
            <a:r>
              <a:rPr lang="sl-SI" b="1" i="1" dirty="0"/>
              <a:t>Vida je mlada, revna, pridna, od dela in neprespanih noči zgarana mati, ki živi z bolnim otrokom in starim možem. </a:t>
            </a:r>
            <a:r>
              <a:rPr lang="sl-SI" b="1" i="1" dirty="0" smtClean="0"/>
              <a:t>Zamorec </a:t>
            </a:r>
            <a:r>
              <a:rPr lang="sl-SI" b="1" i="1" dirty="0"/>
              <a:t>jo zmami z obljubami o lepšem življenju pri španski kraljici in jo tja tudi odpelje. Čeprav se že na ladji zave svoje zmote, se vda v usodo in postane dojilja na španskem </a:t>
            </a:r>
            <a:r>
              <a:rPr lang="sl-SI" b="1" i="1" dirty="0" smtClean="0"/>
              <a:t>dvoru.</a:t>
            </a:r>
          </a:p>
          <a:p>
            <a:pPr algn="just"/>
            <a:r>
              <a:rPr lang="sl-SI" b="1" i="1" dirty="0" smtClean="0">
                <a:hlinkClick r:id="rId2"/>
              </a:rPr>
              <a:t>                         </a:t>
            </a:r>
            <a:r>
              <a:rPr lang="sl-SI" b="1" i="1" dirty="0" smtClean="0">
                <a:solidFill>
                  <a:schemeClr val="accent2">
                    <a:lumMod val="75000"/>
                  </a:schemeClr>
                </a:solidFill>
                <a:hlinkClick r:id="rId2"/>
              </a:rPr>
              <a:t>https</a:t>
            </a:r>
            <a:r>
              <a:rPr lang="sl-SI" b="1" i="1" dirty="0">
                <a:solidFill>
                  <a:schemeClr val="accent2">
                    <a:lumMod val="75000"/>
                  </a:schemeClr>
                </a:solidFill>
                <a:hlinkClick r:id="rId2"/>
              </a:rPr>
              <a:t>://</a:t>
            </a:r>
            <a:r>
              <a:rPr lang="sl-SI" b="1" i="1" dirty="0" smtClean="0">
                <a:solidFill>
                  <a:schemeClr val="accent2">
                    <a:lumMod val="75000"/>
                  </a:schemeClr>
                </a:solidFill>
                <a:hlinkClick r:id="rId2"/>
              </a:rPr>
              <a:t>sl.wikipedia.org/wiki/Lepa_Vida</a:t>
            </a:r>
            <a:endParaRPr lang="sl-SI" b="1" i="1" dirty="0" smtClean="0">
              <a:solidFill>
                <a:schemeClr val="accent2">
                  <a:lumMod val="75000"/>
                </a:schemeClr>
              </a:solidFill>
            </a:endParaRPr>
          </a:p>
          <a:p>
            <a:pPr algn="just"/>
            <a:endParaRPr lang="sl-SI" b="1" i="1"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13" t="2439" r="3457" b="3310"/>
          <a:stretch/>
        </p:blipFill>
        <p:spPr bwMode="auto">
          <a:xfrm>
            <a:off x="6982691" y="546617"/>
            <a:ext cx="3978234" cy="55616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2519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517330" y="686271"/>
            <a:ext cx="6096000" cy="923330"/>
          </a:xfrm>
          <a:prstGeom prst="rect">
            <a:avLst/>
          </a:prstGeom>
        </p:spPr>
        <p:txBody>
          <a:bodyPr>
            <a:spAutoFit/>
          </a:bodyPr>
          <a:lstStyle/>
          <a:p>
            <a:r>
              <a:rPr lang="sl-SI" b="1" dirty="0" smtClean="0"/>
              <a:t>Zanimivost: </a:t>
            </a:r>
            <a:r>
              <a:rPr lang="sl-SI" dirty="0" smtClean="0"/>
              <a:t>na bankovcu za 1000 slovenskih tolarjev je bila njegova podoba, danes ga na kovancu za 2 eura nosimo v denarnicah.</a:t>
            </a:r>
            <a:endParaRPr lang="sl-SI" dirty="0"/>
          </a:p>
        </p:txBody>
      </p:sp>
      <p:pic>
        <p:nvPicPr>
          <p:cNvPr id="3" name="Slika 2"/>
          <p:cNvPicPr>
            <a:picLocks noChangeAspect="1"/>
          </p:cNvPicPr>
          <p:nvPr/>
        </p:nvPicPr>
        <p:blipFill>
          <a:blip r:embed="rId2"/>
          <a:stretch>
            <a:fillRect/>
          </a:stretch>
        </p:blipFill>
        <p:spPr>
          <a:xfrm>
            <a:off x="7283994" y="1585870"/>
            <a:ext cx="1675697" cy="1686336"/>
          </a:xfrm>
          <a:prstGeom prst="rect">
            <a:avLst/>
          </a:prstGeom>
        </p:spPr>
      </p:pic>
      <p:pic>
        <p:nvPicPr>
          <p:cNvPr id="4" name="Slika 3"/>
          <p:cNvPicPr>
            <a:picLocks noChangeAspect="1"/>
          </p:cNvPicPr>
          <p:nvPr/>
        </p:nvPicPr>
        <p:blipFill>
          <a:blip r:embed="rId3"/>
          <a:stretch>
            <a:fillRect/>
          </a:stretch>
        </p:blipFill>
        <p:spPr>
          <a:xfrm>
            <a:off x="2517330" y="1620893"/>
            <a:ext cx="3855283" cy="190836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02" y="3819675"/>
            <a:ext cx="1086868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ravokotnik 5"/>
          <p:cNvSpPr/>
          <p:nvPr/>
        </p:nvSpPr>
        <p:spPr>
          <a:xfrm>
            <a:off x="739716" y="4307038"/>
            <a:ext cx="5976316" cy="646331"/>
          </a:xfrm>
          <a:prstGeom prst="rect">
            <a:avLst/>
          </a:prstGeom>
        </p:spPr>
        <p:txBody>
          <a:bodyPr wrap="none">
            <a:spAutoFit/>
          </a:bodyPr>
          <a:lstStyle/>
          <a:p>
            <a:r>
              <a:rPr lang="sl-SI" dirty="0">
                <a:hlinkClick r:id="rId5"/>
              </a:rPr>
              <a:t>https://</a:t>
            </a:r>
            <a:r>
              <a:rPr lang="sl-SI" dirty="0" smtClean="0">
                <a:hlinkClick r:id="rId5"/>
              </a:rPr>
              <a:t>www.youtube.com/watch?v=ez6M3quxhkM</a:t>
            </a:r>
            <a:endParaRPr lang="sl-SI" dirty="0" smtClean="0"/>
          </a:p>
          <a:p>
            <a:endParaRPr lang="sl-SI" dirty="0"/>
          </a:p>
        </p:txBody>
      </p:sp>
      <p:sp>
        <p:nvSpPr>
          <p:cNvPr id="7" name="Pravokotnik 6"/>
          <p:cNvSpPr/>
          <p:nvPr/>
        </p:nvSpPr>
        <p:spPr>
          <a:xfrm>
            <a:off x="739716" y="4953369"/>
            <a:ext cx="9651228" cy="646331"/>
          </a:xfrm>
          <a:prstGeom prst="rect">
            <a:avLst/>
          </a:prstGeom>
        </p:spPr>
        <p:txBody>
          <a:bodyPr wrap="square">
            <a:spAutoFit/>
          </a:bodyPr>
          <a:lstStyle/>
          <a:p>
            <a:r>
              <a:rPr lang="sl-SI" dirty="0">
                <a:hlinkClick r:id="rId6"/>
              </a:rPr>
              <a:t>https://</a:t>
            </a:r>
            <a:r>
              <a:rPr lang="sl-SI" dirty="0" smtClean="0">
                <a:hlinkClick r:id="rId6"/>
              </a:rPr>
              <a:t>www.youtube.com/watch?v=PUSWqgVWHKQ</a:t>
            </a:r>
            <a:endParaRPr lang="sl-SI" dirty="0" smtClean="0"/>
          </a:p>
          <a:p>
            <a:endParaRPr lang="sl-SI" dirty="0"/>
          </a:p>
        </p:txBody>
      </p:sp>
    </p:spTree>
    <p:extLst>
      <p:ext uri="{BB962C8B-B14F-4D97-AF65-F5344CB8AC3E}">
        <p14:creationId xmlns:p14="http://schemas.microsoft.com/office/powerpoint/2010/main" val="3104497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021278" y="938151"/>
            <a:ext cx="10200904" cy="3600986"/>
          </a:xfrm>
          <a:prstGeom prst="rect">
            <a:avLst/>
          </a:prstGeom>
          <a:noFill/>
        </p:spPr>
        <p:txBody>
          <a:bodyPr wrap="square" rtlCol="0">
            <a:spAutoFit/>
          </a:bodyPr>
          <a:lstStyle/>
          <a:p>
            <a:pPr algn="ctr"/>
            <a:r>
              <a:rPr lang="sl-SI" sz="2400" b="1" dirty="0" smtClean="0">
                <a:solidFill>
                  <a:schemeClr val="accent2">
                    <a:lumMod val="75000"/>
                  </a:schemeClr>
                </a:solidFill>
              </a:rPr>
              <a:t>PONOVIMO</a:t>
            </a:r>
          </a:p>
          <a:p>
            <a:pPr algn="ctr"/>
            <a:endParaRPr lang="sl-SI" sz="2400" b="1" dirty="0" smtClean="0">
              <a:solidFill>
                <a:schemeClr val="accent2">
                  <a:lumMod val="75000"/>
                </a:schemeClr>
              </a:solidFill>
            </a:endParaRPr>
          </a:p>
          <a:p>
            <a:pPr algn="ctr"/>
            <a:endParaRPr lang="sl-SI" b="1" dirty="0">
              <a:solidFill>
                <a:schemeClr val="accent2">
                  <a:lumMod val="75000"/>
                </a:schemeClr>
              </a:solidFill>
            </a:endParaRPr>
          </a:p>
          <a:p>
            <a:pPr marL="342900" indent="-342900" algn="just">
              <a:buFont typeface="+mj-lt"/>
              <a:buAutoNum type="arabicPeriod"/>
            </a:pPr>
            <a:r>
              <a:rPr lang="sl-SI" dirty="0" smtClean="0">
                <a:solidFill>
                  <a:schemeClr val="accent2">
                    <a:lumMod val="75000"/>
                  </a:schemeClr>
                </a:solidFill>
                <a:latin typeface="+mj-lt"/>
                <a:cs typeface="Arial" panose="020B0604020202020204" pitchFamily="34" charset="0"/>
              </a:rPr>
              <a:t>KDO JE BIL FRANCE PREŠEREN?</a:t>
            </a:r>
          </a:p>
          <a:p>
            <a:pPr marL="342900" indent="-342900" algn="just">
              <a:buFont typeface="+mj-lt"/>
              <a:buAutoNum type="arabicPeriod"/>
            </a:pPr>
            <a:r>
              <a:rPr lang="sl-SI" dirty="0" smtClean="0">
                <a:solidFill>
                  <a:schemeClr val="accent2">
                    <a:lumMod val="75000"/>
                  </a:schemeClr>
                </a:solidFill>
                <a:latin typeface="+mj-lt"/>
                <a:cs typeface="Arial" panose="020B0604020202020204" pitchFamily="34" charset="0"/>
              </a:rPr>
              <a:t>KJE SE JE RODIL FRANCE PREŠEREN?</a:t>
            </a:r>
          </a:p>
          <a:p>
            <a:pPr marL="342900" indent="-342900" algn="just">
              <a:buFont typeface="+mj-lt"/>
              <a:buAutoNum type="arabicPeriod"/>
            </a:pPr>
            <a:r>
              <a:rPr lang="sl-SI" dirty="0" smtClean="0">
                <a:solidFill>
                  <a:schemeClr val="accent2">
                    <a:lumMod val="75000"/>
                  </a:schemeClr>
                </a:solidFill>
                <a:latin typeface="+mj-lt"/>
                <a:cs typeface="Arial" panose="020B0604020202020204" pitchFamily="34" charset="0"/>
              </a:rPr>
              <a:t>KAKO SE IMENUJE DRŽAVNI PRAZNIK, KI GA OBELEŽUJEMO 8. FEBRUARJA?</a:t>
            </a:r>
          </a:p>
          <a:p>
            <a:pPr marL="342900" indent="-342900" algn="just">
              <a:buFont typeface="+mj-lt"/>
              <a:buAutoNum type="arabicPeriod"/>
            </a:pPr>
            <a:r>
              <a:rPr lang="sl-SI" dirty="0" smtClean="0">
                <a:solidFill>
                  <a:schemeClr val="accent2">
                    <a:lumMod val="75000"/>
                  </a:schemeClr>
                </a:solidFill>
                <a:latin typeface="+mj-lt"/>
                <a:cs typeface="Arial" panose="020B0604020202020204" pitchFamily="34" charset="0"/>
              </a:rPr>
              <a:t>KAJ JE DRŽAVNA HIMNA?</a:t>
            </a:r>
          </a:p>
          <a:p>
            <a:pPr marL="342900" indent="-342900" algn="just">
              <a:buFont typeface="+mj-lt"/>
              <a:buAutoNum type="arabicPeriod"/>
            </a:pPr>
            <a:r>
              <a:rPr lang="sl-SI" dirty="0">
                <a:solidFill>
                  <a:schemeClr val="accent2">
                    <a:lumMod val="75000"/>
                  </a:schemeClr>
                </a:solidFill>
                <a:latin typeface="+mj-lt"/>
                <a:cs typeface="Arial" panose="020B0604020202020204" pitchFamily="34" charset="0"/>
              </a:rPr>
              <a:t>ALI POZNAŠ KAKŠNO PESNITEV FRANCETA PREŠERNA</a:t>
            </a:r>
            <a:r>
              <a:rPr lang="sl-SI" dirty="0" smtClean="0">
                <a:solidFill>
                  <a:schemeClr val="accent2">
                    <a:lumMod val="75000"/>
                  </a:schemeClr>
                </a:solidFill>
                <a:latin typeface="+mj-lt"/>
                <a:cs typeface="Arial" panose="020B0604020202020204" pitchFamily="34" charset="0"/>
              </a:rPr>
              <a:t>?</a:t>
            </a:r>
          </a:p>
          <a:p>
            <a:pPr marL="342900" indent="-342900" algn="just">
              <a:buFont typeface="+mj-lt"/>
              <a:buAutoNum type="arabicPeriod"/>
            </a:pPr>
            <a:r>
              <a:rPr lang="sl-SI" dirty="0" smtClean="0">
                <a:solidFill>
                  <a:schemeClr val="accent2">
                    <a:lumMod val="75000"/>
                  </a:schemeClr>
                </a:solidFill>
                <a:latin typeface="+mj-lt"/>
                <a:cs typeface="Arial" panose="020B0604020202020204" pitchFamily="34" charset="0"/>
              </a:rPr>
              <a:t>KJE STOJI ZNAN PREŠERNOV SPOMENIK? SI GA ŽE OBISKAL-A?</a:t>
            </a:r>
          </a:p>
          <a:p>
            <a:pPr marL="342900" indent="-342900" algn="just">
              <a:buFont typeface="+mj-lt"/>
              <a:buAutoNum type="arabicPeriod"/>
            </a:pPr>
            <a:r>
              <a:rPr lang="sl-SI" dirty="0" smtClean="0">
                <a:solidFill>
                  <a:schemeClr val="accent2">
                    <a:lumMod val="75000"/>
                  </a:schemeClr>
                </a:solidFill>
                <a:latin typeface="+mj-lt"/>
                <a:cs typeface="Arial" panose="020B0604020202020204" pitchFamily="34" charset="0"/>
              </a:rPr>
              <a:t>O ČEM GOVORI  </a:t>
            </a:r>
            <a:r>
              <a:rPr lang="sl-SI" b="1" dirty="0" smtClean="0">
                <a:solidFill>
                  <a:schemeClr val="accent2">
                    <a:lumMod val="75000"/>
                  </a:schemeClr>
                </a:solidFill>
                <a:latin typeface="+mj-lt"/>
                <a:cs typeface="Arial" panose="020B0604020202020204" pitchFamily="34" charset="0"/>
              </a:rPr>
              <a:t>„POVODNI MOŽ“</a:t>
            </a:r>
            <a:r>
              <a:rPr lang="sl-SI" dirty="0" smtClean="0">
                <a:solidFill>
                  <a:schemeClr val="accent2">
                    <a:lumMod val="75000"/>
                  </a:schemeClr>
                </a:solidFill>
                <a:latin typeface="+mj-lt"/>
                <a:cs typeface="Arial" panose="020B0604020202020204" pitchFamily="34" charset="0"/>
              </a:rPr>
              <a:t>?</a:t>
            </a:r>
            <a:endParaRPr lang="sl-SI" b="1" dirty="0" smtClean="0">
              <a:solidFill>
                <a:schemeClr val="accent2">
                  <a:lumMod val="75000"/>
                </a:schemeClr>
              </a:solidFill>
              <a:latin typeface="+mj-lt"/>
              <a:cs typeface="Arial" panose="020B0604020202020204" pitchFamily="34" charset="0"/>
            </a:endParaRPr>
          </a:p>
          <a:p>
            <a:pPr marL="342900" indent="-342900" algn="just">
              <a:buFont typeface="+mj-lt"/>
              <a:buAutoNum type="arabicPeriod"/>
            </a:pPr>
            <a:r>
              <a:rPr lang="sl-SI" dirty="0" smtClean="0">
                <a:solidFill>
                  <a:schemeClr val="accent2">
                    <a:lumMod val="75000"/>
                  </a:schemeClr>
                </a:solidFill>
                <a:latin typeface="+mj-lt"/>
                <a:cs typeface="Arial" panose="020B0604020202020204" pitchFamily="34" charset="0"/>
              </a:rPr>
              <a:t>ALI VEŠ, KAJ POMENI </a:t>
            </a:r>
            <a:r>
              <a:rPr lang="sl-SI" b="1" dirty="0" smtClean="0">
                <a:solidFill>
                  <a:schemeClr val="accent2">
                    <a:lumMod val="75000"/>
                  </a:schemeClr>
                </a:solidFill>
                <a:latin typeface="+mj-lt"/>
                <a:cs typeface="Arial" panose="020B0604020202020204" pitchFamily="34" charset="0"/>
              </a:rPr>
              <a:t>LJUDSKA BALADA</a:t>
            </a:r>
            <a:r>
              <a:rPr lang="sl-SI" dirty="0" smtClean="0">
                <a:solidFill>
                  <a:schemeClr val="accent2">
                    <a:lumMod val="75000"/>
                  </a:schemeClr>
                </a:solidFill>
                <a:latin typeface="+mj-lt"/>
                <a:cs typeface="Arial" panose="020B0604020202020204" pitchFamily="34" charset="0"/>
              </a:rPr>
              <a:t>?</a:t>
            </a:r>
            <a:endParaRPr lang="sl-SI" dirty="0">
              <a:solidFill>
                <a:schemeClr val="accent2">
                  <a:lumMod val="75000"/>
                </a:schemeClr>
              </a:solidFill>
              <a:latin typeface="+mj-lt"/>
              <a:cs typeface="Arial" panose="020B0604020202020204" pitchFamily="34" charset="0"/>
            </a:endParaRPr>
          </a:p>
          <a:p>
            <a:pPr marL="342900" indent="-342900" algn="just">
              <a:buFont typeface="+mj-lt"/>
              <a:buAutoNum type="arabicPeriod"/>
            </a:pPr>
            <a:endParaRPr lang="sl-SI" dirty="0">
              <a:latin typeface="+mj-lt"/>
              <a:cs typeface="Arial" panose="020B0604020202020204" pitchFamily="34" charset="0"/>
            </a:endParaRPr>
          </a:p>
        </p:txBody>
      </p:sp>
    </p:spTree>
    <p:extLst>
      <p:ext uri="{BB962C8B-B14F-4D97-AF65-F5344CB8AC3E}">
        <p14:creationId xmlns:p14="http://schemas.microsoft.com/office/powerpoint/2010/main" val="468387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a:stretch>
            <a:fillRect/>
          </a:stretch>
        </p:blipFill>
        <p:spPr>
          <a:xfrm>
            <a:off x="3850573" y="3253302"/>
            <a:ext cx="4643253" cy="2933742"/>
          </a:xfrm>
          <a:prstGeom prst="rect">
            <a:avLst/>
          </a:prstGeom>
          <a:ln>
            <a:noFill/>
          </a:ln>
          <a:effectLst>
            <a:softEdge rad="112500"/>
          </a:effectLst>
        </p:spPr>
      </p:pic>
      <p:sp>
        <p:nvSpPr>
          <p:cNvPr id="2" name="Pravokotnik 1"/>
          <p:cNvSpPr/>
          <p:nvPr/>
        </p:nvSpPr>
        <p:spPr>
          <a:xfrm>
            <a:off x="3220911" y="6026025"/>
            <a:ext cx="5902578" cy="646331"/>
          </a:xfrm>
          <a:prstGeom prst="rect">
            <a:avLst/>
          </a:prstGeom>
        </p:spPr>
        <p:txBody>
          <a:bodyPr wrap="none">
            <a:spAutoFit/>
          </a:bodyPr>
          <a:lstStyle/>
          <a:p>
            <a:r>
              <a:rPr lang="sl-SI" b="1" dirty="0" smtClean="0">
                <a:hlinkClick r:id="rId3"/>
              </a:rPr>
              <a:t>https://www.youtube.com/watch?v=EivGZpWs5Hg</a:t>
            </a:r>
            <a:endParaRPr lang="sl-SI" b="1" dirty="0" smtClean="0"/>
          </a:p>
          <a:p>
            <a:endParaRPr lang="sl-SI" dirty="0"/>
          </a:p>
        </p:txBody>
      </p:sp>
      <p:sp>
        <p:nvSpPr>
          <p:cNvPr id="3" name="PoljeZBesedilom 2"/>
          <p:cNvSpPr txBox="1"/>
          <p:nvPr/>
        </p:nvSpPr>
        <p:spPr>
          <a:xfrm>
            <a:off x="1331583" y="662915"/>
            <a:ext cx="9039225" cy="2739211"/>
          </a:xfrm>
          <a:prstGeom prst="rect">
            <a:avLst/>
          </a:prstGeom>
          <a:noFill/>
        </p:spPr>
        <p:txBody>
          <a:bodyPr wrap="square" rtlCol="0">
            <a:spAutoFit/>
          </a:bodyPr>
          <a:lstStyle/>
          <a:p>
            <a:pPr algn="just"/>
            <a:r>
              <a:rPr lang="sl-SI" b="1" dirty="0" smtClean="0">
                <a:solidFill>
                  <a:srgbClr val="FF0000"/>
                </a:solidFill>
              </a:rPr>
              <a:t>Prešernov dan</a:t>
            </a:r>
            <a:r>
              <a:rPr lang="sl-SI" dirty="0" smtClean="0"/>
              <a:t>, osrednji </a:t>
            </a:r>
            <a:r>
              <a:rPr lang="sl-SI" b="1" dirty="0" smtClean="0"/>
              <a:t>slovenski kulturni praznik</a:t>
            </a:r>
            <a:r>
              <a:rPr lang="sl-SI" dirty="0" smtClean="0"/>
              <a:t>, ki je dela prost dan, obeležujemo </a:t>
            </a:r>
            <a:r>
              <a:rPr lang="sl-SI" b="1" dirty="0" smtClean="0">
                <a:solidFill>
                  <a:srgbClr val="FF0000"/>
                </a:solidFill>
              </a:rPr>
              <a:t>8. februarja</a:t>
            </a:r>
            <a:r>
              <a:rPr lang="sl-SI" dirty="0" smtClean="0"/>
              <a:t>, na dan obletnice smrti našega največjega pesnika  dr. Franceta Prešerna. Umrl je v Kranju, leta 1849.</a:t>
            </a:r>
          </a:p>
          <a:p>
            <a:pPr algn="just"/>
            <a:r>
              <a:rPr lang="sl-SI" dirty="0"/>
              <a:t>Na ta dan poteka osrednja državna proslava, na kateri podelijo </a:t>
            </a:r>
            <a:r>
              <a:rPr lang="sl-SI" dirty="0">
                <a:hlinkClick r:id="rId4" tooltip="Prešernova nagrada"/>
              </a:rPr>
              <a:t>Prešernove nagrade</a:t>
            </a:r>
            <a:r>
              <a:rPr lang="sl-SI" dirty="0"/>
              <a:t> in </a:t>
            </a:r>
            <a:r>
              <a:rPr lang="sl-SI" dirty="0">
                <a:hlinkClick r:id="rId5" tooltip="Nagrada Prešernovega sklada"/>
              </a:rPr>
              <a:t>nagrade Prešernovega sklada</a:t>
            </a:r>
            <a:r>
              <a:rPr lang="sl-SI" dirty="0"/>
              <a:t> za vrhunske dosežke na področju </a:t>
            </a:r>
            <a:r>
              <a:rPr lang="sl-SI" dirty="0">
                <a:hlinkClick r:id="rId6" tooltip="Umetnost"/>
              </a:rPr>
              <a:t>umetnosti</a:t>
            </a:r>
            <a:r>
              <a:rPr lang="sl-SI" dirty="0"/>
              <a:t> v Sloveniji.</a:t>
            </a:r>
          </a:p>
          <a:p>
            <a:pPr algn="just"/>
            <a:r>
              <a:rPr lang="sl-SI" dirty="0" smtClean="0"/>
              <a:t>Bil je velik </a:t>
            </a:r>
            <a:r>
              <a:rPr lang="sl-SI" dirty="0"/>
              <a:t>S</a:t>
            </a:r>
            <a:r>
              <a:rPr lang="sl-SI" dirty="0" smtClean="0"/>
              <a:t>lovenec, ohranjal in dokazoval je veliko vrednost slovenskega jezika, kar v njegovih časih ni bilo lahko.</a:t>
            </a:r>
          </a:p>
          <a:p>
            <a:pPr algn="ctr"/>
            <a:endParaRPr lang="sl-SI" sz="1000" b="1" dirty="0" smtClean="0"/>
          </a:p>
          <a:p>
            <a:pPr algn="ctr"/>
            <a:r>
              <a:rPr lang="sl-SI" b="1" dirty="0" smtClean="0">
                <a:solidFill>
                  <a:srgbClr val="002060"/>
                </a:solidFill>
              </a:rPr>
              <a:t>Povzdignil je slovenski jezik na raven evropskih jezikov.</a:t>
            </a:r>
            <a:endParaRPr lang="sl-SI" b="1" dirty="0">
              <a:solidFill>
                <a:srgbClr val="002060"/>
              </a:solidFill>
            </a:endParaRPr>
          </a:p>
        </p:txBody>
      </p:sp>
    </p:spTree>
    <p:extLst>
      <p:ext uri="{BB962C8B-B14F-4D97-AF65-F5344CB8AC3E}">
        <p14:creationId xmlns:p14="http://schemas.microsoft.com/office/powerpoint/2010/main" val="3766848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p:cNvSpPr txBox="1"/>
          <p:nvPr/>
        </p:nvSpPr>
        <p:spPr>
          <a:xfrm>
            <a:off x="3714750" y="1994535"/>
            <a:ext cx="5000626" cy="295465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sl-SI" sz="2800" dirty="0" smtClean="0">
                <a:latin typeface="+mj-lt"/>
              </a:rPr>
              <a:t>Zdravljica</a:t>
            </a:r>
          </a:p>
          <a:p>
            <a:pPr algn="ctr"/>
            <a:endParaRPr lang="sl-SI" dirty="0">
              <a:latin typeface="+mj-lt"/>
            </a:endParaRPr>
          </a:p>
          <a:p>
            <a:pPr algn="ctr"/>
            <a:r>
              <a:rPr lang="sl-SI" sz="2000" dirty="0" smtClean="0">
                <a:latin typeface="+mj-lt"/>
              </a:rPr>
              <a:t>Živé naj vsi naródi,</a:t>
            </a:r>
            <a:br>
              <a:rPr lang="sl-SI" sz="2000" dirty="0" smtClean="0">
                <a:latin typeface="+mj-lt"/>
              </a:rPr>
            </a:br>
            <a:r>
              <a:rPr lang="sl-SI" sz="2000" dirty="0" smtClean="0">
                <a:latin typeface="+mj-lt"/>
              </a:rPr>
              <a:t>ki hrepené dočakat dan,</a:t>
            </a:r>
            <a:br>
              <a:rPr lang="sl-SI" sz="2000" dirty="0" smtClean="0">
                <a:latin typeface="+mj-lt"/>
              </a:rPr>
            </a:br>
            <a:r>
              <a:rPr lang="sl-SI" sz="2000" dirty="0" smtClean="0">
                <a:latin typeface="+mj-lt"/>
              </a:rPr>
              <a:t>ko, koder sonce hodi,</a:t>
            </a:r>
            <a:br>
              <a:rPr lang="sl-SI" sz="2000" dirty="0" smtClean="0">
                <a:latin typeface="+mj-lt"/>
              </a:rPr>
            </a:br>
            <a:r>
              <a:rPr lang="sl-SI" sz="2000" dirty="0" smtClean="0">
                <a:latin typeface="+mj-lt"/>
              </a:rPr>
              <a:t>prepir iz svéta bo pregnan,</a:t>
            </a:r>
            <a:br>
              <a:rPr lang="sl-SI" sz="2000" dirty="0" smtClean="0">
                <a:latin typeface="+mj-lt"/>
              </a:rPr>
            </a:br>
            <a:r>
              <a:rPr lang="sl-SI" sz="2000" dirty="0" smtClean="0">
                <a:latin typeface="+mj-lt"/>
              </a:rPr>
              <a:t>ko rojak</a:t>
            </a:r>
            <a:br>
              <a:rPr lang="sl-SI" sz="2000" dirty="0" smtClean="0">
                <a:latin typeface="+mj-lt"/>
              </a:rPr>
            </a:br>
            <a:r>
              <a:rPr lang="sl-SI" sz="2000" dirty="0" smtClean="0">
                <a:latin typeface="+mj-lt"/>
              </a:rPr>
              <a:t>prost bo vsak,</a:t>
            </a:r>
            <a:br>
              <a:rPr lang="sl-SI" sz="2000" dirty="0" smtClean="0">
                <a:latin typeface="+mj-lt"/>
              </a:rPr>
            </a:br>
            <a:r>
              <a:rPr lang="sl-SI" sz="2000" dirty="0" smtClean="0">
                <a:latin typeface="+mj-lt"/>
              </a:rPr>
              <a:t>ne vrag, le sosed bo mejak!</a:t>
            </a:r>
            <a:endParaRPr lang="sl-SI" sz="2000" dirty="0">
              <a:latin typeface="+mj-lt"/>
            </a:endParaRPr>
          </a:p>
        </p:txBody>
      </p:sp>
      <p:sp>
        <p:nvSpPr>
          <p:cNvPr id="4" name="Pravokotnik 3"/>
          <p:cNvSpPr/>
          <p:nvPr/>
        </p:nvSpPr>
        <p:spPr>
          <a:xfrm>
            <a:off x="1584306" y="986909"/>
            <a:ext cx="8940819" cy="923330"/>
          </a:xfrm>
          <a:prstGeom prst="rect">
            <a:avLst/>
          </a:prstGeom>
        </p:spPr>
        <p:txBody>
          <a:bodyPr wrap="square">
            <a:spAutoFit/>
          </a:bodyPr>
          <a:lstStyle/>
          <a:p>
            <a:pPr algn="ctr"/>
            <a:r>
              <a:rPr lang="sl-SI" dirty="0" smtClean="0"/>
              <a:t> France Prešeren velja za največjega slovenskega pesnika.</a:t>
            </a:r>
          </a:p>
          <a:p>
            <a:pPr algn="ctr"/>
            <a:endParaRPr lang="sl-SI" dirty="0" smtClean="0"/>
          </a:p>
          <a:p>
            <a:pPr algn="ctr"/>
            <a:r>
              <a:rPr lang="sl-SI" dirty="0" smtClean="0"/>
              <a:t>Prešernovo </a:t>
            </a:r>
            <a:r>
              <a:rPr lang="sl-SI" b="1" dirty="0" smtClean="0"/>
              <a:t>sedmo kitico Zdravljice </a:t>
            </a:r>
            <a:r>
              <a:rPr lang="sl-SI" dirty="0" smtClean="0"/>
              <a:t>smo vzeli za himno:</a:t>
            </a:r>
            <a:endParaRPr lang="sl-SI" dirty="0"/>
          </a:p>
        </p:txBody>
      </p:sp>
      <p:sp>
        <p:nvSpPr>
          <p:cNvPr id="5" name="Pravokotnik 4"/>
          <p:cNvSpPr/>
          <p:nvPr/>
        </p:nvSpPr>
        <p:spPr>
          <a:xfrm>
            <a:off x="3178467" y="5015984"/>
            <a:ext cx="5816016" cy="646331"/>
          </a:xfrm>
          <a:prstGeom prst="rect">
            <a:avLst/>
          </a:prstGeom>
        </p:spPr>
        <p:txBody>
          <a:bodyPr wrap="none">
            <a:spAutoFit/>
          </a:bodyPr>
          <a:lstStyle/>
          <a:p>
            <a:r>
              <a:rPr lang="sl-SI" b="1" dirty="0" smtClean="0">
                <a:hlinkClick r:id="rId2"/>
              </a:rPr>
              <a:t>https://www.youtube.com/watch?v=Zc7aLyhZ94c</a:t>
            </a:r>
            <a:endParaRPr lang="sl-SI" b="1" dirty="0" smtClean="0"/>
          </a:p>
          <a:p>
            <a:endParaRPr lang="sl-SI" dirty="0"/>
          </a:p>
        </p:txBody>
      </p:sp>
    </p:spTree>
    <p:extLst>
      <p:ext uri="{BB962C8B-B14F-4D97-AF65-F5344CB8AC3E}">
        <p14:creationId xmlns:p14="http://schemas.microsoft.com/office/powerpoint/2010/main" val="4195428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819274" y="1189762"/>
            <a:ext cx="9363075" cy="1200329"/>
          </a:xfrm>
          <a:prstGeom prst="rect">
            <a:avLst/>
          </a:prstGeom>
        </p:spPr>
        <p:txBody>
          <a:bodyPr wrap="square">
            <a:spAutoFit/>
          </a:bodyPr>
          <a:lstStyle/>
          <a:p>
            <a:r>
              <a:rPr lang="sl-SI" dirty="0" smtClean="0"/>
              <a:t>France Prešeren se je rodil 3. decembra 1800 v Vrbi na Gorenjskem kot tretji otrok in prvi sin </a:t>
            </a:r>
            <a:r>
              <a:rPr lang="sl-SI" dirty="0" err="1" smtClean="0"/>
              <a:t>Šimnu</a:t>
            </a:r>
            <a:r>
              <a:rPr lang="sl-SI" dirty="0" smtClean="0"/>
              <a:t> Prešernu (1762-1837) in materi Mini (1774-1842), rojeni Svetina. Pri hiši se je po domače reklo ”Pr’ Ribč”, kjer je mali France skupaj s sestrami in bratoma preživljal otroška leta.</a:t>
            </a:r>
            <a:endParaRPr lang="sl-SI" dirty="0"/>
          </a:p>
        </p:txBody>
      </p:sp>
      <p:pic>
        <p:nvPicPr>
          <p:cNvPr id="3" name="Slika 2"/>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2505133" y="2390091"/>
            <a:ext cx="5191066" cy="3424429"/>
          </a:xfrm>
          <a:prstGeom prst="rect">
            <a:avLst/>
          </a:prstGeom>
          <a:ln>
            <a:noFill/>
          </a:ln>
          <a:effectLst>
            <a:softEdge rad="112500"/>
          </a:effectLst>
        </p:spPr>
      </p:pic>
      <p:pic>
        <p:nvPicPr>
          <p:cNvPr id="4" name="Slika 3"/>
          <p:cNvPicPr>
            <a:picLocks noChangeAspect="1"/>
          </p:cNvPicPr>
          <p:nvPr/>
        </p:nvPicPr>
        <p:blipFill rotWithShape="1">
          <a:blip r:embed="rId4" cstate="print">
            <a:extLst>
              <a:ext uri="{28A0092B-C50C-407E-A947-70E740481C1C}">
                <a14:useLocalDpi xmlns:a14="http://schemas.microsoft.com/office/drawing/2010/main" val="0"/>
              </a:ext>
            </a:extLst>
          </a:blip>
          <a:srcRect l="12625" t="6665" r="5624" b="8834"/>
          <a:stretch/>
        </p:blipFill>
        <p:spPr>
          <a:xfrm>
            <a:off x="7943849" y="2956202"/>
            <a:ext cx="2600325" cy="2015847"/>
          </a:xfrm>
          <a:prstGeom prst="rect">
            <a:avLst/>
          </a:prstGeom>
          <a:ln>
            <a:noFill/>
          </a:ln>
          <a:effectLst>
            <a:softEdge rad="112500"/>
          </a:effectLst>
        </p:spPr>
      </p:pic>
      <p:sp>
        <p:nvSpPr>
          <p:cNvPr id="5" name="PoljeZBesedilom 4"/>
          <p:cNvSpPr txBox="1"/>
          <p:nvPr/>
        </p:nvSpPr>
        <p:spPr>
          <a:xfrm>
            <a:off x="7602279" y="4972049"/>
            <a:ext cx="3274828" cy="646331"/>
          </a:xfrm>
          <a:prstGeom prst="rect">
            <a:avLst/>
          </a:prstGeom>
          <a:noFill/>
        </p:spPr>
        <p:txBody>
          <a:bodyPr wrap="square" rtlCol="0">
            <a:spAutoFit/>
          </a:bodyPr>
          <a:lstStyle/>
          <a:p>
            <a:pPr algn="ctr"/>
            <a:r>
              <a:rPr lang="sl-SI" dirty="0" smtClean="0"/>
              <a:t>Prešernova rojstna hiša je danes muzej.</a:t>
            </a:r>
            <a:endParaRPr lang="sl-SI" dirty="0"/>
          </a:p>
        </p:txBody>
      </p:sp>
    </p:spTree>
    <p:extLst>
      <p:ext uri="{BB962C8B-B14F-4D97-AF65-F5344CB8AC3E}">
        <p14:creationId xmlns:p14="http://schemas.microsoft.com/office/powerpoint/2010/main" val="1359467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095374" y="1351687"/>
            <a:ext cx="5057775" cy="2862322"/>
          </a:xfrm>
          <a:prstGeom prst="rect">
            <a:avLst/>
          </a:prstGeom>
        </p:spPr>
        <p:txBody>
          <a:bodyPr wrap="square">
            <a:spAutoFit/>
          </a:bodyPr>
          <a:lstStyle/>
          <a:p>
            <a:pPr algn="just"/>
            <a:r>
              <a:rPr lang="sl-SI" dirty="0" smtClean="0">
                <a:latin typeface="+mj-lt"/>
                <a:cs typeface="Arial" panose="020B0604020202020204" pitchFamily="34" charset="0"/>
              </a:rPr>
              <a:t>Osnovno šolo je obiskoval v Ribnici, kjer je bil vpisan v zlato knjigo, gimnazijo pa je </a:t>
            </a:r>
            <a:r>
              <a:rPr lang="sl-SI" dirty="0" smtClean="0"/>
              <a:t>končal v Ljubljani. Straši so želeli, da bi postal duhovnik, on pa ni bil za to in se je na Dunaju vpisal na pravo. Po uspešno zaključenem študiju na </a:t>
            </a:r>
            <a:r>
              <a:rPr lang="sl-SI" dirty="0" smtClean="0">
                <a:hlinkClick r:id="rId2" tooltip="Pravna fakulteta na Dunaju"/>
              </a:rPr>
              <a:t>dunajski pravni fakulteti</a:t>
            </a:r>
            <a:r>
              <a:rPr lang="sl-SI" dirty="0" smtClean="0"/>
              <a:t> se je vrnil v </a:t>
            </a:r>
            <a:r>
              <a:rPr lang="sl-SI" dirty="0" smtClean="0">
                <a:hlinkClick r:id="rId3" tooltip="Ljubljana"/>
              </a:rPr>
              <a:t>Ljubljano</a:t>
            </a:r>
            <a:r>
              <a:rPr lang="sl-SI" dirty="0" smtClean="0"/>
              <a:t>, kjer je delal kot </a:t>
            </a:r>
            <a:r>
              <a:rPr lang="sl-SI" dirty="0" smtClean="0">
                <a:hlinkClick r:id="rId4" tooltip="Odvetnik"/>
              </a:rPr>
              <a:t>odvetnik</a:t>
            </a:r>
            <a:r>
              <a:rPr lang="sl-SI" dirty="0" smtClean="0"/>
              <a:t>. V tem času je napisal večino svojih </a:t>
            </a:r>
            <a:r>
              <a:rPr lang="sl-SI" dirty="0" smtClean="0">
                <a:hlinkClick r:id="rId5" tooltip="Poezija"/>
              </a:rPr>
              <a:t>pesmi</a:t>
            </a:r>
            <a:r>
              <a:rPr lang="sl-SI" dirty="0" smtClean="0"/>
              <a:t>, pri pisanju katerih ga je pomembno usmerjal prijatelj </a:t>
            </a:r>
            <a:r>
              <a:rPr lang="sl-SI" dirty="0" smtClean="0">
                <a:hlinkClick r:id="rId6" tooltip="Matija Čop"/>
              </a:rPr>
              <a:t>Matija Čop</a:t>
            </a:r>
            <a:r>
              <a:rPr lang="sl-SI" dirty="0" smtClean="0"/>
              <a:t>. </a:t>
            </a:r>
            <a:endParaRPr lang="sl-SI" dirty="0"/>
          </a:p>
        </p:txBody>
      </p:sp>
      <p:pic>
        <p:nvPicPr>
          <p:cNvPr id="3" name="Slika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7581" y="933450"/>
            <a:ext cx="3798175" cy="5114924"/>
          </a:xfrm>
          <a:prstGeom prst="rect">
            <a:avLst/>
          </a:prstGeom>
          <a:ln>
            <a:noFill/>
          </a:ln>
          <a:effectLst>
            <a:softEdge rad="112500"/>
          </a:effectLst>
        </p:spPr>
      </p:pic>
    </p:spTree>
    <p:extLst>
      <p:ext uri="{BB962C8B-B14F-4D97-AF65-F5344CB8AC3E}">
        <p14:creationId xmlns:p14="http://schemas.microsoft.com/office/powerpoint/2010/main" val="283050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933450" y="948644"/>
            <a:ext cx="6096000" cy="923330"/>
          </a:xfrm>
          <a:prstGeom prst="rect">
            <a:avLst/>
          </a:prstGeom>
        </p:spPr>
        <p:txBody>
          <a:bodyPr>
            <a:spAutoFit/>
          </a:bodyPr>
          <a:lstStyle/>
          <a:p>
            <a:r>
              <a:rPr lang="sl-SI" dirty="0" smtClean="0"/>
              <a:t>France Prešeren je bil osrednji pesnik  </a:t>
            </a:r>
            <a:r>
              <a:rPr lang="sl-SI" dirty="0" smtClean="0">
                <a:hlinkClick r:id="rId2" tooltip="Zbornik"/>
              </a:rPr>
              <a:t>zbornika</a:t>
            </a:r>
            <a:r>
              <a:rPr lang="sl-SI" dirty="0" smtClean="0"/>
              <a:t> </a:t>
            </a:r>
            <a:r>
              <a:rPr lang="sl-SI" i="1" dirty="0" smtClean="0">
                <a:hlinkClick r:id="rId3" tooltip="Krajnska čbelica"/>
              </a:rPr>
              <a:t>Krajnska čbelica</a:t>
            </a:r>
            <a:r>
              <a:rPr lang="sl-SI" dirty="0" smtClean="0"/>
              <a:t>, ki ga je urejal </a:t>
            </a:r>
            <a:r>
              <a:rPr lang="sl-SI" dirty="0" smtClean="0">
                <a:hlinkClick r:id="rId4" tooltip="Miha Kastelic"/>
              </a:rPr>
              <a:t>Miha Kastelic</a:t>
            </a:r>
            <a:r>
              <a:rPr lang="sl-SI" dirty="0" smtClean="0"/>
              <a:t>.</a:t>
            </a:r>
          </a:p>
          <a:p>
            <a:r>
              <a:rPr lang="sl-SI" dirty="0" smtClean="0"/>
              <a:t> </a:t>
            </a:r>
            <a:endParaRPr lang="sl-SI" dirty="0"/>
          </a:p>
        </p:txBody>
      </p:sp>
      <p:pic>
        <p:nvPicPr>
          <p:cNvPr id="3" name="Slika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6766" y="2552194"/>
            <a:ext cx="2791983" cy="3573738"/>
          </a:xfrm>
          <a:prstGeom prst="rect">
            <a:avLst/>
          </a:prstGeom>
          <a:ln>
            <a:noFill/>
          </a:ln>
          <a:effectLst>
            <a:outerShdw blurRad="190500" algn="tl" rotWithShape="0">
              <a:srgbClr val="000000">
                <a:alpha val="70000"/>
              </a:srgbClr>
            </a:outerShdw>
          </a:effectLst>
        </p:spPr>
      </p:pic>
      <p:sp>
        <p:nvSpPr>
          <p:cNvPr id="4" name="Pravokotnik 3"/>
          <p:cNvSpPr/>
          <p:nvPr/>
        </p:nvSpPr>
        <p:spPr>
          <a:xfrm>
            <a:off x="933450" y="1543913"/>
            <a:ext cx="6096000" cy="646331"/>
          </a:xfrm>
          <a:prstGeom prst="rect">
            <a:avLst/>
          </a:prstGeom>
        </p:spPr>
        <p:txBody>
          <a:bodyPr>
            <a:spAutoFit/>
          </a:bodyPr>
          <a:lstStyle/>
          <a:p>
            <a:r>
              <a:rPr lang="sl-SI" dirty="0" smtClean="0"/>
              <a:t>Krajnska čbelica je uspela predvsem v razširjanju </a:t>
            </a:r>
            <a:r>
              <a:rPr lang="sl-SI" dirty="0" smtClean="0">
                <a:hlinkClick r:id="rId6" tooltip="Slovenščina"/>
              </a:rPr>
              <a:t>slovenščine</a:t>
            </a:r>
            <a:r>
              <a:rPr lang="sl-SI" dirty="0" smtClean="0"/>
              <a:t> med izobraženci. </a:t>
            </a:r>
            <a:endParaRPr lang="sl-SI" dirty="0"/>
          </a:p>
        </p:txBody>
      </p:sp>
      <p:sp>
        <p:nvSpPr>
          <p:cNvPr id="5" name="Pravokotnik 4"/>
          <p:cNvSpPr/>
          <p:nvPr/>
        </p:nvSpPr>
        <p:spPr>
          <a:xfrm>
            <a:off x="933450" y="2097911"/>
            <a:ext cx="4128053" cy="369332"/>
          </a:xfrm>
          <a:prstGeom prst="rect">
            <a:avLst/>
          </a:prstGeom>
        </p:spPr>
        <p:txBody>
          <a:bodyPr wrap="none">
            <a:spAutoFit/>
          </a:bodyPr>
          <a:lstStyle/>
          <a:p>
            <a:r>
              <a:rPr lang="sl-SI" dirty="0" smtClean="0"/>
              <a:t>Prvi zvezek je bil tiskan v </a:t>
            </a:r>
            <a:r>
              <a:rPr lang="sl-SI" dirty="0" smtClean="0">
                <a:hlinkClick r:id="rId7" tooltip="Bohoričica"/>
              </a:rPr>
              <a:t>bohoričici</a:t>
            </a:r>
            <a:r>
              <a:rPr lang="sl-SI" dirty="0" smtClean="0"/>
              <a:t>. </a:t>
            </a:r>
            <a:endParaRPr lang="sl-SI" dirty="0"/>
          </a:p>
        </p:txBody>
      </p:sp>
      <p:sp>
        <p:nvSpPr>
          <p:cNvPr id="6" name="Pravokotnik 5"/>
          <p:cNvSpPr/>
          <p:nvPr/>
        </p:nvSpPr>
        <p:spPr>
          <a:xfrm>
            <a:off x="6553200" y="690276"/>
            <a:ext cx="6096000" cy="1200329"/>
          </a:xfrm>
          <a:prstGeom prst="rect">
            <a:avLst/>
          </a:prstGeom>
        </p:spPr>
        <p:txBody>
          <a:bodyPr wrap="square">
            <a:spAutoFit/>
          </a:bodyPr>
          <a:lstStyle/>
          <a:p>
            <a:endParaRPr lang="sl-SI" b="1" dirty="0" smtClean="0"/>
          </a:p>
          <a:p>
            <a:r>
              <a:rPr lang="sl-SI" b="1" dirty="0" smtClean="0"/>
              <a:t>Bohoríčica</a:t>
            </a:r>
            <a:r>
              <a:rPr lang="sl-SI" dirty="0" smtClean="0"/>
              <a:t> je slovenska </a:t>
            </a:r>
            <a:r>
              <a:rPr lang="sl-SI" dirty="0" smtClean="0">
                <a:hlinkClick r:id="rId8" tooltip="Pisava"/>
              </a:rPr>
              <a:t>pisava</a:t>
            </a:r>
            <a:r>
              <a:rPr lang="sl-SI" dirty="0" smtClean="0"/>
              <a:t>, ki jo je v času </a:t>
            </a:r>
            <a:r>
              <a:rPr lang="sl-SI" dirty="0" smtClean="0">
                <a:hlinkClick r:id="rId9" tooltip="Reformacija"/>
              </a:rPr>
              <a:t>reformacije</a:t>
            </a:r>
            <a:r>
              <a:rPr lang="sl-SI" dirty="0" smtClean="0"/>
              <a:t> prvi uporabljal slovenski </a:t>
            </a:r>
          </a:p>
          <a:p>
            <a:r>
              <a:rPr lang="sl-SI" dirty="0" smtClean="0"/>
              <a:t>protestant </a:t>
            </a:r>
            <a:r>
              <a:rPr lang="sl-SI" dirty="0" smtClean="0">
                <a:hlinkClick r:id="rId10" tooltip="Primož Trubar"/>
              </a:rPr>
              <a:t>Primož Trubar</a:t>
            </a:r>
            <a:r>
              <a:rPr lang="sl-SI" dirty="0" smtClean="0"/>
              <a:t>.</a:t>
            </a:r>
            <a:endParaRPr lang="sl-SI" dirty="0"/>
          </a:p>
        </p:txBody>
      </p:sp>
      <p:pic>
        <p:nvPicPr>
          <p:cNvPr id="8" name="Slika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98508" y="1999744"/>
            <a:ext cx="3083791" cy="39356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58970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838200" y="837245"/>
            <a:ext cx="6086475" cy="2308324"/>
          </a:xfrm>
          <a:prstGeom prst="rect">
            <a:avLst/>
          </a:prstGeom>
        </p:spPr>
        <p:txBody>
          <a:bodyPr wrap="square">
            <a:spAutoFit/>
          </a:bodyPr>
          <a:lstStyle/>
          <a:p>
            <a:pPr algn="just"/>
            <a:r>
              <a:rPr lang="sl-SI" dirty="0" smtClean="0"/>
              <a:t>6. aprila 1833 je Prešeren v trnovski cerkvi zagledal </a:t>
            </a:r>
            <a:r>
              <a:rPr lang="sl-SI" b="1" dirty="0" smtClean="0">
                <a:solidFill>
                  <a:srgbClr val="C00000"/>
                </a:solidFill>
              </a:rPr>
              <a:t>Julijo Primic</a:t>
            </a:r>
            <a:r>
              <a:rPr lang="sl-SI" dirty="0" smtClean="0"/>
              <a:t>, ki je prihajala iz bogate ljubljanske družine, in se vanjo zaljubil. Ta ljubezen je močno vplivala na pesnikovo nadaljnje življenje in ustvarjanje. Julija Primic njegove ljubezni ni sprejela </a:t>
            </a:r>
          </a:p>
          <a:p>
            <a:pPr algn="just"/>
            <a:r>
              <a:rPr lang="sl-SI" dirty="0" smtClean="0"/>
              <a:t>in se leta 1839 poročila z bogatim plemiškim sinom </a:t>
            </a:r>
            <a:r>
              <a:rPr lang="sl-SI" dirty="0" err="1" smtClean="0"/>
              <a:t>Scheuchenstuehlom</a:t>
            </a:r>
            <a:r>
              <a:rPr lang="sl-SI" dirty="0" smtClean="0"/>
              <a:t>. </a:t>
            </a:r>
          </a:p>
          <a:p>
            <a:pPr algn="just"/>
            <a:endParaRPr lang="sl-SI" dirty="0"/>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778" y="1650669"/>
            <a:ext cx="3047757" cy="3853189"/>
          </a:xfrm>
          <a:prstGeom prst="rect">
            <a:avLst/>
          </a:prstGeom>
        </p:spPr>
      </p:pic>
      <p:pic>
        <p:nvPicPr>
          <p:cNvPr id="4" name="Slika 3"/>
          <p:cNvPicPr>
            <a:picLocks noChangeAspect="1"/>
          </p:cNvPicPr>
          <p:nvPr/>
        </p:nvPicPr>
        <p:blipFill>
          <a:blip r:embed="rId3"/>
          <a:stretch>
            <a:fillRect/>
          </a:stretch>
        </p:blipFill>
        <p:spPr>
          <a:xfrm>
            <a:off x="3292124" y="2427282"/>
            <a:ext cx="3076576" cy="3076576"/>
          </a:xfrm>
          <a:prstGeom prst="rect">
            <a:avLst/>
          </a:prstGeom>
          <a:ln>
            <a:noFill/>
          </a:ln>
          <a:effectLst>
            <a:softEdge rad="112500"/>
          </a:effectLst>
        </p:spPr>
      </p:pic>
      <p:sp>
        <p:nvSpPr>
          <p:cNvPr id="5" name="PoljeZBesedilom 4"/>
          <p:cNvSpPr txBox="1"/>
          <p:nvPr/>
        </p:nvSpPr>
        <p:spPr>
          <a:xfrm>
            <a:off x="7389806" y="837245"/>
            <a:ext cx="3653984" cy="1200329"/>
          </a:xfrm>
          <a:prstGeom prst="rect">
            <a:avLst/>
          </a:prstGeom>
          <a:noFill/>
        </p:spPr>
        <p:txBody>
          <a:bodyPr wrap="square" rtlCol="0">
            <a:spAutoFit/>
          </a:bodyPr>
          <a:lstStyle/>
          <a:p>
            <a:r>
              <a:rPr lang="sl-SI" dirty="0" smtClean="0"/>
              <a:t>Eden od znanih Prešernovih pesnitev posvečenih Juliji je tudi </a:t>
            </a:r>
            <a:r>
              <a:rPr lang="sl-SI" b="1" dirty="0" smtClean="0">
                <a:solidFill>
                  <a:srgbClr val="C00000"/>
                </a:solidFill>
              </a:rPr>
              <a:t>Sonetni venec</a:t>
            </a:r>
            <a:r>
              <a:rPr lang="sl-SI" dirty="0" smtClean="0"/>
              <a:t>.</a:t>
            </a:r>
          </a:p>
          <a:p>
            <a:endParaRPr lang="sl-SI" dirty="0"/>
          </a:p>
        </p:txBody>
      </p:sp>
      <p:sp>
        <p:nvSpPr>
          <p:cNvPr id="6" name="PoljeZBesedilom 5"/>
          <p:cNvSpPr txBox="1"/>
          <p:nvPr/>
        </p:nvSpPr>
        <p:spPr>
          <a:xfrm>
            <a:off x="1073604" y="4363152"/>
            <a:ext cx="2533650" cy="830997"/>
          </a:xfrm>
          <a:prstGeom prst="rect">
            <a:avLst/>
          </a:prstGeom>
          <a:noFill/>
        </p:spPr>
        <p:txBody>
          <a:bodyPr wrap="square" rtlCol="0">
            <a:spAutoFit/>
          </a:bodyPr>
          <a:lstStyle/>
          <a:p>
            <a:r>
              <a:rPr lang="sl-SI" sz="1600" dirty="0" smtClean="0"/>
              <a:t>Prešernova neuslišana ljubezen: </a:t>
            </a:r>
          </a:p>
          <a:p>
            <a:r>
              <a:rPr lang="sl-SI" sz="1600" dirty="0" err="1" smtClean="0"/>
              <a:t>Primiceva</a:t>
            </a:r>
            <a:r>
              <a:rPr lang="sl-SI" sz="1600" dirty="0" smtClean="0"/>
              <a:t> Julija</a:t>
            </a:r>
            <a:endParaRPr lang="sl-SI" sz="1600" dirty="0"/>
          </a:p>
        </p:txBody>
      </p:sp>
      <p:sp>
        <p:nvSpPr>
          <p:cNvPr id="7" name="Pravokotnik 6"/>
          <p:cNvSpPr/>
          <p:nvPr/>
        </p:nvSpPr>
        <p:spPr>
          <a:xfrm>
            <a:off x="3212351" y="5540932"/>
            <a:ext cx="5931432" cy="646331"/>
          </a:xfrm>
          <a:prstGeom prst="rect">
            <a:avLst/>
          </a:prstGeom>
        </p:spPr>
        <p:txBody>
          <a:bodyPr wrap="none">
            <a:spAutoFit/>
          </a:bodyPr>
          <a:lstStyle/>
          <a:p>
            <a:r>
              <a:rPr lang="sl-SI" dirty="0">
                <a:hlinkClick r:id="rId4"/>
              </a:rPr>
              <a:t>https://</a:t>
            </a:r>
            <a:r>
              <a:rPr lang="sl-SI" dirty="0" smtClean="0">
                <a:hlinkClick r:id="rId4"/>
              </a:rPr>
              <a:t>www.youtube.com/watch?v=msZP1u1wRek</a:t>
            </a:r>
            <a:endParaRPr lang="sl-SI" dirty="0" smtClean="0"/>
          </a:p>
          <a:p>
            <a:endParaRPr lang="sl-SI" dirty="0"/>
          </a:p>
        </p:txBody>
      </p:sp>
    </p:spTree>
    <p:extLst>
      <p:ext uri="{BB962C8B-B14F-4D97-AF65-F5344CB8AC3E}">
        <p14:creationId xmlns:p14="http://schemas.microsoft.com/office/powerpoint/2010/main" val="2266869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5482856" y="1500319"/>
            <a:ext cx="6096000" cy="2585323"/>
          </a:xfrm>
          <a:prstGeom prst="rect">
            <a:avLst/>
          </a:prstGeom>
        </p:spPr>
        <p:txBody>
          <a:bodyPr>
            <a:spAutoFit/>
          </a:bodyPr>
          <a:lstStyle/>
          <a:p>
            <a:r>
              <a:rPr lang="sl-SI" b="1" dirty="0"/>
              <a:t>Prešernov spomenik</a:t>
            </a:r>
            <a:r>
              <a:rPr lang="sl-SI" dirty="0"/>
              <a:t> je eden izmed najbolj popularnih </a:t>
            </a:r>
            <a:r>
              <a:rPr lang="sl-SI" dirty="0" smtClean="0"/>
              <a:t>ljubljanskih spomenikov</a:t>
            </a:r>
            <a:r>
              <a:rPr lang="sl-SI" dirty="0"/>
              <a:t>. V spomin </a:t>
            </a:r>
            <a:r>
              <a:rPr lang="sl-SI" dirty="0" smtClean="0"/>
              <a:t>pesniku Francetu Prešernu je </a:t>
            </a:r>
            <a:r>
              <a:rPr lang="sl-SI" dirty="0"/>
              <a:t>bil spomenik slovesno odkrit </a:t>
            </a:r>
            <a:r>
              <a:rPr lang="sl-SI" dirty="0" smtClean="0"/>
              <a:t>10. septembra 1905. </a:t>
            </a:r>
            <a:r>
              <a:rPr lang="sl-SI" dirty="0"/>
              <a:t>Kip, katerega avtor je akademski </a:t>
            </a:r>
            <a:r>
              <a:rPr lang="sl-SI" dirty="0" smtClean="0"/>
              <a:t>kipar Ivan Zajec, </a:t>
            </a:r>
            <a:r>
              <a:rPr lang="sl-SI" dirty="0"/>
              <a:t>je sprva naletel na velik odpor in kritike med likovnimi poznavalci in v cerkvenih krogih, ker je nad pesnikovo glavo razgaljena </a:t>
            </a:r>
            <a:r>
              <a:rPr lang="sl-SI" dirty="0" smtClean="0"/>
              <a:t>muza.</a:t>
            </a:r>
          </a:p>
          <a:p>
            <a:endParaRPr lang="sl-SI" dirty="0"/>
          </a:p>
          <a:p>
            <a:endParaRPr lang="sl-SI" dirty="0"/>
          </a:p>
        </p:txBody>
      </p:sp>
      <p:pic>
        <p:nvPicPr>
          <p:cNvPr id="3" name="Slika 2"/>
          <p:cNvPicPr>
            <a:picLocks noChangeAspect="1"/>
          </p:cNvPicPr>
          <p:nvPr/>
        </p:nvPicPr>
        <p:blipFill rotWithShape="1">
          <a:blip r:embed="rId2"/>
          <a:srcRect t="7665"/>
          <a:stretch/>
        </p:blipFill>
        <p:spPr>
          <a:xfrm>
            <a:off x="1272701" y="780081"/>
            <a:ext cx="4118006" cy="5067826"/>
          </a:xfrm>
          <a:prstGeom prst="rect">
            <a:avLst/>
          </a:prstGeom>
          <a:ln>
            <a:noFill/>
          </a:ln>
          <a:effectLst>
            <a:softEdge rad="112500"/>
          </a:effectLst>
        </p:spPr>
      </p:pic>
      <p:sp>
        <p:nvSpPr>
          <p:cNvPr id="4" name="PoljeZBesedilom 3"/>
          <p:cNvSpPr txBox="1"/>
          <p:nvPr/>
        </p:nvSpPr>
        <p:spPr>
          <a:xfrm>
            <a:off x="1516912" y="5699051"/>
            <a:ext cx="3650511" cy="338554"/>
          </a:xfrm>
          <a:prstGeom prst="rect">
            <a:avLst/>
          </a:prstGeom>
          <a:noFill/>
        </p:spPr>
        <p:txBody>
          <a:bodyPr wrap="square" rtlCol="0">
            <a:spAutoFit/>
          </a:bodyPr>
          <a:lstStyle/>
          <a:p>
            <a:r>
              <a:rPr lang="sl-SI" sz="1600" b="1" dirty="0" smtClean="0">
                <a:solidFill>
                  <a:schemeClr val="tx2">
                    <a:lumMod val="75000"/>
                    <a:lumOff val="25000"/>
                  </a:schemeClr>
                </a:solidFill>
              </a:rPr>
              <a:t>PREŠERNOV SPOMENIK, LJUBLJANA</a:t>
            </a:r>
            <a:endParaRPr lang="sl-SI" sz="1600" b="1" dirty="0">
              <a:solidFill>
                <a:schemeClr val="tx2">
                  <a:lumMod val="75000"/>
                  <a:lumOff val="25000"/>
                </a:schemeClr>
              </a:solidFill>
            </a:endParaRPr>
          </a:p>
        </p:txBody>
      </p:sp>
      <p:sp>
        <p:nvSpPr>
          <p:cNvPr id="6" name="Pravokotnik 5"/>
          <p:cNvSpPr/>
          <p:nvPr/>
        </p:nvSpPr>
        <p:spPr>
          <a:xfrm>
            <a:off x="5482856" y="3860471"/>
            <a:ext cx="6096000" cy="923330"/>
          </a:xfrm>
          <a:prstGeom prst="rect">
            <a:avLst/>
          </a:prstGeom>
        </p:spPr>
        <p:txBody>
          <a:bodyPr>
            <a:spAutoFit/>
          </a:bodyPr>
          <a:lstStyle/>
          <a:p>
            <a:r>
              <a:rPr lang="sl-SI" dirty="0"/>
              <a:t>Vsako leto ob Prešernovih obletnicah </a:t>
            </a:r>
            <a:r>
              <a:rPr lang="sl-SI" dirty="0" smtClean="0"/>
              <a:t>(3. december, 8. februar) </a:t>
            </a:r>
            <a:r>
              <a:rPr lang="sl-SI" dirty="0"/>
              <a:t>kulturniki pod spomenikom recitirajo Prešernove verze. </a:t>
            </a:r>
          </a:p>
        </p:txBody>
      </p:sp>
    </p:spTree>
    <p:extLst>
      <p:ext uri="{BB962C8B-B14F-4D97-AF65-F5344CB8AC3E}">
        <p14:creationId xmlns:p14="http://schemas.microsoft.com/office/powerpoint/2010/main" val="246883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lovenski kovanc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6" name="PoljeZBesedilom 5"/>
          <p:cNvSpPr txBox="1"/>
          <p:nvPr/>
        </p:nvSpPr>
        <p:spPr>
          <a:xfrm>
            <a:off x="1027204" y="561199"/>
            <a:ext cx="6804836" cy="5940088"/>
          </a:xfrm>
          <a:prstGeom prst="rect">
            <a:avLst/>
          </a:prstGeom>
          <a:noFill/>
        </p:spPr>
        <p:txBody>
          <a:bodyPr wrap="square" rtlCol="0">
            <a:spAutoFit/>
          </a:bodyPr>
          <a:lstStyle/>
          <a:p>
            <a:r>
              <a:rPr lang="sl-SI" sz="2800" b="1" dirty="0" smtClean="0">
                <a:solidFill>
                  <a:srgbClr val="C00000"/>
                </a:solidFill>
              </a:rPr>
              <a:t>               POVODNI MOŽ</a:t>
            </a:r>
          </a:p>
          <a:p>
            <a:endParaRPr lang="sl-SI" sz="1200" b="1" dirty="0" smtClean="0">
              <a:solidFill>
                <a:srgbClr val="C00000"/>
              </a:solidFill>
            </a:endParaRPr>
          </a:p>
          <a:p>
            <a:r>
              <a:rPr lang="sl-SI" sz="1700" b="1" dirty="0"/>
              <a:t>Povodni mož</a:t>
            </a:r>
            <a:r>
              <a:rPr lang="sl-SI" sz="1700" dirty="0"/>
              <a:t> je prva </a:t>
            </a:r>
            <a:r>
              <a:rPr lang="sl-SI" sz="1700" dirty="0" smtClean="0"/>
              <a:t>balada Franceta Prešerna </a:t>
            </a:r>
          </a:p>
          <a:p>
            <a:r>
              <a:rPr lang="sl-SI" sz="1700" dirty="0" smtClean="0"/>
              <a:t>(</a:t>
            </a:r>
            <a:r>
              <a:rPr lang="sl-SI" sz="1700" dirty="0"/>
              <a:t>poleg prevoda </a:t>
            </a:r>
            <a:r>
              <a:rPr lang="sl-SI" sz="1700" b="1" dirty="0" smtClean="0"/>
              <a:t>Lenore</a:t>
            </a:r>
            <a:r>
              <a:rPr lang="sl-SI" sz="1700" dirty="0" smtClean="0"/>
              <a:t>), </a:t>
            </a:r>
            <a:r>
              <a:rPr lang="sl-SI" sz="1700" dirty="0"/>
              <a:t>ki je nastala v njegovem </a:t>
            </a:r>
            <a:endParaRPr lang="sl-SI" sz="1700" dirty="0" smtClean="0"/>
          </a:p>
          <a:p>
            <a:r>
              <a:rPr lang="sl-SI" sz="1700" dirty="0" smtClean="0"/>
              <a:t>mladostnem </a:t>
            </a:r>
            <a:r>
              <a:rPr lang="sl-SI" sz="1700" dirty="0"/>
              <a:t>obdobju. </a:t>
            </a:r>
            <a:endParaRPr lang="sl-SI" sz="1700" b="1" dirty="0">
              <a:solidFill>
                <a:srgbClr val="C00000"/>
              </a:solidFill>
            </a:endParaRPr>
          </a:p>
          <a:p>
            <a:endParaRPr lang="sl-SI" sz="1700" dirty="0" smtClean="0"/>
          </a:p>
          <a:p>
            <a:r>
              <a:rPr lang="sl-SI" sz="1700" dirty="0" smtClean="0"/>
              <a:t>Zgodba </a:t>
            </a:r>
            <a:r>
              <a:rPr lang="sl-SI" sz="1700" dirty="0"/>
              <a:t>govori o lepi, mladi, spogledljivi in domišljavi Urški, ki se ji noben moški ne more upreti. Na Starem trgu se odvija ples, na katerem Urška zavrača fante enega za drugim. Plesa je že skoraj konec, ko zagleda mladeniča, ki ga želi omrežiti. Ta jo prosi za ples in Urška privoli. Kljub grmenju in vetru se vrtita vse hitreje, dokler se ne zavrtita do brega in izgineta v vrtincu Ljubljanice. Balada je sestavljena iz 84 verzov - 14 kitic po 6 verzov.</a:t>
            </a:r>
            <a:endParaRPr lang="sl-SI" sz="1700" b="1" dirty="0" smtClean="0">
              <a:solidFill>
                <a:srgbClr val="C00000"/>
              </a:solidFill>
            </a:endParaRPr>
          </a:p>
          <a:p>
            <a:pPr algn="just"/>
            <a:endParaRPr lang="sl-SI" sz="1700" b="1" dirty="0">
              <a:solidFill>
                <a:srgbClr val="C00000"/>
              </a:solidFill>
            </a:endParaRPr>
          </a:p>
          <a:p>
            <a:pPr algn="just"/>
            <a:r>
              <a:rPr lang="sl-SI" sz="1700" dirty="0" smtClean="0">
                <a:solidFill>
                  <a:srgbClr val="C00000"/>
                </a:solidFill>
              </a:rPr>
              <a:t>Zanimivost: </a:t>
            </a:r>
            <a:r>
              <a:rPr lang="sl-SI" sz="1700" dirty="0"/>
              <a:t>V </a:t>
            </a:r>
            <a:r>
              <a:rPr lang="sl-SI" sz="1700" b="1" dirty="0" smtClean="0"/>
              <a:t>Kranjski čbelici </a:t>
            </a:r>
            <a:r>
              <a:rPr lang="sl-SI" sz="1700" dirty="0" smtClean="0"/>
              <a:t>se </a:t>
            </a:r>
            <a:r>
              <a:rPr lang="sl-SI" sz="1700" dirty="0"/>
              <a:t>je dekle imenovalo </a:t>
            </a:r>
            <a:r>
              <a:rPr lang="sl-SI" sz="1700" dirty="0" smtClean="0"/>
              <a:t>Zalika</a:t>
            </a:r>
          </a:p>
          <a:p>
            <a:pPr algn="just"/>
            <a:r>
              <a:rPr lang="sl-SI" sz="1700" dirty="0" smtClean="0"/>
              <a:t>in ne Urška </a:t>
            </a:r>
            <a:r>
              <a:rPr lang="sl-SI" sz="1700" dirty="0"/>
              <a:t>(</a:t>
            </a:r>
            <a:r>
              <a:rPr lang="sl-SI" sz="1700" i="1" dirty="0"/>
              <a:t>Al lepši od </a:t>
            </a:r>
            <a:r>
              <a:rPr lang="sl-SI" sz="1700" i="1" dirty="0" err="1"/>
              <a:t>Zalike</a:t>
            </a:r>
            <a:r>
              <a:rPr lang="sl-SI" sz="1700" i="1" dirty="0"/>
              <a:t> ni </a:t>
            </a:r>
            <a:r>
              <a:rPr lang="sl-SI" sz="1700" i="1" dirty="0" err="1"/>
              <a:t>blo</a:t>
            </a:r>
            <a:r>
              <a:rPr lang="sl-SI" sz="1700" i="1" dirty="0"/>
              <a:t> nobene</a:t>
            </a:r>
            <a:r>
              <a:rPr lang="sl-SI" sz="1700" dirty="0"/>
              <a:t>). </a:t>
            </a:r>
            <a:r>
              <a:rPr lang="sl-SI" sz="1700" dirty="0" smtClean="0"/>
              <a:t>Najverjetneje</a:t>
            </a:r>
          </a:p>
          <a:p>
            <a:pPr algn="just"/>
            <a:r>
              <a:rPr lang="sl-SI" sz="1700" dirty="0" smtClean="0"/>
              <a:t>gre </a:t>
            </a:r>
            <a:r>
              <a:rPr lang="sl-SI" sz="1700" dirty="0"/>
              <a:t>za </a:t>
            </a:r>
            <a:r>
              <a:rPr lang="sl-SI" sz="1700" dirty="0" smtClean="0"/>
              <a:t>resnično </a:t>
            </a:r>
            <a:r>
              <a:rPr lang="sl-SI" sz="1700" dirty="0"/>
              <a:t>osebo, hči krčmarja Dolenca, v katero </a:t>
            </a:r>
            <a:r>
              <a:rPr lang="sl-SI" sz="1700" dirty="0" smtClean="0"/>
              <a:t>je</a:t>
            </a:r>
          </a:p>
          <a:p>
            <a:pPr algn="just"/>
            <a:r>
              <a:rPr lang="sl-SI" sz="1700" dirty="0" smtClean="0"/>
              <a:t>bil </a:t>
            </a:r>
            <a:r>
              <a:rPr lang="sl-SI" sz="1700" dirty="0"/>
              <a:t>Prešeren zaljubljen v svojih mladih letih. </a:t>
            </a:r>
            <a:endParaRPr lang="sl-SI" sz="1700" dirty="0" smtClean="0">
              <a:solidFill>
                <a:srgbClr val="C00000"/>
              </a:solidFill>
            </a:endParaRPr>
          </a:p>
          <a:p>
            <a:endParaRPr lang="sl-SI" dirty="0"/>
          </a:p>
          <a:p>
            <a:r>
              <a:rPr lang="sl-SI" b="1" dirty="0" smtClean="0">
                <a:hlinkClick r:id="rId2"/>
              </a:rPr>
              <a:t>https://www.youtube.com/watch?v=FRnmrF5IMtI</a:t>
            </a:r>
            <a:endParaRPr lang="sl-SI" b="1" dirty="0" smtClean="0"/>
          </a:p>
          <a:p>
            <a:endParaRPr lang="sl-SI" dirty="0"/>
          </a:p>
        </p:txBody>
      </p:sp>
      <p:pic>
        <p:nvPicPr>
          <p:cNvPr id="7" name="Slika 6"/>
          <p:cNvPicPr>
            <a:picLocks noChangeAspect="1"/>
          </p:cNvPicPr>
          <p:nvPr/>
        </p:nvPicPr>
        <p:blipFill>
          <a:blip r:embed="rId3"/>
          <a:stretch>
            <a:fillRect/>
          </a:stretch>
        </p:blipFill>
        <p:spPr>
          <a:xfrm>
            <a:off x="7832040" y="1173763"/>
            <a:ext cx="3560302" cy="4557186"/>
          </a:xfrm>
          <a:prstGeom prst="rect">
            <a:avLst/>
          </a:prstGeom>
          <a:ln>
            <a:noFill/>
          </a:ln>
          <a:effectLst>
            <a:softEdge rad="112500"/>
          </a:effectLst>
        </p:spPr>
      </p:pic>
    </p:spTree>
    <p:extLst>
      <p:ext uri="{BB962C8B-B14F-4D97-AF65-F5344CB8AC3E}">
        <p14:creationId xmlns:p14="http://schemas.microsoft.com/office/powerpoint/2010/main" val="17427477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Naravno">
  <a:themeElements>
    <a:clrScheme name="Naravno">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aravn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369</TotalTime>
  <Words>895</Words>
  <Application>Microsoft Office PowerPoint</Application>
  <PresentationFormat>Širokozaslonsko</PresentationFormat>
  <Paragraphs>69</Paragraphs>
  <Slides>12</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12</vt:i4>
      </vt:variant>
    </vt:vector>
  </HeadingPairs>
  <TitlesOfParts>
    <vt:vector size="15" baseType="lpstr">
      <vt:lpstr>Arial</vt:lpstr>
      <vt:lpstr>Century Gothic</vt:lpstr>
      <vt:lpstr>Naravno</vt:lpstr>
      <vt:lpstr> France Prešeren</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France Prešeren</dc:title>
  <dc:creator>Asus</dc:creator>
  <cp:lastModifiedBy>OS Pivka</cp:lastModifiedBy>
  <cp:revision>37</cp:revision>
  <dcterms:created xsi:type="dcterms:W3CDTF">2021-01-22T16:04:09Z</dcterms:created>
  <dcterms:modified xsi:type="dcterms:W3CDTF">2022-02-04T06:29:44Z</dcterms:modified>
</cp:coreProperties>
</file>