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sldIdLst>
    <p:sldId id="256" r:id="rId2"/>
    <p:sldId id="266" r:id="rId3"/>
    <p:sldId id="257" r:id="rId4"/>
    <p:sldId id="260" r:id="rId5"/>
    <p:sldId id="258" r:id="rId6"/>
    <p:sldId id="259" r:id="rId7"/>
    <p:sldId id="261" r:id="rId8"/>
    <p:sldId id="269" r:id="rId9"/>
    <p:sldId id="265" r:id="rId10"/>
    <p:sldId id="275" r:id="rId11"/>
    <p:sldId id="264" r:id="rId12"/>
    <p:sldId id="276" r:id="rId13"/>
    <p:sldId id="274" r:id="rId14"/>
    <p:sldId id="281" r:id="rId15"/>
    <p:sldId id="277" r:id="rId16"/>
    <p:sldId id="279" r:id="rId17"/>
    <p:sldId id="280" r:id="rId18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78D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6400-8908-41CA-917D-A7F7074939A2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30615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88D59-0274-4182-95BA-E6F218E731B0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536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AE562-8747-48F1-A21C-ECF5CEBB4C24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0857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BB3B2-A0C9-4F97-AABF-C8A299F9C9F3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2864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98AC6-19DA-45C7-9252-99941DCE89A5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52332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CC0F-90FA-4ABE-9766-7E0B1D2114F7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245395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232C-F55B-4448-AF8C-142A18199219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4181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F6CC3-77E9-4758-B32A-35B8F80846FD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02935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60794-6FCA-4B54-AA78-8018BF9FCFC1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4643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61435-4993-4878-9065-68B4199CCDD8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7375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85BBB-8260-4F43-A16E-8E6FC6B6E2D1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9837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7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A73AF-03D1-4CDD-AB0B-6482B855D362}" type="slidenum">
              <a:rPr lang="en-US" altLang="sl-SI" smtClean="0"/>
              <a:pPr/>
              <a:t>‹#›</a:t>
            </a:fld>
            <a:endParaRPr lang="en-US" altLang="sl-SI"/>
          </a:p>
        </p:txBody>
      </p:sp>
    </p:spTree>
    <p:extLst>
      <p:ext uri="{BB962C8B-B14F-4D97-AF65-F5344CB8AC3E}">
        <p14:creationId xmlns:p14="http://schemas.microsoft.com/office/powerpoint/2010/main" val="171191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sl.wikipedia.org/wiki/Slika:Miki_Muster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locartoon.net/?main=forum/thread&amp;thread=303#new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8308" y="3645024"/>
            <a:ext cx="2305050" cy="1223963"/>
          </a:xfrm>
        </p:spPr>
        <p:txBody>
          <a:bodyPr/>
          <a:lstStyle/>
          <a:p>
            <a:r>
              <a:rPr lang="sl-SI" altLang="sl-SI" sz="5400" dirty="0">
                <a:latin typeface="Candara" panose="020E0502030303020204" pitchFamily="34" charset="0"/>
              </a:rPr>
              <a:t>STRIP</a:t>
            </a:r>
            <a:endParaRPr lang="en-US" altLang="sl-SI" sz="5400" dirty="0">
              <a:latin typeface="Candara" panose="020E0502030303020204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2987675" y="620713"/>
            <a:ext cx="4608513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l-SI" altLang="sl-SI" sz="180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481236"/>
            <a:ext cx="4464496" cy="58313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92146"/>
            <a:ext cx="4427984" cy="586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3276600" y="2276475"/>
            <a:ext cx="2016125" cy="1223963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STRIP –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zgodba v slikah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4" name="Oval 8"/>
          <p:cNvSpPr>
            <a:spLocks noChangeArrowheads="1"/>
          </p:cNvSpPr>
          <p:nvPr/>
        </p:nvSpPr>
        <p:spPr bwMode="auto">
          <a:xfrm>
            <a:off x="1547813" y="765175"/>
            <a:ext cx="2016125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Uokvirjene sličice.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5" name="Oval 9"/>
          <p:cNvSpPr>
            <a:spLocks noChangeArrowheads="1"/>
          </p:cNvSpPr>
          <p:nvPr/>
        </p:nvSpPr>
        <p:spPr bwMode="auto">
          <a:xfrm>
            <a:off x="3708400" y="620713"/>
            <a:ext cx="2016125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Črno-bele ali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barvne risbe.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6" name="Oval 10"/>
          <p:cNvSpPr>
            <a:spLocks noChangeArrowheads="1"/>
          </p:cNvSpPr>
          <p:nvPr/>
        </p:nvSpPr>
        <p:spPr bwMode="auto">
          <a:xfrm>
            <a:off x="5795963" y="1052513"/>
            <a:ext cx="2016125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Prikaz dogajanja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samo s sličico.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7" name="Oval 11"/>
          <p:cNvSpPr>
            <a:spLocks noChangeArrowheads="1"/>
          </p:cNvSpPr>
          <p:nvPr/>
        </p:nvSpPr>
        <p:spPr bwMode="auto">
          <a:xfrm>
            <a:off x="4932363" y="3860800"/>
            <a:ext cx="2160587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Govor oseb je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zapisan v oblačkih.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323850" y="3357563"/>
            <a:ext cx="2592388" cy="12239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Posebni zapisi: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večje in debelejše črke,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“tresoči” oblački.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69" name="Oval 13"/>
          <p:cNvSpPr>
            <a:spLocks noChangeArrowheads="1"/>
          </p:cNvSpPr>
          <p:nvPr/>
        </p:nvSpPr>
        <p:spPr bwMode="auto">
          <a:xfrm>
            <a:off x="1763713" y="4508500"/>
            <a:ext cx="2808287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Kraj in čas dogajanja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 sta pojasnjena v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pravokotnih okvirjih.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70" name="Oval 14"/>
          <p:cNvSpPr>
            <a:spLocks noChangeArrowheads="1"/>
          </p:cNvSpPr>
          <p:nvPr/>
        </p:nvSpPr>
        <p:spPr bwMode="auto">
          <a:xfrm>
            <a:off x="6084888" y="2492375"/>
            <a:ext cx="2519362" cy="12239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Prikaz dogajanja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 s sličico in besedilom.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5003800" y="5516563"/>
            <a:ext cx="914400" cy="609600"/>
          </a:xfrm>
          <a:prstGeom prst="wedgeEllipseCallout">
            <a:avLst>
              <a:gd name="adj1" fmla="val -27949"/>
              <a:gd name="adj2" fmla="val 8203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19473" name="AutoShape 17"/>
          <p:cNvSpPr>
            <a:spLocks noChangeArrowheads="1"/>
          </p:cNvSpPr>
          <p:nvPr/>
        </p:nvSpPr>
        <p:spPr bwMode="auto">
          <a:xfrm>
            <a:off x="6588125" y="5445125"/>
            <a:ext cx="914400" cy="609600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H="1">
            <a:off x="5580063" y="5084763"/>
            <a:ext cx="28733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>
            <a:off x="6516688" y="5013325"/>
            <a:ext cx="287337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V="1">
            <a:off x="4211638" y="1844675"/>
            <a:ext cx="3603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V="1">
            <a:off x="5076825" y="1989138"/>
            <a:ext cx="86360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>
            <a:off x="5292725" y="2852738"/>
            <a:ext cx="7921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H="1">
            <a:off x="3708400" y="3500438"/>
            <a:ext cx="287338" cy="1081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>
            <a:off x="4859338" y="3357563"/>
            <a:ext cx="5048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flipH="1">
            <a:off x="2627313" y="3068638"/>
            <a:ext cx="7207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H="1" flipV="1">
            <a:off x="2843213" y="1989138"/>
            <a:ext cx="5762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19484" name="Oval 28"/>
          <p:cNvSpPr>
            <a:spLocks noChangeArrowheads="1"/>
          </p:cNvSpPr>
          <p:nvPr/>
        </p:nvSpPr>
        <p:spPr bwMode="auto">
          <a:xfrm>
            <a:off x="468313" y="2060575"/>
            <a:ext cx="1800225" cy="10080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sl-SI" altLang="sl-SI" sz="1800">
                <a:latin typeface="Candara" panose="020E0502030303020204" pitchFamily="34" charset="0"/>
              </a:rPr>
              <a:t>Znak namesto </a:t>
            </a:r>
          </a:p>
          <a:p>
            <a:r>
              <a:rPr lang="sl-SI" altLang="sl-SI" sz="1800">
                <a:latin typeface="Candara" panose="020E0502030303020204" pitchFamily="34" charset="0"/>
              </a:rPr>
              <a:t>besede..</a:t>
            </a:r>
            <a:endParaRPr lang="en-US" altLang="sl-SI" sz="1800">
              <a:latin typeface="Candara" panose="020E0502030303020204" pitchFamily="34" charset="0"/>
            </a:endParaRPr>
          </a:p>
        </p:txBody>
      </p:sp>
      <p:sp>
        <p:nvSpPr>
          <p:cNvPr id="19485" name="Line 29"/>
          <p:cNvSpPr>
            <a:spLocks noChangeShapeType="1"/>
          </p:cNvSpPr>
          <p:nvPr/>
        </p:nvSpPr>
        <p:spPr bwMode="auto">
          <a:xfrm flipH="1" flipV="1">
            <a:off x="2268538" y="2636838"/>
            <a:ext cx="10080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9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0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20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20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65" grpId="0" animBg="1"/>
      <p:bldP spid="19466" grpId="0" animBg="1"/>
      <p:bldP spid="19467" grpId="0" animBg="1"/>
      <p:bldP spid="19468" grpId="0" animBg="1"/>
      <p:bldP spid="19469" grpId="0" animBg="1"/>
      <p:bldP spid="19470" grpId="0" animBg="1"/>
      <p:bldP spid="19472" grpId="0" animBg="1"/>
      <p:bldP spid="19473" grpId="0" animBg="1"/>
      <p:bldP spid="19474" grpId="0" animBg="1"/>
      <p:bldP spid="19475" grpId="0" animBg="1"/>
      <p:bldP spid="19476" grpId="0" animBg="1"/>
      <p:bldP spid="19477" grpId="0" animBg="1"/>
      <p:bldP spid="19478" grpId="0" animBg="1"/>
      <p:bldP spid="19480" grpId="0" animBg="1"/>
      <p:bldP spid="19481" grpId="0" animBg="1"/>
      <p:bldP spid="19482" grpId="0" animBg="1"/>
      <p:bldP spid="19483" grpId="0" animBg="1"/>
      <p:bldP spid="19484" grpId="0" animBg="1"/>
      <p:bldP spid="1948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210524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Začetnik slovenskega stripa je bil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Milko Bambič 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s stripom </a:t>
            </a:r>
            <a:r>
              <a:rPr lang="sl-SI" altLang="sl-SI" sz="24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Bu-Ci-Bu 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iz leta 1927.</a:t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Prva slovenska revija, posvečena samo stripom, je bila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Zvitorepec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(1966–73) avtorja </a:t>
            </a:r>
            <a:r>
              <a:rPr lang="sl-SI" altLang="sl-SI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Miki Mustra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altLang="sl-SI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Revija </a:t>
            </a:r>
            <a:r>
              <a:rPr lang="sl-SI" altLang="sl-SI" sz="2400" dirty="0" err="1">
                <a:latin typeface="Arial" panose="020B0604020202020204" pitchFamily="34" charset="0"/>
                <a:cs typeface="Arial" panose="020B0604020202020204" pitchFamily="34" charset="0"/>
              </a:rPr>
              <a:t>Stripburger</a:t>
            </a:r>
            <a: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pa izhaja od 1992 leta.</a:t>
            </a:r>
            <a:br>
              <a:rPr lang="sl-SI" altLang="sl-SI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200px-Miki_Muster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31367"/>
            <a:ext cx="2500006" cy="257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609" y="2204864"/>
            <a:ext cx="4535817" cy="385300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3610029"/>
            <a:ext cx="234895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9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 sz="3200" b="1" dirty="0">
                <a:solidFill>
                  <a:srgbClr val="FFFF00"/>
                </a:solidFill>
              </a:rPr>
              <a:t>Več informacij o stripih </a:t>
            </a:r>
            <a:r>
              <a:rPr lang="sl-SI" altLang="sl-SI" sz="3200" b="1" dirty="0" smtClean="0">
                <a:solidFill>
                  <a:srgbClr val="FFFF00"/>
                </a:solidFill>
              </a:rPr>
              <a:t>dobiš </a:t>
            </a:r>
            <a:r>
              <a:rPr lang="sl-SI" altLang="sl-SI" sz="3200" b="1" dirty="0">
                <a:solidFill>
                  <a:srgbClr val="FFFF00"/>
                </a:solidFill>
              </a:rPr>
              <a:t>na </a:t>
            </a:r>
            <a:br>
              <a:rPr lang="sl-SI" altLang="sl-SI" sz="3200" b="1" dirty="0">
                <a:solidFill>
                  <a:srgbClr val="FFFF00"/>
                </a:solidFill>
              </a:rPr>
            </a:br>
            <a:r>
              <a:rPr lang="sl-SI" altLang="sl-SI" sz="3200" b="1" dirty="0">
                <a:solidFill>
                  <a:srgbClr val="FFFF00"/>
                </a:solidFill>
              </a:rPr>
              <a:t>spletu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hlinkClick r:id="rId2"/>
              </a:rPr>
              <a:t>https://www.slocartoon.net/?main=forum/thread&amp;thread=303#new</a:t>
            </a:r>
            <a:r>
              <a:rPr lang="sl-SI" dirty="0" smtClean="0"/>
              <a:t> (KAJ JE STRIP?)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070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LIKOVNA NALOGA: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1520" y="1340768"/>
            <a:ext cx="8263830" cy="4836195"/>
          </a:xfrm>
        </p:spPr>
        <p:txBody>
          <a:bodyPr/>
          <a:lstStyle/>
          <a:p>
            <a:pPr>
              <a:defRPr/>
            </a:pPr>
            <a:r>
              <a:rPr lang="sl-SI" altLang="sl-SI" sz="2800" dirty="0"/>
              <a:t>Risalni list oz. navaden list razdelit v dve enako široki vrsti, vsako vrsto pa na </a:t>
            </a:r>
            <a:r>
              <a:rPr lang="sl-SI" altLang="sl-SI" sz="2800" dirty="0" smtClean="0"/>
              <a:t>3 ali 4 </a:t>
            </a:r>
            <a:r>
              <a:rPr lang="sl-SI" altLang="sl-SI" sz="2800" dirty="0"/>
              <a:t>stolpce (To lahko narediš tudi z dvema navadnima </a:t>
            </a:r>
            <a:r>
              <a:rPr lang="sl-SI" altLang="sl-SI" sz="2800" dirty="0" smtClean="0"/>
              <a:t>listoma.).</a:t>
            </a:r>
            <a:endParaRPr lang="sl-SI" altLang="sl-SI" sz="2800" dirty="0"/>
          </a:p>
          <a:p>
            <a:pPr>
              <a:defRPr/>
            </a:pPr>
            <a:r>
              <a:rPr lang="sl-SI" altLang="sl-SI" sz="2800" dirty="0"/>
              <a:t>Tako boš dobili </a:t>
            </a:r>
            <a:r>
              <a:rPr lang="sl-SI" altLang="sl-SI" sz="2800" dirty="0" smtClean="0"/>
              <a:t>6 oz. 8 </a:t>
            </a:r>
            <a:r>
              <a:rPr lang="sl-SI" altLang="sl-SI" sz="2800" dirty="0"/>
              <a:t>praznih </a:t>
            </a:r>
            <a:r>
              <a:rPr lang="sl-SI" altLang="sl-SI" sz="2800" dirty="0" smtClean="0"/>
              <a:t>prostorov, </a:t>
            </a:r>
            <a:r>
              <a:rPr lang="sl-SI" altLang="sl-SI" sz="2800" dirty="0"/>
              <a:t>v katere boš </a:t>
            </a:r>
            <a:r>
              <a:rPr lang="sl-SI" altLang="sl-SI" sz="2800" dirty="0" smtClean="0"/>
              <a:t>risal </a:t>
            </a:r>
            <a:r>
              <a:rPr lang="sl-SI" altLang="sl-SI" sz="2800" dirty="0"/>
              <a:t>strip.</a:t>
            </a:r>
          </a:p>
          <a:p>
            <a:pPr>
              <a:defRPr/>
            </a:pPr>
            <a:r>
              <a:rPr lang="sl-SI" altLang="sl-SI" sz="2800" dirty="0"/>
              <a:t>Rišeš s flomastri in nato močno pobarvaš z barvicami.</a:t>
            </a:r>
          </a:p>
          <a:p>
            <a:pPr>
              <a:defRPr/>
            </a:pPr>
            <a:r>
              <a:rPr lang="sl-SI" altLang="sl-SI" sz="2800" dirty="0"/>
              <a:t>Iz stripa naj bo </a:t>
            </a:r>
            <a:r>
              <a:rPr lang="sl-SI" altLang="sl-SI" sz="2800" dirty="0" smtClean="0"/>
              <a:t>razvidno dogajanje v legendi o zmaju, od začetka do konca.</a:t>
            </a:r>
            <a:endParaRPr lang="sl-SI" altLang="sl-SI" sz="2800" b="1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sl-SI" altLang="sl-SI" sz="2800" b="1" dirty="0" smtClean="0">
                <a:solidFill>
                  <a:srgbClr val="FFFF00"/>
                </a:solidFill>
              </a:rPr>
              <a:t>NA </a:t>
            </a:r>
            <a:r>
              <a:rPr lang="sl-SI" altLang="sl-SI" sz="2800" b="1" dirty="0">
                <a:solidFill>
                  <a:srgbClr val="FFFF00"/>
                </a:solidFill>
              </a:rPr>
              <a:t>NASLEDNJIH STRANEH IMAŠ NEKAJ PRIMEROV ZA POMOČ IN IDEJO.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864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E4C5B132-06A8-754B-B844-4AD52A63E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32" t="5453" r="5118"/>
          <a:stretch/>
        </p:blipFill>
        <p:spPr>
          <a:xfrm rot="5400000">
            <a:off x="1144433" y="687567"/>
            <a:ext cx="678312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828A666-ADEC-8442-BB3D-48735B100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39652" y="-678990"/>
            <a:ext cx="6264696" cy="835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DA9C4A23-5C23-674D-981F-7C4052F3F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8" t="8716" r="11348" b="22444"/>
          <a:stretch/>
        </p:blipFill>
        <p:spPr>
          <a:xfrm>
            <a:off x="179512" y="764704"/>
            <a:ext cx="8179475" cy="49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15888"/>
            <a:ext cx="8208962" cy="6626225"/>
          </a:xfrm>
          <a:noFill/>
          <a:ln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49275"/>
            <a:ext cx="5688632" cy="595313"/>
          </a:xfrm>
        </p:spPr>
        <p:txBody>
          <a:bodyPr>
            <a:noAutofit/>
          </a:bodyPr>
          <a:lstStyle/>
          <a:p>
            <a:r>
              <a:rPr lang="sl-SI" altLang="sl-SI" sz="3200" dirty="0">
                <a:latin typeface="Candara" panose="020E0502030303020204" pitchFamily="34" charset="0"/>
              </a:rPr>
              <a:t>Strip je oblika </a:t>
            </a:r>
            <a:r>
              <a:rPr lang="sl-SI" altLang="sl-SI" sz="3200" b="1" u="sng" dirty="0">
                <a:latin typeface="Candara" panose="020E0502030303020204" pitchFamily="34" charset="0"/>
              </a:rPr>
              <a:t>zgodbe v slikah</a:t>
            </a:r>
            <a:r>
              <a:rPr lang="sl-SI" altLang="sl-SI" sz="3200" dirty="0">
                <a:latin typeface="Candara" panose="020E0502030303020204" pitchFamily="34" charset="0"/>
              </a:rPr>
              <a:t>.</a:t>
            </a:r>
            <a:endParaRPr lang="en-US" altLang="sl-SI" sz="3200" dirty="0">
              <a:latin typeface="Candara" panose="020E0502030303020204" pitchFamily="34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28775"/>
            <a:ext cx="7054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79388" y="1052513"/>
            <a:ext cx="6696868" cy="59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3200" dirty="0">
                <a:latin typeface="Candara" panose="020E0502030303020204" pitchFamily="34" charset="0"/>
              </a:rPr>
              <a:t>Zgodbo sestavlja</a:t>
            </a:r>
            <a:r>
              <a:rPr lang="en-US" altLang="sl-SI" sz="3200" dirty="0">
                <a:latin typeface="Candara" panose="020E0502030303020204" pitchFamily="34" charset="0"/>
              </a:rPr>
              <a:t> </a:t>
            </a:r>
            <a:r>
              <a:rPr lang="en-US" altLang="sl-SI" sz="3200" b="1" u="sng" dirty="0">
                <a:latin typeface="Candara" panose="020E0502030303020204" pitchFamily="34" charset="0"/>
              </a:rPr>
              <a:t>zaporedje </a:t>
            </a:r>
            <a:r>
              <a:rPr lang="en-US" altLang="sl-SI" sz="3200" b="1" u="sng" dirty="0" err="1" smtClean="0">
                <a:latin typeface="Candara" panose="020E0502030303020204" pitchFamily="34" charset="0"/>
              </a:rPr>
              <a:t>sli</a:t>
            </a:r>
            <a:r>
              <a:rPr lang="sl-SI" altLang="sl-SI" sz="3200" b="1" u="sng" dirty="0" smtClean="0">
                <a:latin typeface="Candara" panose="020E0502030303020204" pitchFamily="34" charset="0"/>
              </a:rPr>
              <a:t>čic</a:t>
            </a:r>
            <a:r>
              <a:rPr lang="en-US" altLang="sl-SI" sz="32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5722937" y="549275"/>
            <a:ext cx="3240088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 dirty="0">
                <a:latin typeface="Candara" panose="020E0502030303020204" pitchFamily="34" charset="0"/>
              </a:rPr>
              <a:t>Sličice so </a:t>
            </a:r>
            <a:r>
              <a:rPr lang="sl-SI" altLang="sl-SI" sz="2400" b="1" u="sng" dirty="0">
                <a:latin typeface="Candara" panose="020E0502030303020204" pitchFamily="34" charset="0"/>
              </a:rPr>
              <a:t>uokvirjene</a:t>
            </a:r>
            <a:r>
              <a:rPr lang="sl-SI" altLang="sl-SI" sz="2400" dirty="0">
                <a:latin typeface="Candara" panose="020E0502030303020204" pitchFamily="34" charset="0"/>
              </a:rPr>
              <a:t>.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>
            <a:off x="179388" y="2276475"/>
            <a:ext cx="180022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Lahko so </a:t>
            </a:r>
            <a:r>
              <a:rPr lang="sl-SI" altLang="sl-SI" sz="2400" b="1" u="sng">
                <a:latin typeface="Candara" panose="020E0502030303020204" pitchFamily="34" charset="0"/>
              </a:rPr>
              <a:t>črno - bele</a:t>
            </a:r>
            <a:endParaRPr lang="en-US" altLang="sl-SI" sz="2400" b="1" u="sng">
              <a:latin typeface="Candara" panose="020E0502030303020204" pitchFamily="34" charset="0"/>
            </a:endParaRPr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076700"/>
            <a:ext cx="7056438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79388" y="4797425"/>
            <a:ext cx="1871662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ali </a:t>
            </a:r>
            <a:r>
              <a:rPr lang="sl-SI" altLang="sl-SI" sz="2400" b="1" u="sng">
                <a:latin typeface="Candara" panose="020E0502030303020204" pitchFamily="34" charset="0"/>
              </a:rPr>
              <a:t>barvne</a:t>
            </a:r>
            <a:r>
              <a:rPr lang="sl-SI" altLang="sl-SI" sz="2400">
                <a:latin typeface="Candara" panose="020E0502030303020204" pitchFamily="34" charset="0"/>
              </a:rPr>
              <a:t>.</a:t>
            </a:r>
            <a:endParaRPr lang="en-US" altLang="sl-SI" sz="240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83" grpId="0"/>
      <p:bldP spid="3084" grpId="0"/>
      <p:bldP spid="3085" grpId="2"/>
      <p:bldP spid="308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435975" cy="811213"/>
          </a:xfrm>
        </p:spPr>
        <p:txBody>
          <a:bodyPr>
            <a:noAutofit/>
          </a:bodyPr>
          <a:lstStyle/>
          <a:p>
            <a:r>
              <a:rPr lang="sl-SI" altLang="sl-SI" sz="3200" dirty="0">
                <a:latin typeface="Candara" panose="020E0502030303020204" pitchFamily="34" charset="0"/>
              </a:rPr>
              <a:t>Zgodba ali del zgodbe je lahko prikazan:</a:t>
            </a:r>
            <a:endParaRPr lang="en-US" altLang="sl-SI" sz="3200" dirty="0">
              <a:latin typeface="Candara" panose="020E0502030303020204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11188" y="1125538"/>
            <a:ext cx="5986462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l-SI" altLang="sl-SI" sz="2400">
              <a:latin typeface="Candara" panose="020E0502030303020204" pitchFamily="34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395288" y="4005263"/>
            <a:ext cx="5472112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l-SI" altLang="sl-SI" sz="2400">
                <a:latin typeface="Candara" panose="020E0502030303020204" pitchFamily="34" charset="0"/>
              </a:rPr>
              <a:t>b) </a:t>
            </a:r>
            <a:r>
              <a:rPr lang="sl-SI" altLang="sl-SI" sz="2400" b="1" u="sng">
                <a:latin typeface="Candara" panose="020E0502030303020204" pitchFamily="34" charset="0"/>
              </a:rPr>
              <a:t>sličice spremlja</a:t>
            </a:r>
            <a:r>
              <a:rPr lang="sl-SI" altLang="sl-SI" sz="2400">
                <a:latin typeface="Candara" panose="020E0502030303020204" pitchFamily="34" charset="0"/>
              </a:rPr>
              <a:t> tudi </a:t>
            </a:r>
            <a:r>
              <a:rPr lang="sl-SI" altLang="sl-SI" sz="2400" b="1" u="sng">
                <a:latin typeface="Candara" panose="020E0502030303020204" pitchFamily="34" charset="0"/>
              </a:rPr>
              <a:t>besedilo</a:t>
            </a:r>
            <a:r>
              <a:rPr lang="sl-SI" altLang="sl-SI" sz="2400">
                <a:latin typeface="Candara" panose="020E0502030303020204" pitchFamily="34" charset="0"/>
              </a:rPr>
              <a:t>.</a:t>
            </a:r>
            <a:r>
              <a:rPr lang="en-US" altLang="sl-SI" sz="2400">
                <a:latin typeface="Candara" panose="020E0502030303020204" pitchFamily="34" charset="0"/>
              </a:rPr>
              <a:t/>
            </a:r>
            <a:br>
              <a:rPr lang="en-US" altLang="sl-SI" sz="2400">
                <a:latin typeface="Candara" panose="020E0502030303020204" pitchFamily="34" charset="0"/>
              </a:rPr>
            </a:br>
            <a:endParaRPr lang="en-US" altLang="sl-SI" sz="2400">
              <a:latin typeface="Candara" panose="020E0502030303020204" pitchFamily="34" charset="0"/>
            </a:endParaRP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468313" y="1196975"/>
            <a:ext cx="3311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sl-SI" altLang="sl-SI" dirty="0">
                <a:latin typeface="Candara" panose="020E0502030303020204" pitchFamily="34" charset="0"/>
              </a:rPr>
              <a:t>a) samo </a:t>
            </a:r>
            <a:r>
              <a:rPr lang="sl-SI" altLang="sl-SI" b="1" u="sng" dirty="0">
                <a:latin typeface="Candara" panose="020E0502030303020204" pitchFamily="34" charset="0"/>
              </a:rPr>
              <a:t>s sličicami</a:t>
            </a:r>
            <a:r>
              <a:rPr lang="sl-SI" altLang="sl-SI" dirty="0">
                <a:latin typeface="Candara" panose="020E0502030303020204" pitchFamily="34" charset="0"/>
              </a:rPr>
              <a:t>,</a:t>
            </a:r>
            <a:endParaRPr lang="en-US" altLang="sl-SI" dirty="0">
              <a:latin typeface="Candara" panose="020E0502030303020204" pitchFamily="34" charset="0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92600"/>
            <a:ext cx="7993062" cy="217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8137525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1" grpId="0"/>
      <p:bldP spid="61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A78D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0" y="243681"/>
            <a:ext cx="9324528" cy="850503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sl-SI" sz="5100" dirty="0">
                <a:latin typeface="Candara" panose="020E0502030303020204" pitchFamily="34" charset="0"/>
              </a:rPr>
              <a:t>Besedilo</a:t>
            </a:r>
            <a:r>
              <a:rPr lang="sl-SI" altLang="sl-SI" sz="5100" dirty="0">
                <a:latin typeface="Candara" panose="020E0502030303020204" pitchFamily="34" charset="0"/>
              </a:rPr>
              <a:t>, ki ga </a:t>
            </a:r>
            <a:r>
              <a:rPr lang="sl-SI" altLang="sl-SI" sz="5100" b="1" u="sng" dirty="0">
                <a:latin typeface="Candara" panose="020E0502030303020204" pitchFamily="34" charset="0"/>
              </a:rPr>
              <a:t>govorijo</a:t>
            </a:r>
            <a:r>
              <a:rPr lang="sl-SI" altLang="sl-SI" sz="5100" dirty="0">
                <a:latin typeface="Candara" panose="020E0502030303020204" pitchFamily="34" charset="0"/>
              </a:rPr>
              <a:t> posamezne osebe,</a:t>
            </a:r>
            <a:r>
              <a:rPr lang="en-US" altLang="sl-SI" sz="5100" dirty="0">
                <a:latin typeface="Candara" panose="020E0502030303020204" pitchFamily="34" charset="0"/>
              </a:rPr>
              <a:t> </a:t>
            </a:r>
            <a:r>
              <a:rPr lang="en-US" altLang="sl-SI" sz="5100" dirty="0" smtClean="0">
                <a:latin typeface="Candara" panose="020E0502030303020204" pitchFamily="34" charset="0"/>
              </a:rPr>
              <a:t>je</a:t>
            </a:r>
            <a:endParaRPr lang="sl-SI" altLang="sl-SI" sz="5100" dirty="0" smtClean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sl-SI" sz="5100" dirty="0" smtClean="0">
                <a:latin typeface="Candara" panose="020E0502030303020204" pitchFamily="34" charset="0"/>
              </a:rPr>
              <a:t>napisano </a:t>
            </a:r>
            <a:r>
              <a:rPr lang="en-US" altLang="sl-SI" sz="5100" b="1" u="sng" dirty="0">
                <a:latin typeface="Candara" panose="020E0502030303020204" pitchFamily="34" charset="0"/>
              </a:rPr>
              <a:t>v</a:t>
            </a:r>
            <a:r>
              <a:rPr lang="sl-SI" altLang="sl-SI" sz="5100" b="1" u="sng" dirty="0">
                <a:latin typeface="Candara" panose="020E0502030303020204" pitchFamily="34" charset="0"/>
              </a:rPr>
              <a:t> </a:t>
            </a:r>
            <a:r>
              <a:rPr lang="en-US" altLang="sl-SI" sz="5100" b="1" u="sng" dirty="0">
                <a:latin typeface="Candara" panose="020E0502030303020204" pitchFamily="34" charset="0"/>
              </a:rPr>
              <a:t>oblačkih</a:t>
            </a:r>
            <a:r>
              <a:rPr lang="sl-SI" altLang="sl-SI" sz="5100" dirty="0">
                <a:latin typeface="Candara" panose="020E0502030303020204" pitchFamily="34" charset="0"/>
              </a:rPr>
              <a:t>.</a:t>
            </a:r>
            <a:r>
              <a:rPr lang="en-US" altLang="sl-SI" sz="5100" dirty="0">
                <a:latin typeface="Candara" panose="020E0502030303020204" pitchFamily="34" charset="0"/>
              </a:rPr>
              <a:t> </a:t>
            </a:r>
            <a:endParaRPr lang="sl-SI" altLang="sl-SI" sz="5100" dirty="0">
              <a:latin typeface="Candara" panose="020E0502030303020204" pitchFamily="34" charset="0"/>
            </a:endParaRPr>
          </a:p>
          <a:p>
            <a:endParaRPr lang="sl-SI" altLang="sl-SI" sz="2400" dirty="0">
              <a:latin typeface="Candara" panose="020E0502030303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sl-SI" dirty="0">
              <a:latin typeface="Candara" panose="020E0502030303020204" pitchFamily="34" charset="0"/>
            </a:endParaRPr>
          </a:p>
          <a:p>
            <a:endParaRPr lang="en-US" altLang="sl-SI" dirty="0">
              <a:latin typeface="Candara" panose="020E0502030303020204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4724400"/>
            <a:ext cx="658971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sl-SI" altLang="sl-SI" sz="2800" dirty="0">
                <a:latin typeface="Candara" panose="020E0502030303020204" pitchFamily="34" charset="0"/>
              </a:rPr>
              <a:t>    Če si oseba nekaj samo </a:t>
            </a:r>
            <a:r>
              <a:rPr lang="sl-SI" altLang="sl-SI" sz="2800" b="1" u="sng" dirty="0">
                <a:latin typeface="Candara" panose="020E0502030303020204" pitchFamily="34" charset="0"/>
              </a:rPr>
              <a:t>misli ali o nečem</a:t>
            </a:r>
            <a:r>
              <a:rPr lang="sl-SI" altLang="sl-SI" sz="2800" dirty="0">
                <a:latin typeface="Candara" panose="020E0502030303020204" pitchFamily="34" charset="0"/>
              </a:rPr>
              <a:t> </a:t>
            </a:r>
            <a:r>
              <a:rPr lang="sl-SI" altLang="sl-SI" sz="2800" b="1" u="sng" dirty="0">
                <a:latin typeface="Candara" panose="020E0502030303020204" pitchFamily="34" charset="0"/>
              </a:rPr>
              <a:t>razmišlja</a:t>
            </a:r>
            <a:r>
              <a:rPr lang="sl-SI" altLang="sl-SI" sz="2800" dirty="0" smtClean="0">
                <a:latin typeface="Candara" panose="020E0502030303020204" pitchFamily="34" charset="0"/>
              </a:rPr>
              <a:t>, pa </a:t>
            </a:r>
            <a:r>
              <a:rPr lang="sl-SI" altLang="sl-SI" sz="2800" dirty="0">
                <a:latin typeface="Candara" panose="020E0502030303020204" pitchFamily="34" charset="0"/>
              </a:rPr>
              <a:t>tega ne izreče, je oblaček drugačen.</a:t>
            </a:r>
            <a:endParaRPr lang="en-US" altLang="sl-SI" sz="2800" dirty="0">
              <a:latin typeface="Candara" panose="020E0502030303020204" pitchFamily="34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659563" y="4292600"/>
            <a:ext cx="2016125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US" altLang="sl-SI">
              <a:latin typeface="Candara" panose="020E0502030303020204" pitchFamily="34" charset="0"/>
            </a:endParaRPr>
          </a:p>
          <a:p>
            <a:endParaRPr lang="en-US" altLang="sl-SI">
              <a:latin typeface="Candara" panose="020E0502030303020204" pitchFamily="34" charset="0"/>
            </a:endParaRPr>
          </a:p>
        </p:txBody>
      </p:sp>
      <p:sp>
        <p:nvSpPr>
          <p:cNvPr id="4106" name="AutoShape 10"/>
          <p:cNvSpPr>
            <a:spLocks noChangeArrowheads="1"/>
          </p:cNvSpPr>
          <p:nvPr/>
        </p:nvSpPr>
        <p:spPr bwMode="auto">
          <a:xfrm>
            <a:off x="6804025" y="5013325"/>
            <a:ext cx="914400" cy="609600"/>
          </a:xfrm>
          <a:prstGeom prst="cloudCallout">
            <a:avLst>
              <a:gd name="adj1" fmla="val 66495"/>
              <a:gd name="adj2" fmla="val 8177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4107" name="AutoShape 11"/>
          <p:cNvSpPr>
            <a:spLocks noChangeArrowheads="1"/>
          </p:cNvSpPr>
          <p:nvPr/>
        </p:nvSpPr>
        <p:spPr bwMode="auto">
          <a:xfrm>
            <a:off x="4784726" y="648098"/>
            <a:ext cx="865187" cy="693340"/>
          </a:xfrm>
          <a:prstGeom prst="wedgeEllipseCallout">
            <a:avLst>
              <a:gd name="adj1" fmla="val -74134"/>
              <a:gd name="adj2" fmla="val 7265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sl-SI" altLang="sl-SI" sz="1800">
              <a:latin typeface="Candara" panose="020E0502030303020204" pitchFamily="34" charset="0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>
            <a:off x="5795963" y="14843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033837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5649913" y="1046897"/>
            <a:ext cx="577849" cy="6326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pic>
        <p:nvPicPr>
          <p:cNvPr id="411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260850" cy="25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9" name="Line 23"/>
          <p:cNvSpPr>
            <a:spLocks noChangeShapeType="1"/>
          </p:cNvSpPr>
          <p:nvPr/>
        </p:nvSpPr>
        <p:spPr bwMode="auto">
          <a:xfrm flipH="1">
            <a:off x="3851274" y="981075"/>
            <a:ext cx="933451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7524750" y="5013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7596188" y="2997200"/>
            <a:ext cx="504825" cy="2087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2" grpId="0"/>
      <p:bldP spid="4106" grpId="0" animBg="1"/>
      <p:bldP spid="4107" grpId="0" animBg="1"/>
      <p:bldP spid="4116" grpId="0" animBg="1"/>
      <p:bldP spid="4119" grpId="0" animBg="1"/>
      <p:bldP spid="41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822176" y="340364"/>
            <a:ext cx="7920038" cy="5048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800" b="1" dirty="0">
                <a:latin typeface="Candara" panose="020E0502030303020204" pitchFamily="34" charset="0"/>
              </a:rPr>
              <a:t>Besedila </a:t>
            </a:r>
            <a:r>
              <a:rPr lang="sl-SI" altLang="sl-SI" sz="2800" b="1" u="sng" dirty="0">
                <a:latin typeface="Candara" panose="020E0502030303020204" pitchFamily="34" charset="0"/>
              </a:rPr>
              <a:t>v pravokotnem okvirčku nihče ne govori</a:t>
            </a:r>
            <a:r>
              <a:rPr lang="sl-SI" altLang="sl-SI" sz="2800" b="1" dirty="0">
                <a:latin typeface="Candara" panose="020E0502030303020204" pitchFamily="34" charset="0"/>
              </a:rPr>
              <a:t>.</a:t>
            </a:r>
            <a:endParaRPr lang="en-US" altLang="sl-SI" sz="2800" b="1" dirty="0">
              <a:latin typeface="Candara" panose="020E0502030303020204" pitchFamily="34" charset="0"/>
            </a:endParaRPr>
          </a:p>
        </p:txBody>
      </p:sp>
      <p:pic>
        <p:nvPicPr>
          <p:cNvPr id="5124" name="Picture 4" descr="Picture 542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2930" b="708"/>
          <a:stretch>
            <a:fillRect/>
          </a:stretch>
        </p:blipFill>
        <p:spPr bwMode="auto">
          <a:xfrm>
            <a:off x="755650" y="1125538"/>
            <a:ext cx="7920038" cy="496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55649" y="6165850"/>
            <a:ext cx="79422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Bralcu samo pojasni npr. čas dogajanja, kraj dogajanja…. 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3419475" y="1052513"/>
            <a:ext cx="1512888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3132138" y="1052513"/>
            <a:ext cx="2016125" cy="273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sl-SI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5" grpId="0"/>
      <p:bldP spid="5126" grpId="0" animBg="1"/>
      <p:bldP spid="51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8280400" cy="503238"/>
          </a:xfrm>
        </p:spPr>
        <p:txBody>
          <a:bodyPr>
            <a:normAutofit fontScale="90000"/>
          </a:bodyPr>
          <a:lstStyle/>
          <a:p>
            <a:r>
              <a:rPr lang="sl-SI" altLang="sl-SI" sz="3600" dirty="0">
                <a:latin typeface="Candara" panose="020E0502030303020204" pitchFamily="34" charset="0"/>
              </a:rPr>
              <a:t/>
            </a:r>
            <a:br>
              <a:rPr lang="sl-SI" altLang="sl-SI" sz="3600" dirty="0">
                <a:latin typeface="Candara" panose="020E0502030303020204" pitchFamily="34" charset="0"/>
              </a:rPr>
            </a:br>
            <a:r>
              <a:rPr lang="sl-SI" altLang="sl-SI" sz="3600" b="1" dirty="0">
                <a:latin typeface="Candara" panose="020E0502030303020204" pitchFamily="34" charset="0"/>
              </a:rPr>
              <a:t>Posebne oblike zapisov imajo svoj pomen:</a:t>
            </a:r>
            <a:r>
              <a:rPr lang="en-US" altLang="sl-SI" sz="3600" b="1" dirty="0">
                <a:latin typeface="Candara" panose="020E0502030303020204" pitchFamily="34" charset="0"/>
              </a:rPr>
              <a:t/>
            </a:r>
            <a:br>
              <a:rPr lang="en-US" altLang="sl-SI" sz="3600" b="1" dirty="0">
                <a:latin typeface="Candara" panose="020E0502030303020204" pitchFamily="34" charset="0"/>
              </a:rPr>
            </a:br>
            <a:endParaRPr lang="en-US" altLang="sl-SI" sz="3600" b="1" dirty="0">
              <a:latin typeface="Candara" panose="020E0502030303020204" pitchFamily="34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611980" y="3745813"/>
            <a:ext cx="8064500" cy="6477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sl-SI" altLang="sl-SI" sz="600" dirty="0">
              <a:latin typeface="Candara" panose="020E0502030303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besedilo </a:t>
            </a:r>
            <a:r>
              <a:rPr lang="sl-SI" altLang="sl-SI" sz="2400" b="1" u="sng" dirty="0">
                <a:latin typeface="Candara" panose="020E0502030303020204" pitchFamily="34" charset="0"/>
              </a:rPr>
              <a:t>v “tresočem” oblačku</a:t>
            </a:r>
            <a:r>
              <a:rPr lang="sl-SI" altLang="sl-SI" sz="2400" dirty="0">
                <a:latin typeface="Candara" panose="020E0502030303020204" pitchFamily="34" charset="0"/>
              </a:rPr>
              <a:t> (jeza, strah, mraz…).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pic>
        <p:nvPicPr>
          <p:cNvPr id="7172" name="Picture 4" descr="strip1"/>
          <p:cNvPicPr>
            <a:picLocks noChangeAspect="1" noChangeArrowheads="1"/>
          </p:cNvPicPr>
          <p:nvPr/>
        </p:nvPicPr>
        <p:blipFill>
          <a:blip r:embed="rId2" cstate="print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74168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icture 537"/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4625" r="1813" b="55667"/>
          <a:stretch>
            <a:fillRect/>
          </a:stretch>
        </p:blipFill>
        <p:spPr bwMode="auto">
          <a:xfrm>
            <a:off x="900113" y="1774826"/>
            <a:ext cx="7345362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39749" y="1196975"/>
            <a:ext cx="8208963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sl-SI" altLang="sl-SI" sz="2400" b="1" u="sng" dirty="0">
                <a:latin typeface="Candara" panose="020E0502030303020204" pitchFamily="34" charset="0"/>
              </a:rPr>
              <a:t>večje in debelejše črke</a:t>
            </a:r>
            <a:r>
              <a:rPr lang="sl-SI" altLang="sl-SI" sz="2400" dirty="0">
                <a:latin typeface="Candara" panose="020E0502030303020204" pitchFamily="34" charset="0"/>
              </a:rPr>
              <a:t> (kričanje, vzkliki, zvoki, ropoti……)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1"/>
      <p:bldP spid="7171" grpId="0" build="p"/>
      <p:bldP spid="71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549275"/>
            <a:ext cx="8517830" cy="11509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sl-SI" altLang="sl-SI" sz="2400" dirty="0">
              <a:latin typeface="Candara" panose="020E0502030303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3200" b="1" u="sng" dirty="0">
                <a:latin typeface="Candara" panose="020E0502030303020204" pitchFamily="34" charset="0"/>
              </a:rPr>
              <a:t>Namesto napisane besede</a:t>
            </a:r>
            <a:r>
              <a:rPr lang="sl-SI" altLang="sl-SI" sz="3200" dirty="0">
                <a:latin typeface="Candara" panose="020E0502030303020204" pitchFamily="34" charset="0"/>
              </a:rPr>
              <a:t> avtor lahko uporabi </a:t>
            </a:r>
            <a:r>
              <a:rPr lang="sl-SI" altLang="sl-SI" sz="3200" b="1" u="sng" dirty="0">
                <a:latin typeface="Candara" panose="020E0502030303020204" pitchFamily="34" charset="0"/>
              </a:rPr>
              <a:t>znak.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400" dirty="0">
                <a:latin typeface="Candara" panose="020E0502030303020204" pitchFamily="34" charset="0"/>
              </a:rPr>
              <a:t>Npr.:</a:t>
            </a:r>
            <a:endParaRPr lang="en-US" altLang="sl-SI" sz="2400" dirty="0">
              <a:latin typeface="Candara" panose="020E0502030303020204" pitchFamily="34" charset="0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4" y="3123406"/>
            <a:ext cx="16383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48" y="3024188"/>
            <a:ext cx="1638300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32446">
            <a:off x="7019925" y="3357563"/>
            <a:ext cx="11334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7338"/>
            <a:ext cx="17049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14" y="1594644"/>
            <a:ext cx="115252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77" y="4845051"/>
            <a:ext cx="1752600" cy="86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40" y="5069120"/>
            <a:ext cx="35814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539750" y="4365625"/>
            <a:ext cx="24495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ZALJUBLJENOST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3419475" y="3860800"/>
            <a:ext cx="12239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PETJE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4910998" y="4365625"/>
            <a:ext cx="216058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IDEJA, ZAMISEL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6959750" y="2672555"/>
            <a:ext cx="1657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SMRČANJE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2700338" y="2565400"/>
            <a:ext cx="10080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JEZA</a:t>
            </a:r>
            <a:endParaRPr lang="en-US" altLang="sl-SI" sz="2000">
              <a:latin typeface="Candara" panose="020E0502030303020204" pitchFamily="34" charset="0"/>
            </a:endParaRP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6275537" y="6130131"/>
            <a:ext cx="136842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 dirty="0">
                <a:latin typeface="Candara" panose="020E0502030303020204" pitchFamily="34" charset="0"/>
              </a:rPr>
              <a:t>HITROST</a:t>
            </a:r>
            <a:endParaRPr lang="en-US" altLang="sl-SI" sz="2000" dirty="0">
              <a:latin typeface="Candara" panose="020E0502030303020204" pitchFamily="34" charset="0"/>
            </a:endParaRPr>
          </a:p>
        </p:txBody>
      </p:sp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1042988" y="5949950"/>
            <a:ext cx="2808287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sl-SI" altLang="sl-SI" sz="2000">
                <a:latin typeface="Candara" panose="020E0502030303020204" pitchFamily="34" charset="0"/>
              </a:rPr>
              <a:t>UDAREC, OMOTICA</a:t>
            </a:r>
            <a:endParaRPr lang="en-US" altLang="sl-SI" sz="2000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1" build="p"/>
      <p:bldP spid="26636" grpId="0"/>
      <p:bldP spid="26637" grpId="0"/>
      <p:bldP spid="26638" grpId="0"/>
      <p:bldP spid="26639" grpId="0"/>
      <p:bldP spid="26640" grpId="0"/>
      <p:bldP spid="26641" grpId="0"/>
      <p:bldP spid="266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8151812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Rectangle 8"/>
          <p:cNvSpPr>
            <a:spLocks noGrp="1" noChangeArrowheads="1"/>
          </p:cNvSpPr>
          <p:nvPr>
            <p:ph idx="1"/>
          </p:nvPr>
        </p:nvSpPr>
        <p:spPr>
          <a:xfrm>
            <a:off x="684213" y="333375"/>
            <a:ext cx="7416800" cy="582613"/>
          </a:xfrm>
          <a:noFill/>
          <a:ln/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sl-SI" altLang="sl-SI" sz="2400" b="1">
                <a:latin typeface="Candara" panose="020E0502030303020204" pitchFamily="34" charset="0"/>
              </a:rPr>
              <a:t>Oglej si strip in poišči čim več značilnosti.</a:t>
            </a:r>
            <a:endParaRPr lang="en-US" altLang="sl-SI" sz="2400" b="1">
              <a:latin typeface="Candara" panose="020E0502030303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2" grpId="0" build="p"/>
    </p:bld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640</TotalTime>
  <Words>377</Words>
  <Application>Microsoft Office PowerPoint</Application>
  <PresentationFormat>Diaprojekcija na zaslonu (4:3)</PresentationFormat>
  <Paragraphs>58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Candara</vt:lpstr>
      <vt:lpstr>Wingdings</vt:lpstr>
      <vt:lpstr>Officeova tema</vt:lpstr>
      <vt:lpstr>STRIP</vt:lpstr>
      <vt:lpstr>PowerPointova predstavitev</vt:lpstr>
      <vt:lpstr>Strip je oblika zgodbe v slikah.</vt:lpstr>
      <vt:lpstr>Zgodba ali del zgodbe je lahko prikazan:</vt:lpstr>
      <vt:lpstr>PowerPointova predstavitev</vt:lpstr>
      <vt:lpstr>PowerPointova predstavitev</vt:lpstr>
      <vt:lpstr> Posebne oblike zapisov imajo svoj pomen: </vt:lpstr>
      <vt:lpstr>PowerPointova predstavitev</vt:lpstr>
      <vt:lpstr>PowerPointova predstavitev</vt:lpstr>
      <vt:lpstr>PowerPointova predstavitev</vt:lpstr>
      <vt:lpstr>PowerPointova predstavitev</vt:lpstr>
      <vt:lpstr>Začetnik slovenskega stripa je bil Milko Bambič s stripom Bu-Ci-Bu iz leta 1927. Prva slovenska revija, posvečena samo stripom, je bila Zvitorepec (1966–73) avtorja Miki Mustra.   Revija Stripburger pa izhaja od 1992 leta. </vt:lpstr>
      <vt:lpstr>Več informacij o stripih dobiš na  spletu</vt:lpstr>
      <vt:lpstr>LIKOVNA NALOGA:</vt:lpstr>
      <vt:lpstr>PowerPointova predstavitev</vt:lpstr>
      <vt:lpstr>PowerPointova predstavitev</vt:lpstr>
      <vt:lpstr>PowerPointova predstavitev</vt:lpstr>
    </vt:vector>
  </TitlesOfParts>
  <Company>Doma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Doma</dc:creator>
  <cp:lastModifiedBy>petra.bergoc@gmail.com</cp:lastModifiedBy>
  <cp:revision>23</cp:revision>
  <dcterms:created xsi:type="dcterms:W3CDTF">2008-11-26T23:52:11Z</dcterms:created>
  <dcterms:modified xsi:type="dcterms:W3CDTF">2022-01-23T12:32:27Z</dcterms:modified>
</cp:coreProperties>
</file>