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9" r:id="rId4"/>
    <p:sldId id="257" r:id="rId5"/>
    <p:sldId id="261" r:id="rId6"/>
    <p:sldId id="262" r:id="rId7"/>
    <p:sldId id="263" r:id="rId8"/>
    <p:sldId id="264" r:id="rId9"/>
    <p:sldId id="265" r:id="rId10"/>
    <p:sldId id="258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23" y="148046"/>
            <a:ext cx="9753600" cy="4441371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71600" y="496389"/>
            <a:ext cx="9448800" cy="4093028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endParaRPr lang="sl-SI" sz="5400" b="1" dirty="0" smtClean="0"/>
          </a:p>
          <a:p>
            <a:pPr algn="ctr"/>
            <a:r>
              <a:rPr lang="sl-SI" sz="5400" b="1" dirty="0" smtClean="0"/>
              <a:t>ČLOVEK POSEGA V NARAVO</a:t>
            </a:r>
            <a:endParaRPr lang="sl-SI" sz="5400" b="1" dirty="0"/>
          </a:p>
        </p:txBody>
      </p:sp>
    </p:spTree>
    <p:extLst>
      <p:ext uri="{BB962C8B-B14F-4D97-AF65-F5344CB8AC3E}">
        <p14:creationId xmlns:p14="http://schemas.microsoft.com/office/powerpoint/2010/main" val="288325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" y="156754"/>
            <a:ext cx="11384280" cy="1900647"/>
          </a:xfrm>
        </p:spPr>
        <p:txBody>
          <a:bodyPr>
            <a:normAutofit/>
          </a:bodyPr>
          <a:lstStyle/>
          <a:p>
            <a:pPr algn="ctr"/>
            <a:r>
              <a:rPr lang="sl-SI" dirty="0">
                <a:solidFill>
                  <a:srgbClr val="FFFF00"/>
                </a:solidFill>
              </a:rPr>
              <a:t>Onesnaževanje okolja največ </a:t>
            </a:r>
            <a:r>
              <a:rPr lang="sl-SI" dirty="0" smtClean="0">
                <a:solidFill>
                  <a:srgbClr val="FFFF00"/>
                </a:solidFill>
              </a:rPr>
              <a:t>povzročajo:</a:t>
            </a:r>
            <a:endParaRPr lang="sl-SI" dirty="0">
              <a:solidFill>
                <a:srgbClr val="FFFF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1602378"/>
            <a:ext cx="10820400" cy="4616308"/>
          </a:xfrm>
        </p:spPr>
        <p:txBody>
          <a:bodyPr/>
          <a:lstStyle/>
          <a:p>
            <a:r>
              <a:rPr lang="sl-SI" dirty="0"/>
              <a:t>industrijska dejavnost, </a:t>
            </a:r>
            <a:endParaRPr lang="sl-SI" dirty="0" smtClean="0"/>
          </a:p>
          <a:p>
            <a:r>
              <a:rPr lang="sl-SI" dirty="0" smtClean="0"/>
              <a:t>promet</a:t>
            </a:r>
            <a:r>
              <a:rPr lang="sl-SI" dirty="0"/>
              <a:t>, </a:t>
            </a:r>
            <a:endParaRPr lang="sl-SI" dirty="0" smtClean="0"/>
          </a:p>
          <a:p>
            <a:r>
              <a:rPr lang="sl-SI" dirty="0" smtClean="0"/>
              <a:t>intenzivno </a:t>
            </a:r>
            <a:r>
              <a:rPr lang="sl-SI" dirty="0"/>
              <a:t>kmetijstvo in </a:t>
            </a:r>
            <a:endParaRPr lang="sl-SI" dirty="0" smtClean="0"/>
          </a:p>
          <a:p>
            <a:r>
              <a:rPr lang="sl-SI" dirty="0" smtClean="0">
                <a:solidFill>
                  <a:srgbClr val="FFFF00"/>
                </a:solidFill>
              </a:rPr>
              <a:t>množični turizem.</a:t>
            </a:r>
            <a:endParaRPr lang="sl-SI" dirty="0">
              <a:solidFill>
                <a:srgbClr val="FFFF00"/>
              </a:solidFill>
            </a:endParaRP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46" y="3278776"/>
            <a:ext cx="4511041" cy="338328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367" y="2471057"/>
            <a:ext cx="62865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729539"/>
            <a:ext cx="10881360" cy="1293028"/>
          </a:xfrm>
        </p:spPr>
        <p:txBody>
          <a:bodyPr>
            <a:normAutofit/>
          </a:bodyPr>
          <a:lstStyle/>
          <a:p>
            <a:pPr algn="l"/>
            <a:r>
              <a:rPr lang="sl-SI" sz="2400" dirty="0">
                <a:solidFill>
                  <a:srgbClr val="FFFF00"/>
                </a:solidFill>
              </a:rPr>
              <a:t>Vlade in predvsem nevladne organizacije so vzpodbudile in ustvarile gibanje za </a:t>
            </a:r>
            <a:r>
              <a:rPr lang="sl-SI" sz="2400" dirty="0" err="1">
                <a:solidFill>
                  <a:srgbClr val="FFFF00"/>
                </a:solidFill>
              </a:rPr>
              <a:t>okoljsko</a:t>
            </a:r>
            <a:r>
              <a:rPr lang="sl-SI" sz="2400" dirty="0">
                <a:solidFill>
                  <a:srgbClr val="FFFF00"/>
                </a:solidFill>
              </a:rPr>
              <a:t> ozaveščenosti in organiziranje prostovoljnih čistilnih akcij.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8830" y="2193925"/>
            <a:ext cx="2890798" cy="402431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668" y="2889613"/>
            <a:ext cx="6858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579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764373"/>
            <a:ext cx="10820400" cy="1293028"/>
          </a:xfrm>
        </p:spPr>
        <p:txBody>
          <a:bodyPr>
            <a:noAutofit/>
          </a:bodyPr>
          <a:lstStyle/>
          <a:p>
            <a:pPr algn="l"/>
            <a:r>
              <a:rPr lang="sl-SI" sz="2400" b="1" dirty="0" smtClean="0">
                <a:solidFill>
                  <a:srgbClr val="FFFF00"/>
                </a:solidFill>
              </a:rPr>
              <a:t/>
            </a:r>
            <a:br>
              <a:rPr lang="sl-SI" sz="2400" b="1" dirty="0" smtClean="0">
                <a:solidFill>
                  <a:srgbClr val="FFFF00"/>
                </a:solidFill>
              </a:rPr>
            </a:br>
            <a:r>
              <a:rPr lang="sl-SI" sz="2400" b="1" dirty="0">
                <a:solidFill>
                  <a:srgbClr val="FFFF00"/>
                </a:solidFill>
              </a:rPr>
              <a:t/>
            </a:r>
            <a:br>
              <a:rPr lang="sl-SI" sz="2400" b="1" dirty="0">
                <a:solidFill>
                  <a:srgbClr val="FFFF00"/>
                </a:solidFill>
              </a:rPr>
            </a:br>
            <a:r>
              <a:rPr lang="sl-SI" sz="2400" b="1" dirty="0" smtClean="0">
                <a:solidFill>
                  <a:srgbClr val="FFFF00"/>
                </a:solidFill>
              </a:rPr>
              <a:t/>
            </a:r>
            <a:br>
              <a:rPr lang="sl-SI" sz="2400" b="1" dirty="0" smtClean="0">
                <a:solidFill>
                  <a:srgbClr val="FFFF00"/>
                </a:solidFill>
              </a:rPr>
            </a:br>
            <a:r>
              <a:rPr lang="sl-SI" sz="3600" b="1" dirty="0" smtClean="0">
                <a:solidFill>
                  <a:srgbClr val="FFFF00"/>
                </a:solidFill>
              </a:rPr>
              <a:t>V </a:t>
            </a:r>
            <a:r>
              <a:rPr lang="sl-SI" sz="3600" b="1" dirty="0">
                <a:solidFill>
                  <a:srgbClr val="FFFF00"/>
                </a:solidFill>
              </a:rPr>
              <a:t>Sloveniji težave </a:t>
            </a:r>
            <a:r>
              <a:rPr lang="sl-SI" sz="3600" b="1" dirty="0" smtClean="0">
                <a:solidFill>
                  <a:srgbClr val="FFFF00"/>
                </a:solidFill>
              </a:rPr>
              <a:t>povzročajo:</a:t>
            </a:r>
            <a:br>
              <a:rPr lang="sl-SI" sz="3600" b="1" dirty="0" smtClean="0">
                <a:solidFill>
                  <a:srgbClr val="FFFF00"/>
                </a:solidFill>
              </a:rPr>
            </a:br>
            <a:r>
              <a:rPr lang="sl-SI" sz="2400" dirty="0" smtClean="0">
                <a:solidFill>
                  <a:srgbClr val="FFFF00"/>
                </a:solidFill>
              </a:rPr>
              <a:t>-</a:t>
            </a:r>
            <a:r>
              <a:rPr lang="sl-SI" sz="2400" b="1" dirty="0" smtClean="0">
                <a:solidFill>
                  <a:srgbClr val="FFFF00"/>
                </a:solidFill>
              </a:rPr>
              <a:t>nevarni </a:t>
            </a:r>
            <a:r>
              <a:rPr lang="sl-SI" sz="2400" b="1" dirty="0">
                <a:solidFill>
                  <a:srgbClr val="FFFF00"/>
                </a:solidFill>
              </a:rPr>
              <a:t>odpadki </a:t>
            </a:r>
            <a:r>
              <a:rPr lang="sl-SI" sz="2400" dirty="0">
                <a:solidFill>
                  <a:srgbClr val="FFFF00"/>
                </a:solidFill>
              </a:rPr>
              <a:t>(JE Krško), </a:t>
            </a:r>
            <a:r>
              <a:rPr lang="sl-SI" sz="2400" dirty="0" smtClean="0">
                <a:solidFill>
                  <a:srgbClr val="FFFF00"/>
                </a:solidFill>
              </a:rPr>
              <a:t/>
            </a:r>
            <a:br>
              <a:rPr lang="sl-SI" sz="2400" dirty="0" smtClean="0">
                <a:solidFill>
                  <a:srgbClr val="FFFF00"/>
                </a:solidFill>
              </a:rPr>
            </a:br>
            <a:r>
              <a:rPr lang="sl-SI" sz="2400" dirty="0">
                <a:solidFill>
                  <a:srgbClr val="FFFF00"/>
                </a:solidFill>
              </a:rPr>
              <a:t>-</a:t>
            </a:r>
            <a:r>
              <a:rPr lang="sl-SI" sz="2400" b="1" dirty="0" smtClean="0">
                <a:solidFill>
                  <a:srgbClr val="FFFF00"/>
                </a:solidFill>
              </a:rPr>
              <a:t>onesnaženost </a:t>
            </a:r>
            <a:r>
              <a:rPr lang="sl-SI" sz="2400" b="1" dirty="0">
                <a:solidFill>
                  <a:srgbClr val="FFFF00"/>
                </a:solidFill>
              </a:rPr>
              <a:t>zraka </a:t>
            </a:r>
            <a:r>
              <a:rPr lang="sl-SI" sz="2400" dirty="0">
                <a:solidFill>
                  <a:srgbClr val="FFFF00"/>
                </a:solidFill>
              </a:rPr>
              <a:t>(TEŠ, večja mesta), </a:t>
            </a:r>
            <a:r>
              <a:rPr lang="sl-SI" sz="2400" dirty="0" smtClean="0">
                <a:solidFill>
                  <a:srgbClr val="FFFF00"/>
                </a:solidFill>
              </a:rPr>
              <a:t/>
            </a:r>
            <a:br>
              <a:rPr lang="sl-SI" sz="2400" dirty="0" smtClean="0">
                <a:solidFill>
                  <a:srgbClr val="FFFF00"/>
                </a:solidFill>
              </a:rPr>
            </a:br>
            <a:r>
              <a:rPr lang="sl-SI" sz="2400" dirty="0">
                <a:solidFill>
                  <a:srgbClr val="FFFF00"/>
                </a:solidFill>
              </a:rPr>
              <a:t>-</a:t>
            </a:r>
            <a:r>
              <a:rPr lang="sl-SI" sz="2400" b="1" dirty="0" smtClean="0">
                <a:solidFill>
                  <a:srgbClr val="FFFF00"/>
                </a:solidFill>
              </a:rPr>
              <a:t>neurejena </a:t>
            </a:r>
            <a:r>
              <a:rPr lang="sl-SI" sz="2400" b="1" dirty="0">
                <a:solidFill>
                  <a:srgbClr val="FFFF00"/>
                </a:solidFill>
              </a:rPr>
              <a:t>komunalna odlagališča </a:t>
            </a:r>
            <a:r>
              <a:rPr lang="sl-SI" sz="2400" dirty="0">
                <a:solidFill>
                  <a:srgbClr val="FFFF00"/>
                </a:solidFill>
              </a:rPr>
              <a:t>(divja odlagališča), </a:t>
            </a:r>
            <a:r>
              <a:rPr lang="sl-SI" sz="2400" dirty="0" smtClean="0">
                <a:solidFill>
                  <a:srgbClr val="FFFF00"/>
                </a:solidFill>
              </a:rPr>
              <a:t>-neprečiščene </a:t>
            </a:r>
            <a:r>
              <a:rPr lang="sl-SI" sz="2400" dirty="0">
                <a:solidFill>
                  <a:srgbClr val="FFFF00"/>
                </a:solidFill>
              </a:rPr>
              <a:t>odpadne vode odtekajo v reke (čistilne naprave), </a:t>
            </a:r>
            <a:r>
              <a:rPr lang="sl-SI" sz="2400" dirty="0" smtClean="0">
                <a:solidFill>
                  <a:srgbClr val="FFFF00"/>
                </a:solidFill>
              </a:rPr>
              <a:t>-</a:t>
            </a:r>
            <a:r>
              <a:rPr lang="sl-SI" sz="2400" b="1" dirty="0" smtClean="0">
                <a:solidFill>
                  <a:srgbClr val="FFFF00"/>
                </a:solidFill>
              </a:rPr>
              <a:t>svetlobno </a:t>
            </a:r>
            <a:r>
              <a:rPr lang="sl-SI" sz="2400" b="1" dirty="0">
                <a:solidFill>
                  <a:srgbClr val="FFFF00"/>
                </a:solidFill>
              </a:rPr>
              <a:t>in zvočno onesnaževanje </a:t>
            </a:r>
            <a:r>
              <a:rPr lang="sl-SI" sz="2400" dirty="0">
                <a:solidFill>
                  <a:srgbClr val="FFFF00"/>
                </a:solidFill>
              </a:rPr>
              <a:t>(mesta in mestne </a:t>
            </a:r>
            <a:r>
              <a:rPr lang="sl-SI" sz="2400" dirty="0" smtClean="0">
                <a:solidFill>
                  <a:srgbClr val="FFFF00"/>
                </a:solidFill>
              </a:rPr>
              <a:t>  prometne </a:t>
            </a:r>
            <a:r>
              <a:rPr lang="sl-SI" sz="2400" dirty="0">
                <a:solidFill>
                  <a:srgbClr val="FFFF00"/>
                </a:solidFill>
              </a:rPr>
              <a:t>vpadnice), </a:t>
            </a:r>
            <a:r>
              <a:rPr lang="sl-SI" sz="2400" dirty="0" smtClean="0">
                <a:solidFill>
                  <a:srgbClr val="FFFF00"/>
                </a:solidFill>
              </a:rPr>
              <a:t/>
            </a:r>
            <a:br>
              <a:rPr lang="sl-SI" sz="2400" dirty="0" smtClean="0">
                <a:solidFill>
                  <a:srgbClr val="FFFF00"/>
                </a:solidFill>
              </a:rPr>
            </a:br>
            <a:r>
              <a:rPr lang="sl-SI" sz="2400" dirty="0">
                <a:solidFill>
                  <a:srgbClr val="FFFF00"/>
                </a:solidFill>
              </a:rPr>
              <a:t>-</a:t>
            </a:r>
            <a:r>
              <a:rPr lang="sl-SI" sz="2400" b="1" dirty="0" smtClean="0">
                <a:solidFill>
                  <a:srgbClr val="FFFF00"/>
                </a:solidFill>
              </a:rPr>
              <a:t>izguba </a:t>
            </a:r>
            <a:r>
              <a:rPr lang="sl-SI" sz="2400" b="1" dirty="0">
                <a:solidFill>
                  <a:srgbClr val="FFFF00"/>
                </a:solidFill>
              </a:rPr>
              <a:t>biotske raznovrstnosti</a:t>
            </a:r>
            <a:r>
              <a:rPr lang="sl-SI" sz="2400" dirty="0">
                <a:solidFill>
                  <a:srgbClr val="FFFF00"/>
                </a:solidFill>
              </a:rPr>
              <a:t>, </a:t>
            </a:r>
            <a:r>
              <a:rPr lang="sl-SI" sz="2400" dirty="0" smtClean="0">
                <a:solidFill>
                  <a:srgbClr val="FFFF00"/>
                </a:solidFill>
              </a:rPr>
              <a:t/>
            </a:r>
            <a:br>
              <a:rPr lang="sl-SI" sz="2400" dirty="0" smtClean="0">
                <a:solidFill>
                  <a:srgbClr val="FFFF00"/>
                </a:solidFill>
              </a:rPr>
            </a:br>
            <a:r>
              <a:rPr lang="sl-SI" sz="2400" dirty="0">
                <a:solidFill>
                  <a:srgbClr val="FFFF00"/>
                </a:solidFill>
              </a:rPr>
              <a:t>-</a:t>
            </a:r>
            <a:r>
              <a:rPr lang="sl-SI" sz="2400" dirty="0" smtClean="0">
                <a:solidFill>
                  <a:srgbClr val="FFFF00"/>
                </a:solidFill>
              </a:rPr>
              <a:t>ustvarjanje </a:t>
            </a:r>
            <a:r>
              <a:rPr lang="sl-SI" sz="2400" b="1" dirty="0">
                <a:solidFill>
                  <a:srgbClr val="FFFF00"/>
                </a:solidFill>
              </a:rPr>
              <a:t>gensko spremenjenih organizmov </a:t>
            </a:r>
            <a:r>
              <a:rPr lang="sl-SI" sz="2400" dirty="0">
                <a:solidFill>
                  <a:srgbClr val="FFFF00"/>
                </a:solidFill>
              </a:rPr>
              <a:t>in </a:t>
            </a:r>
            <a:r>
              <a:rPr lang="sl-SI" sz="2400" dirty="0" smtClean="0">
                <a:solidFill>
                  <a:srgbClr val="FFFF00"/>
                </a:solidFill>
              </a:rPr>
              <a:t/>
            </a:r>
            <a:br>
              <a:rPr lang="sl-SI" sz="2400" dirty="0" smtClean="0">
                <a:solidFill>
                  <a:srgbClr val="FFFF00"/>
                </a:solidFill>
              </a:rPr>
            </a:br>
            <a:r>
              <a:rPr lang="sl-SI" sz="2400" dirty="0">
                <a:solidFill>
                  <a:srgbClr val="FFFF00"/>
                </a:solidFill>
              </a:rPr>
              <a:t>-</a:t>
            </a:r>
            <a:r>
              <a:rPr lang="sl-SI" sz="2400" dirty="0" smtClean="0">
                <a:solidFill>
                  <a:srgbClr val="FFFF00"/>
                </a:solidFill>
              </a:rPr>
              <a:t>naseljevanje </a:t>
            </a:r>
            <a:r>
              <a:rPr lang="sl-SI" sz="2400" b="1" dirty="0">
                <a:solidFill>
                  <a:srgbClr val="FFFF00"/>
                </a:solidFill>
              </a:rPr>
              <a:t>invazivnih vrst.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211" y="4710883"/>
            <a:ext cx="4022815" cy="206016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941" y="2365875"/>
            <a:ext cx="2987947" cy="2240960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7754" y="3803332"/>
            <a:ext cx="4617720" cy="259746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0511" y="4906390"/>
            <a:ext cx="2552700" cy="17907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900056" y="3352796"/>
            <a:ext cx="2046514" cy="136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5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3771" y="217714"/>
            <a:ext cx="10722429" cy="1140823"/>
          </a:xfrm>
        </p:spPr>
        <p:txBody>
          <a:bodyPr/>
          <a:lstStyle/>
          <a:p>
            <a:pPr algn="l"/>
            <a:r>
              <a:rPr lang="sl-SI" b="1" dirty="0" smtClean="0">
                <a:solidFill>
                  <a:srgbClr val="FFFF00"/>
                </a:solidFill>
              </a:rPr>
              <a:t>GREENPACE-MAVRIČNI BOJEVNIKI</a:t>
            </a:r>
            <a:endParaRPr lang="sl-SI" b="1" dirty="0">
              <a:solidFill>
                <a:srgbClr val="FFFF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83770" y="1045029"/>
            <a:ext cx="10722429" cy="5173657"/>
          </a:xfrm>
        </p:spPr>
        <p:txBody>
          <a:bodyPr/>
          <a:lstStyle/>
          <a:p>
            <a:pPr marL="0" indent="0">
              <a:buNone/>
            </a:pPr>
            <a:r>
              <a:rPr lang="sl-SI" dirty="0">
                <a:solidFill>
                  <a:srgbClr val="FFFF00"/>
                </a:solidFill>
              </a:rPr>
              <a:t>Mavrični bojevnik je </a:t>
            </a:r>
            <a:r>
              <a:rPr lang="sl-SI" b="1" dirty="0">
                <a:solidFill>
                  <a:srgbClr val="FFFF00"/>
                </a:solidFill>
              </a:rPr>
              <a:t>ladja neprofitne mednarodne organizacije Greenpeace, </a:t>
            </a:r>
            <a:r>
              <a:rPr lang="sl-SI" dirty="0">
                <a:solidFill>
                  <a:srgbClr val="FFFF00"/>
                </a:solidFill>
              </a:rPr>
              <a:t>ki ozavešča o ozračju, strupih, genskem inženiringu, jedrski energiji in orožju ter ščiti oceane in gozdove. Ladjo Mavrični bojevnik uporabljajo za </a:t>
            </a:r>
            <a:r>
              <a:rPr lang="sl-SI" b="1" dirty="0">
                <a:solidFill>
                  <a:srgbClr val="FFFF00"/>
                </a:solidFill>
              </a:rPr>
              <a:t>nasprotovanje prekomernemu lovu na kite, segrevanju ozračja, prepovedanemu sekanju deževnih gozdov ter nasprotovanju preskušanja jedrskega orožja.</a:t>
            </a:r>
            <a:r>
              <a:rPr lang="sl-SI" dirty="0">
                <a:solidFill>
                  <a:srgbClr val="FFFF00"/>
                </a:solidFill>
              </a:rPr>
              <a:t> </a:t>
            </a:r>
            <a:r>
              <a:rPr lang="sl-SI" dirty="0" smtClean="0">
                <a:solidFill>
                  <a:srgbClr val="FFFF00"/>
                </a:solidFill>
              </a:rPr>
              <a:t>Je </a:t>
            </a:r>
            <a:r>
              <a:rPr lang="sl-SI" dirty="0">
                <a:solidFill>
                  <a:srgbClr val="FFFF00"/>
                </a:solidFill>
              </a:rPr>
              <a:t>energetsko samozadostno plovilo in s tem okolju eno najprijaznejših plovil svojega razreda. </a:t>
            </a:r>
            <a:r>
              <a:rPr lang="sl-SI" b="1" dirty="0">
                <a:solidFill>
                  <a:srgbClr val="FFFF00"/>
                </a:solidFill>
              </a:rPr>
              <a:t>Ladja je julija 2014 priplula tudi v Koper</a:t>
            </a:r>
            <a:r>
              <a:rPr lang="sl-SI" b="1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endParaRPr lang="sl-SI" b="1" dirty="0">
              <a:solidFill>
                <a:srgbClr val="FFFF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29" y="3336880"/>
            <a:ext cx="4921976" cy="327584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957" y="3412328"/>
            <a:ext cx="5715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61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0891" y="346362"/>
            <a:ext cx="10905309" cy="568038"/>
          </a:xfrm>
        </p:spPr>
        <p:txBody>
          <a:bodyPr>
            <a:noAutofit/>
          </a:bodyPr>
          <a:lstStyle/>
          <a:p>
            <a:pPr algn="l"/>
            <a:r>
              <a:rPr lang="sl-SI" sz="2400" b="1" dirty="0" smtClean="0">
                <a:solidFill>
                  <a:srgbClr val="FFFF00"/>
                </a:solidFill>
              </a:rPr>
              <a:t/>
            </a:r>
            <a:br>
              <a:rPr lang="sl-SI" sz="2400" b="1" dirty="0" smtClean="0">
                <a:solidFill>
                  <a:srgbClr val="FFFF00"/>
                </a:solidFill>
              </a:rPr>
            </a:br>
            <a:r>
              <a:rPr lang="sl-SI" sz="2400" b="1" dirty="0" smtClean="0">
                <a:solidFill>
                  <a:srgbClr val="FFFF00"/>
                </a:solidFill>
              </a:rPr>
              <a:t>Evropska </a:t>
            </a:r>
            <a:r>
              <a:rPr lang="sl-SI" sz="2400" b="1" dirty="0">
                <a:solidFill>
                  <a:srgbClr val="FFFF00"/>
                </a:solidFill>
              </a:rPr>
              <a:t>unija</a:t>
            </a:r>
            <a:r>
              <a:rPr lang="sl-SI" sz="2400" dirty="0">
                <a:solidFill>
                  <a:srgbClr val="FFFF00"/>
                </a:solidFill>
              </a:rPr>
              <a:t> ima eno izmed najstrožjih </a:t>
            </a:r>
            <a:r>
              <a:rPr lang="sl-SI" sz="2400" dirty="0" err="1">
                <a:solidFill>
                  <a:srgbClr val="FFFF00"/>
                </a:solidFill>
              </a:rPr>
              <a:t>okoljskih</a:t>
            </a:r>
            <a:r>
              <a:rPr lang="sl-SI" sz="2400" dirty="0">
                <a:solidFill>
                  <a:srgbClr val="FFFF00"/>
                </a:solidFill>
              </a:rPr>
              <a:t> meril na svetu. </a:t>
            </a:r>
            <a:br>
              <a:rPr lang="sl-SI" sz="2400" dirty="0">
                <a:solidFill>
                  <a:srgbClr val="FFFF00"/>
                </a:solidFill>
              </a:rPr>
            </a:br>
            <a:endParaRPr lang="sl-SI" sz="2400" dirty="0">
              <a:solidFill>
                <a:srgbClr val="FFFF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1140824"/>
            <a:ext cx="10820400" cy="5077862"/>
          </a:xfrm>
        </p:spPr>
        <p:txBody>
          <a:bodyPr/>
          <a:lstStyle/>
          <a:p>
            <a:pPr marL="0" indent="0">
              <a:buNone/>
            </a:pPr>
            <a:r>
              <a:rPr lang="sl-SI" sz="3600" b="1" dirty="0" smtClean="0">
                <a:solidFill>
                  <a:srgbClr val="FFFF00"/>
                </a:solidFill>
              </a:rPr>
              <a:t>Temeljni </a:t>
            </a:r>
            <a:r>
              <a:rPr lang="sl-SI" sz="3600" b="1" dirty="0">
                <a:solidFill>
                  <a:srgbClr val="FFFF00"/>
                </a:solidFill>
              </a:rPr>
              <a:t>cilji Slovenije, kot njene članice, </a:t>
            </a:r>
            <a:r>
              <a:rPr lang="sl-SI" sz="3600" b="1" dirty="0" smtClean="0">
                <a:solidFill>
                  <a:srgbClr val="FFFF00"/>
                </a:solidFill>
              </a:rPr>
              <a:t>so:</a:t>
            </a:r>
          </a:p>
          <a:p>
            <a:pPr marL="0" indent="0">
              <a:buNone/>
            </a:pPr>
            <a:r>
              <a:rPr lang="sl-SI" sz="2000" dirty="0">
                <a:solidFill>
                  <a:srgbClr val="FFFF00"/>
                </a:solidFill>
              </a:rPr>
              <a:t>-</a:t>
            </a:r>
            <a:r>
              <a:rPr lang="sl-SI" sz="2000" b="1" dirty="0" smtClean="0">
                <a:solidFill>
                  <a:srgbClr val="FFFF00"/>
                </a:solidFill>
              </a:rPr>
              <a:t>boj </a:t>
            </a:r>
            <a:r>
              <a:rPr lang="sl-SI" sz="2000" b="1" dirty="0">
                <a:solidFill>
                  <a:srgbClr val="FFFF00"/>
                </a:solidFill>
              </a:rPr>
              <a:t>proti podnebnim spremembam </a:t>
            </a:r>
            <a:r>
              <a:rPr lang="sl-SI" sz="2000" dirty="0">
                <a:solidFill>
                  <a:srgbClr val="FFFF00"/>
                </a:solidFill>
              </a:rPr>
              <a:t>(zmanjšanje izpustov toplogrednih plinov, </a:t>
            </a:r>
            <a:r>
              <a:rPr lang="sl-SI" sz="2000" dirty="0" smtClean="0">
                <a:solidFill>
                  <a:srgbClr val="FFFF00"/>
                </a:solidFill>
              </a:rPr>
              <a:t>-povečanje </a:t>
            </a:r>
            <a:r>
              <a:rPr lang="sl-SI" sz="2000" dirty="0">
                <a:solidFill>
                  <a:srgbClr val="FFFF00"/>
                </a:solidFill>
              </a:rPr>
              <a:t>deleža obnovljivih virov energije, </a:t>
            </a:r>
            <a:r>
              <a:rPr lang="sl-SI" sz="2000" dirty="0" smtClean="0">
                <a:solidFill>
                  <a:srgbClr val="FFFF00"/>
                </a:solidFill>
              </a:rPr>
              <a:t>zmanjšanje </a:t>
            </a:r>
            <a:r>
              <a:rPr lang="sl-SI" sz="2000" dirty="0">
                <a:solidFill>
                  <a:srgbClr val="FFFF00"/>
                </a:solidFill>
              </a:rPr>
              <a:t>porabe energije), </a:t>
            </a:r>
            <a:endParaRPr lang="sl-SI" sz="20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l-SI" sz="2000" dirty="0" smtClean="0">
                <a:solidFill>
                  <a:srgbClr val="FFFF00"/>
                </a:solidFill>
              </a:rPr>
              <a:t>-ohranjanje </a:t>
            </a:r>
            <a:r>
              <a:rPr lang="sl-SI" sz="2000" b="1" dirty="0">
                <a:solidFill>
                  <a:srgbClr val="FFFF00"/>
                </a:solidFill>
              </a:rPr>
              <a:t>biotske </a:t>
            </a:r>
            <a:r>
              <a:rPr lang="sl-SI" sz="2000" b="1" dirty="0" smtClean="0">
                <a:solidFill>
                  <a:srgbClr val="FFFF00"/>
                </a:solidFill>
              </a:rPr>
              <a:t>raznovrstnost </a:t>
            </a:r>
            <a:r>
              <a:rPr lang="sl-SI" sz="2000" b="1" dirty="0">
                <a:solidFill>
                  <a:srgbClr val="FFFF00"/>
                </a:solidFill>
              </a:rPr>
              <a:t>(Natura 2000), </a:t>
            </a:r>
            <a:endParaRPr lang="sl-SI" sz="2000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l-SI" sz="2000" dirty="0">
                <a:solidFill>
                  <a:srgbClr val="FFFF00"/>
                </a:solidFill>
              </a:rPr>
              <a:t>-</a:t>
            </a:r>
            <a:r>
              <a:rPr lang="sl-SI" sz="2000" b="1" dirty="0" smtClean="0">
                <a:solidFill>
                  <a:srgbClr val="FFFF00"/>
                </a:solidFill>
              </a:rPr>
              <a:t>učinkovita </a:t>
            </a:r>
            <a:r>
              <a:rPr lang="sl-SI" sz="2000" b="1" dirty="0">
                <a:solidFill>
                  <a:srgbClr val="FFFF00"/>
                </a:solidFill>
              </a:rPr>
              <a:t>in odgovorna raba naravnih virov </a:t>
            </a:r>
            <a:r>
              <a:rPr lang="sl-SI" sz="2000" dirty="0">
                <a:solidFill>
                  <a:srgbClr val="FFFF00"/>
                </a:solidFill>
              </a:rPr>
              <a:t>ter </a:t>
            </a:r>
            <a:endParaRPr lang="sl-SI" sz="20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l-SI" sz="2000" dirty="0">
                <a:solidFill>
                  <a:srgbClr val="FFFF00"/>
                </a:solidFill>
              </a:rPr>
              <a:t>-</a:t>
            </a:r>
            <a:r>
              <a:rPr lang="sl-SI" sz="2000" b="1" dirty="0" smtClean="0">
                <a:solidFill>
                  <a:srgbClr val="FFFF00"/>
                </a:solidFill>
              </a:rPr>
              <a:t>preprečevanje </a:t>
            </a:r>
            <a:r>
              <a:rPr lang="sl-SI" sz="2000" b="1" dirty="0">
                <a:solidFill>
                  <a:srgbClr val="FFFF00"/>
                </a:solidFill>
              </a:rPr>
              <a:t>zdravstvenih težav </a:t>
            </a:r>
            <a:r>
              <a:rPr lang="sl-SI" sz="2000" dirty="0">
                <a:solidFill>
                  <a:srgbClr val="FFFF00"/>
                </a:solidFill>
              </a:rPr>
              <a:t>zaradi onesnaževanja (hrup</a:t>
            </a:r>
            <a:r>
              <a:rPr lang="sl-SI" sz="2000" dirty="0" smtClean="0">
                <a:solidFill>
                  <a:srgbClr val="FFFF00"/>
                </a:solidFill>
              </a:rPr>
              <a:t>).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887" y="3653158"/>
            <a:ext cx="4886596" cy="302968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941" y="3827328"/>
            <a:ext cx="3143600" cy="27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951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5097" y="191590"/>
            <a:ext cx="11001103" cy="827314"/>
          </a:xfrm>
        </p:spPr>
        <p:txBody>
          <a:bodyPr>
            <a:normAutofit/>
          </a:bodyPr>
          <a:lstStyle/>
          <a:p>
            <a:pPr algn="ctr"/>
            <a:r>
              <a:rPr lang="sl-SI" sz="4800" b="1" dirty="0" smtClean="0">
                <a:solidFill>
                  <a:srgbClr val="FFFF00"/>
                </a:solidFill>
              </a:rPr>
              <a:t>ALI STE VEDELI? </a:t>
            </a:r>
            <a:endParaRPr lang="sl-SI" sz="4800" b="1" dirty="0">
              <a:solidFill>
                <a:srgbClr val="FFFF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836023"/>
            <a:ext cx="10820400" cy="5382663"/>
          </a:xfrm>
        </p:spPr>
        <p:txBody>
          <a:bodyPr/>
          <a:lstStyle/>
          <a:p>
            <a:r>
              <a:rPr lang="sl-SI" dirty="0"/>
              <a:t>Človekovo</a:t>
            </a:r>
            <a:r>
              <a:rPr lang="sl-SI" b="1" dirty="0"/>
              <a:t> življenjsko okolje</a:t>
            </a:r>
            <a:r>
              <a:rPr lang="sl-SI" dirty="0"/>
              <a:t> je </a:t>
            </a:r>
            <a:r>
              <a:rPr lang="sl-SI" b="1" dirty="0">
                <a:solidFill>
                  <a:srgbClr val="FFFF00"/>
                </a:solidFill>
              </a:rPr>
              <a:t>29 % Zemljinega kopnega površja. </a:t>
            </a:r>
            <a:endParaRPr lang="sl-SI" b="1" dirty="0" smtClean="0">
              <a:solidFill>
                <a:srgbClr val="FFFF00"/>
              </a:solidFill>
            </a:endParaRPr>
          </a:p>
          <a:p>
            <a:r>
              <a:rPr lang="sl-SI" dirty="0" smtClean="0"/>
              <a:t>Zaradi </a:t>
            </a:r>
            <a:r>
              <a:rPr lang="sl-SI" dirty="0"/>
              <a:t>skrajnih podnebnih pogojev, kot sta puščavsko in polarno okolje, je </a:t>
            </a:r>
            <a:r>
              <a:rPr lang="sl-SI" b="1" dirty="0"/>
              <a:t>velik del površja neprimeren za življenje. </a:t>
            </a:r>
            <a:endParaRPr lang="sl-SI" b="1" dirty="0" smtClean="0"/>
          </a:p>
          <a:p>
            <a:r>
              <a:rPr lang="sl-SI" dirty="0" smtClean="0"/>
              <a:t>Na </a:t>
            </a:r>
            <a:r>
              <a:rPr lang="sl-SI" dirty="0"/>
              <a:t>ostalem delu je nagnetenih </a:t>
            </a:r>
            <a:r>
              <a:rPr lang="sl-SI" b="1" dirty="0">
                <a:solidFill>
                  <a:srgbClr val="FFFF00"/>
                </a:solidFill>
              </a:rPr>
              <a:t>7 milijard </a:t>
            </a:r>
            <a:r>
              <a:rPr lang="sl-SI" b="1" dirty="0" smtClean="0">
                <a:solidFill>
                  <a:srgbClr val="FFFF00"/>
                </a:solidFill>
              </a:rPr>
              <a:t>ljudi, do leta 2050 nas bo že 9,7 </a:t>
            </a:r>
            <a:r>
              <a:rPr lang="sl-SI" b="1" dirty="0" err="1" smtClean="0">
                <a:solidFill>
                  <a:srgbClr val="FFFF00"/>
                </a:solidFill>
              </a:rPr>
              <a:t>mlj</a:t>
            </a:r>
            <a:r>
              <a:rPr lang="sl-SI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sl-SI" dirty="0"/>
              <a:t>Vsak izmed nas potrebuje prostor za bivanje in delovanje. </a:t>
            </a:r>
            <a:endParaRPr lang="sl-SI" dirty="0" smtClean="0"/>
          </a:p>
          <a:p>
            <a:r>
              <a:rPr lang="sl-SI" dirty="0" smtClean="0"/>
              <a:t>Ne </a:t>
            </a:r>
            <a:r>
              <a:rPr lang="sl-SI" dirty="0"/>
              <a:t>smemo pa pozabiti, da si prostor delimo tudi z živalmi in rastlinami. 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709" y="461653"/>
            <a:ext cx="1591491" cy="159149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595" y="3502992"/>
            <a:ext cx="3204754" cy="235563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569" y="3248160"/>
            <a:ext cx="5033584" cy="32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2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5394" y="233150"/>
            <a:ext cx="10905309" cy="1293028"/>
          </a:xfrm>
        </p:spPr>
        <p:txBody>
          <a:bodyPr>
            <a:normAutofit/>
          </a:bodyPr>
          <a:lstStyle/>
          <a:p>
            <a:pPr algn="ctr"/>
            <a:r>
              <a:rPr lang="sl-SI" b="1" dirty="0" smtClean="0">
                <a:solidFill>
                  <a:srgbClr val="FFFF00"/>
                </a:solidFill>
              </a:rPr>
              <a:t>Razmisli, kdo ali kaj največ prispeva k onesnaževanju okolja?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9115" y="1870563"/>
            <a:ext cx="7037865" cy="445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6389" y="89127"/>
            <a:ext cx="11009811" cy="1796144"/>
          </a:xfrm>
        </p:spPr>
        <p:txBody>
          <a:bodyPr/>
          <a:lstStyle/>
          <a:p>
            <a:pPr algn="ctr"/>
            <a:r>
              <a:rPr lang="sl-SI" b="1" dirty="0" smtClean="0">
                <a:solidFill>
                  <a:srgbClr val="FFFF00"/>
                </a:solidFill>
              </a:rPr>
              <a:t>Planet Zemljo onesnažujemo z:</a:t>
            </a:r>
            <a:endParaRPr lang="sl-SI" b="1" dirty="0">
              <a:solidFill>
                <a:srgbClr val="FFFF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1433971"/>
            <a:ext cx="10820400" cy="4024125"/>
          </a:xfrm>
        </p:spPr>
        <p:txBody>
          <a:bodyPr/>
          <a:lstStyle/>
          <a:p>
            <a:r>
              <a:rPr lang="sl-SI" dirty="0" smtClean="0"/>
              <a:t>Izpusti plinov</a:t>
            </a:r>
          </a:p>
          <a:p>
            <a:r>
              <a:rPr lang="sl-SI" dirty="0" smtClean="0"/>
              <a:t>Odpadki</a:t>
            </a:r>
          </a:p>
          <a:p>
            <a:r>
              <a:rPr lang="sl-SI" dirty="0" smtClean="0"/>
              <a:t>Onesnaženjem zraka</a:t>
            </a:r>
          </a:p>
          <a:p>
            <a:r>
              <a:rPr lang="sl-SI" dirty="0" smtClean="0"/>
              <a:t>S svetlobnim onesnaževanjem</a:t>
            </a:r>
          </a:p>
          <a:p>
            <a:r>
              <a:rPr lang="sl-SI" dirty="0" smtClean="0"/>
              <a:t>S škropljenjem, …..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103" y="1983650"/>
            <a:ext cx="6096000" cy="405765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23" y="3676458"/>
            <a:ext cx="4171405" cy="277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8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1" y="418011"/>
            <a:ext cx="11451770" cy="1587139"/>
          </a:xfrm>
        </p:spPr>
        <p:txBody>
          <a:bodyPr>
            <a:noAutofit/>
          </a:bodyPr>
          <a:lstStyle/>
          <a:p>
            <a:pPr algn="l"/>
            <a:r>
              <a:rPr lang="sl-SI" sz="2800" dirty="0">
                <a:solidFill>
                  <a:srgbClr val="FFFF00"/>
                </a:solidFill>
              </a:rPr>
              <a:t>Človek s svojimi dejanji vpliva tudi na </a:t>
            </a:r>
            <a:r>
              <a:rPr lang="sl-SI" sz="2800" b="1" dirty="0">
                <a:solidFill>
                  <a:srgbClr val="FFFF00"/>
                </a:solidFill>
              </a:rPr>
              <a:t>živo </a:t>
            </a:r>
            <a:r>
              <a:rPr lang="sl-SI" sz="2800" dirty="0">
                <a:solidFill>
                  <a:srgbClr val="FFFF00"/>
                </a:solidFill>
              </a:rPr>
              <a:t>in </a:t>
            </a:r>
            <a:r>
              <a:rPr lang="sl-SI" sz="2800" b="1" dirty="0">
                <a:solidFill>
                  <a:srgbClr val="FFFF00"/>
                </a:solidFill>
              </a:rPr>
              <a:t>neživo naravo </a:t>
            </a:r>
            <a:r>
              <a:rPr lang="sl-SI" sz="2800" dirty="0">
                <a:solidFill>
                  <a:srgbClr val="FFFF00"/>
                </a:solidFill>
              </a:rPr>
              <a:t>izven prostora neposredne poselitve. </a:t>
            </a:r>
            <a:r>
              <a:rPr lang="sl-SI" sz="2800" dirty="0" smtClean="0">
                <a:solidFill>
                  <a:srgbClr val="FFFF00"/>
                </a:solidFill>
              </a:rPr>
              <a:t/>
            </a:r>
            <a:br>
              <a:rPr lang="sl-SI" sz="2800" dirty="0" smtClean="0">
                <a:solidFill>
                  <a:srgbClr val="FFFF00"/>
                </a:solidFill>
              </a:rPr>
            </a:br>
            <a:endParaRPr lang="sl-SI" sz="2800" dirty="0">
              <a:solidFill>
                <a:srgbClr val="FFFF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37606" y="1602377"/>
            <a:ext cx="10820400" cy="4885509"/>
          </a:xfrm>
        </p:spPr>
        <p:txBody>
          <a:bodyPr/>
          <a:lstStyle/>
          <a:p>
            <a:pPr marL="0" indent="0">
              <a:buNone/>
            </a:pPr>
            <a:r>
              <a:rPr lang="sl-SI" sz="2400" dirty="0">
                <a:solidFill>
                  <a:srgbClr val="FFFF00"/>
                </a:solidFill>
              </a:rPr>
              <a:t>Okolje je treba varovati, saj z onesnaževanjem ne ogrožamo </a:t>
            </a:r>
            <a:endParaRPr lang="sl-SI" sz="24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sl-SI" sz="2400" dirty="0" smtClean="0">
                <a:solidFill>
                  <a:srgbClr val="FFFF00"/>
                </a:solidFill>
              </a:rPr>
              <a:t>samo </a:t>
            </a:r>
            <a:r>
              <a:rPr lang="sl-SI" sz="2400" dirty="0">
                <a:solidFill>
                  <a:srgbClr val="FFFF00"/>
                </a:solidFill>
              </a:rPr>
              <a:t>narave, ampak tudi sebe</a:t>
            </a:r>
            <a:r>
              <a:rPr lang="sl-SI" sz="2400" dirty="0" smtClean="0">
                <a:solidFill>
                  <a:srgbClr val="FFFF00"/>
                </a:solidFill>
              </a:rPr>
              <a:t>.</a:t>
            </a:r>
          </a:p>
          <a:p>
            <a:pPr marL="0" indent="0">
              <a:buNone/>
            </a:pPr>
            <a:r>
              <a:rPr lang="sl-SI" sz="2400" dirty="0" smtClean="0"/>
              <a:t>Otok iz smeti, velik kot kontinent: </a:t>
            </a:r>
          </a:p>
          <a:p>
            <a:pPr marL="0" indent="0">
              <a:buNone/>
            </a:pPr>
            <a:r>
              <a:rPr lang="sl-SI" sz="2400" dirty="0">
                <a:solidFill>
                  <a:srgbClr val="FFFF00"/>
                </a:solidFill>
              </a:rPr>
              <a:t/>
            </a:r>
            <a:br>
              <a:rPr lang="sl-SI" sz="2400" dirty="0">
                <a:solidFill>
                  <a:srgbClr val="FFFF00"/>
                </a:solidFill>
              </a:rPr>
            </a:b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63" y="2991666"/>
            <a:ext cx="6046223" cy="353540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67" y="1001486"/>
            <a:ext cx="2305817" cy="276698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720" y="3807654"/>
            <a:ext cx="3796938" cy="289516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5524" y="2005150"/>
            <a:ext cx="3026156" cy="201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61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66057" y="764373"/>
            <a:ext cx="10940143" cy="1293028"/>
          </a:xfrm>
        </p:spPr>
        <p:txBody>
          <a:bodyPr>
            <a:normAutofit/>
          </a:bodyPr>
          <a:lstStyle/>
          <a:p>
            <a:pPr algn="l"/>
            <a:r>
              <a:rPr lang="sl-SI" sz="2700" dirty="0">
                <a:solidFill>
                  <a:srgbClr val="FFFF00"/>
                </a:solidFill>
              </a:rPr>
              <a:t>Človek s svojimi dejanji neprestano </a:t>
            </a:r>
            <a:r>
              <a:rPr lang="sl-SI" sz="2700" b="1" dirty="0">
                <a:solidFill>
                  <a:srgbClr val="FFFF00"/>
                </a:solidFill>
              </a:rPr>
              <a:t>vpliva na okolje</a:t>
            </a:r>
            <a:r>
              <a:rPr lang="sl-SI" sz="2700" dirty="0">
                <a:solidFill>
                  <a:srgbClr val="FFFF00"/>
                </a:solidFill>
              </a:rPr>
              <a:t>. Zavedamo se nevarnosti onesnaževanja, posegov v naravo in odlaganja odpadkov v bližnji okolici.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2400" dirty="0">
                <a:solidFill>
                  <a:srgbClr val="FFFF00"/>
                </a:solidFill>
              </a:rPr>
              <a:t>Premalo pa se zavedamo, da negativno vplivamo na okolje tudi s </a:t>
            </a:r>
            <a:r>
              <a:rPr lang="sl-SI" sz="2400" b="1" dirty="0" smtClean="0">
                <a:solidFill>
                  <a:srgbClr val="FFFF00"/>
                </a:solidFill>
              </a:rPr>
              <a:t>potrošnjo</a:t>
            </a:r>
            <a:r>
              <a:rPr lang="sl-SI" b="1" dirty="0" smtClean="0"/>
              <a:t>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357" y="4568870"/>
            <a:ext cx="5038725" cy="19526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636" y="2657751"/>
            <a:ext cx="4897483" cy="187877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523" y="3148148"/>
            <a:ext cx="5047641" cy="28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16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598910"/>
            <a:ext cx="10820399" cy="1293028"/>
          </a:xfrm>
        </p:spPr>
        <p:txBody>
          <a:bodyPr>
            <a:normAutofit fontScale="90000"/>
          </a:bodyPr>
          <a:lstStyle/>
          <a:p>
            <a:pPr algn="l"/>
            <a:r>
              <a:rPr lang="sl-SI" sz="2800" dirty="0">
                <a:solidFill>
                  <a:srgbClr val="FFFF00"/>
                </a:solidFill>
              </a:rPr>
              <a:t>Marsikateri izdelki iz držav v razvoju so narejeni tako, da posredno ali neposredno </a:t>
            </a:r>
            <a:r>
              <a:rPr lang="sl-SI" sz="2800" u="sng" dirty="0">
                <a:solidFill>
                  <a:srgbClr val="FFFF00"/>
                </a:solidFill>
              </a:rPr>
              <a:t>uničujejo ali degradirajo okolje</a:t>
            </a:r>
            <a:r>
              <a:rPr lang="sl-SI" sz="2800" dirty="0">
                <a:solidFill>
                  <a:srgbClr val="FFFF00"/>
                </a:solidFill>
              </a:rPr>
              <a:t>, </a:t>
            </a:r>
            <a:r>
              <a:rPr lang="sl-SI" dirty="0"/>
              <a:t> </a:t>
            </a:r>
            <a:r>
              <a:rPr lang="sl-SI" sz="2700" dirty="0" smtClean="0">
                <a:solidFill>
                  <a:srgbClr val="FFFF00"/>
                </a:solidFill>
              </a:rPr>
              <a:t>v katerem </a:t>
            </a:r>
            <a:r>
              <a:rPr lang="sl-SI" sz="2700" dirty="0">
                <a:solidFill>
                  <a:srgbClr val="FFFF00"/>
                </a:solidFill>
              </a:rPr>
              <a:t>nastajajo, ogroženo pa je tudi </a:t>
            </a:r>
            <a:r>
              <a:rPr lang="sl-SI" sz="2700" u="sng" dirty="0">
                <a:solidFill>
                  <a:srgbClr val="FFFF00"/>
                </a:solidFill>
              </a:rPr>
              <a:t>zdravje delavcev.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2400" b="1" dirty="0" smtClean="0">
                <a:solidFill>
                  <a:srgbClr val="FFFF00"/>
                </a:solidFill>
              </a:rPr>
              <a:t>Dejavniki, ki povzročajo degradirano okolje so: </a:t>
            </a:r>
          </a:p>
          <a:p>
            <a:r>
              <a:rPr lang="sl-SI" dirty="0"/>
              <a:t>g</a:t>
            </a:r>
            <a:r>
              <a:rPr lang="sl-SI" dirty="0" smtClean="0"/>
              <a:t>ospodinjske ali komunalne odpadne vode,</a:t>
            </a:r>
          </a:p>
          <a:p>
            <a:r>
              <a:rPr lang="sl-SI" dirty="0"/>
              <a:t>i</a:t>
            </a:r>
            <a:r>
              <a:rPr lang="sl-SI" dirty="0" smtClean="0"/>
              <a:t>ndustrijske in odpadne komunalne vode in</a:t>
            </a:r>
          </a:p>
          <a:p>
            <a:r>
              <a:rPr lang="sl-SI" dirty="0" smtClean="0"/>
              <a:t>izpusti strupenih plinov v ozračje.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69" y="4121058"/>
            <a:ext cx="3655423" cy="243456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740" y="2758387"/>
            <a:ext cx="5038725" cy="336232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2226" y="4206622"/>
            <a:ext cx="3096880" cy="20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21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4840" y="418479"/>
            <a:ext cx="10820400" cy="1293028"/>
          </a:xfrm>
        </p:spPr>
        <p:txBody>
          <a:bodyPr>
            <a:noAutofit/>
          </a:bodyPr>
          <a:lstStyle/>
          <a:p>
            <a:pPr algn="l"/>
            <a:r>
              <a:rPr lang="sl-SI" sz="2400" b="1" dirty="0" smtClean="0">
                <a:solidFill>
                  <a:srgbClr val="FFFF00"/>
                </a:solidFill>
              </a:rPr>
              <a:t>-Industrijska </a:t>
            </a:r>
            <a:r>
              <a:rPr lang="sl-SI" sz="2400" b="1" dirty="0">
                <a:solidFill>
                  <a:srgbClr val="FFFF00"/>
                </a:solidFill>
              </a:rPr>
              <a:t>proizvodnja </a:t>
            </a:r>
            <a:r>
              <a:rPr lang="sl-SI" sz="2400" dirty="0">
                <a:solidFill>
                  <a:srgbClr val="FFFF00"/>
                </a:solidFill>
              </a:rPr>
              <a:t>onesnažuje okolje, porablja energijo in vodo, v zrak sprošča strupene izpuste, ki se z dežjem spirajo v podtalnice - vire pitne vode. </a:t>
            </a:r>
            <a:r>
              <a:rPr lang="sl-SI" sz="2400" dirty="0" smtClean="0">
                <a:solidFill>
                  <a:srgbClr val="FFFF00"/>
                </a:solidFill>
              </a:rPr>
              <a:t/>
            </a:r>
            <a:br>
              <a:rPr lang="sl-SI" sz="2400" dirty="0" smtClean="0">
                <a:solidFill>
                  <a:srgbClr val="FFFF00"/>
                </a:solidFill>
              </a:rPr>
            </a:br>
            <a:r>
              <a:rPr lang="sl-SI" sz="2400" dirty="0" smtClean="0">
                <a:solidFill>
                  <a:srgbClr val="FFFF00"/>
                </a:solidFill>
              </a:rPr>
              <a:t>-Okolje </a:t>
            </a:r>
            <a:r>
              <a:rPr lang="sl-SI" sz="2400" dirty="0">
                <a:solidFill>
                  <a:srgbClr val="FFFF00"/>
                </a:solidFill>
              </a:rPr>
              <a:t>pa ogroža in obremenjuje tudi </a:t>
            </a:r>
            <a:r>
              <a:rPr lang="sl-SI" sz="2400" b="1" dirty="0">
                <a:solidFill>
                  <a:srgbClr val="FFFF00"/>
                </a:solidFill>
              </a:rPr>
              <a:t>prevažanje surovin, izdelkov, pridelkov in ljudi. 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95" y="2151608"/>
            <a:ext cx="4089107" cy="265552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429" y="1962150"/>
            <a:ext cx="4142467" cy="2167891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7245" y="4380684"/>
            <a:ext cx="4056834" cy="228132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513" y="4601452"/>
            <a:ext cx="3135629" cy="206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4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800" y="487680"/>
            <a:ext cx="10820400" cy="1569721"/>
          </a:xfrm>
        </p:spPr>
        <p:txBody>
          <a:bodyPr>
            <a:noAutofit/>
          </a:bodyPr>
          <a:lstStyle/>
          <a:p>
            <a:pPr algn="l"/>
            <a:r>
              <a:rPr lang="sl-SI" sz="2400" b="1" dirty="0">
                <a:solidFill>
                  <a:srgbClr val="FFFF00"/>
                </a:solidFill>
              </a:rPr>
              <a:t>Industrializacija </a:t>
            </a:r>
            <a:r>
              <a:rPr lang="sl-SI" sz="2400" dirty="0">
                <a:solidFill>
                  <a:srgbClr val="FFFF00"/>
                </a:solidFill>
              </a:rPr>
              <a:t>in </a:t>
            </a:r>
            <a:r>
              <a:rPr lang="sl-SI" sz="2400" b="1" dirty="0">
                <a:solidFill>
                  <a:srgbClr val="FFFF00"/>
                </a:solidFill>
              </a:rPr>
              <a:t>urbanizacija </a:t>
            </a:r>
            <a:r>
              <a:rPr lang="sl-SI" sz="2400" dirty="0">
                <a:solidFill>
                  <a:srgbClr val="FFFF00"/>
                </a:solidFill>
              </a:rPr>
              <a:t>sta povečevali pritiske na okolje. Ti se kažejo v izpustih snovi in energije v vodo, zrak in tla. (</a:t>
            </a:r>
            <a:r>
              <a:rPr lang="sl-SI" sz="1600" dirty="0" smtClean="0">
                <a:solidFill>
                  <a:srgbClr val="FFFF00"/>
                </a:solidFill>
              </a:rPr>
              <a:t>S propadom težke industrije in iznajdbo novih tehnologij so se razmere izboljšale, čeprav so nekatera območja še vedno preveč </a:t>
            </a:r>
            <a:r>
              <a:rPr lang="sl-SI" sz="1600" b="1" dirty="0" smtClean="0">
                <a:solidFill>
                  <a:srgbClr val="FFFF00"/>
                </a:solidFill>
              </a:rPr>
              <a:t>onesnažena)</a:t>
            </a:r>
            <a:r>
              <a:rPr lang="sl-SI" sz="1600" dirty="0" smtClean="0">
                <a:solidFill>
                  <a:srgbClr val="FFFF00"/>
                </a:solidFill>
              </a:rPr>
              <a:t>. </a:t>
            </a:r>
            <a:endParaRPr lang="sl-SI" sz="1600" dirty="0">
              <a:solidFill>
                <a:srgbClr val="FFFF0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551" y="2723607"/>
            <a:ext cx="5492605" cy="2874463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23607"/>
            <a:ext cx="5852160" cy="3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85518"/>
      </p:ext>
    </p:extLst>
  </p:cSld>
  <p:clrMapOvr>
    <a:masterClrMapping/>
  </p:clrMapOvr>
</p:sld>
</file>

<file path=ppt/theme/theme1.xml><?xml version="1.0" encoding="utf-8"?>
<a:theme xmlns:a="http://schemas.openxmlformats.org/drawingml/2006/main" name="Sled pare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TM04033937[[fn=Sled pare]]</Template>
  <TotalTime>67</TotalTime>
  <Words>618</Words>
  <Application>Microsoft Office PowerPoint</Application>
  <PresentationFormat>Širokozaslonsko</PresentationFormat>
  <Paragraphs>44</Paragraphs>
  <Slides>14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Sled pare</vt:lpstr>
      <vt:lpstr>PowerPointova predstavitev</vt:lpstr>
      <vt:lpstr>ALI STE VEDELI? </vt:lpstr>
      <vt:lpstr>Razmisli, kdo ali kaj največ prispeva k onesnaževanju okolja? </vt:lpstr>
      <vt:lpstr>Planet Zemljo onesnažujemo z:</vt:lpstr>
      <vt:lpstr>Človek s svojimi dejanji vpliva tudi na živo in neživo naravo izven prostora neposredne poselitve.  </vt:lpstr>
      <vt:lpstr>Človek s svojimi dejanji neprestano vpliva na okolje. Zavedamo se nevarnosti onesnaževanja, posegov v naravo in odlaganja odpadkov v bližnji okolici. </vt:lpstr>
      <vt:lpstr>Marsikateri izdelki iz držav v razvoju so narejeni tako, da posredno ali neposredno uničujejo ali degradirajo okolje,  v katerem nastajajo, ogroženo pa je tudi zdravje delavcev.</vt:lpstr>
      <vt:lpstr>-Industrijska proizvodnja onesnažuje okolje, porablja energijo in vodo, v zrak sprošča strupene izpuste, ki se z dežjem spirajo v podtalnice - vire pitne vode.  -Okolje pa ogroža in obremenjuje tudi prevažanje surovin, izdelkov, pridelkov in ljudi. </vt:lpstr>
      <vt:lpstr>Industrializacija in urbanizacija sta povečevali pritiske na okolje. Ti se kažejo v izpustih snovi in energije v vodo, zrak in tla. (S propadom težke industrije in iznajdbo novih tehnologij so se razmere izboljšale, čeprav so nekatera območja še vedno preveč onesnažena). </vt:lpstr>
      <vt:lpstr>Onesnaževanje okolja največ povzročajo:</vt:lpstr>
      <vt:lpstr>Vlade in predvsem nevladne organizacije so vzpodbudile in ustvarile gibanje za okoljsko ozaveščenosti in organiziranje prostovoljnih čistilnih akcij.</vt:lpstr>
      <vt:lpstr>   V Sloveniji težave povzročajo: -nevarni odpadki (JE Krško),  -onesnaženost zraka (TEŠ, večja mesta),  -neurejena komunalna odlagališča (divja odlagališča), -neprečiščene odpadne vode odtekajo v reke (čistilne naprave), -svetlobno in zvočno onesnaževanje (mesta in mestne   prometne vpadnice),  -izguba biotske raznovrstnosti,  -ustvarjanje gensko spremenjenih organizmov in  -naseljevanje invazivnih vrst.</vt:lpstr>
      <vt:lpstr>GREENPACE-MAVRIČNI BOJEVNIKI</vt:lpstr>
      <vt:lpstr> Evropska unija ima eno izmed najstrožjih okoljskih meril na svetu.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Nadja Černetič</dc:creator>
  <cp:lastModifiedBy>petra.bergoc@gmail.com</cp:lastModifiedBy>
  <cp:revision>8</cp:revision>
  <dcterms:created xsi:type="dcterms:W3CDTF">2020-12-01T08:16:57Z</dcterms:created>
  <dcterms:modified xsi:type="dcterms:W3CDTF">2020-12-17T18:38:41Z</dcterms:modified>
</cp:coreProperties>
</file>