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7pEuG_BrYQ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12274" y="802298"/>
            <a:ext cx="8642578" cy="2541431"/>
          </a:xfrm>
        </p:spPr>
        <p:txBody>
          <a:bodyPr>
            <a:noAutofit/>
          </a:bodyPr>
          <a:lstStyle/>
          <a:p>
            <a:pPr algn="ctr"/>
            <a:r>
              <a:rPr lang="sl-SI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BITI </a:t>
            </a:r>
            <a:r>
              <a:rPr lang="sl-SI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UREJEN </a:t>
            </a:r>
            <a:r>
              <a:rPr lang="sl-SI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 ODLOČEN</a:t>
            </a:r>
            <a:br>
              <a:rPr lang="sl-SI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l-SI" sz="2000" b="1" dirty="0">
                <a:latin typeface="Comic Sans MS" panose="030F0702030302020204" pitchFamily="66" charset="0"/>
              </a:rPr>
              <a:t>UČBENIK, str. 26-27</a:t>
            </a:r>
            <a:br>
              <a:rPr lang="sl-SI" sz="2000" b="1" dirty="0">
                <a:latin typeface="Comic Sans MS" panose="030F0702030302020204" pitchFamily="66" charset="0"/>
              </a:rPr>
            </a:br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765" y="3143794"/>
            <a:ext cx="4498476" cy="293257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41" y="2333897"/>
            <a:ext cx="4163929" cy="3225064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2840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>
                <a:latin typeface="Comic Sans MS" panose="030F0702030302020204" pitchFamily="66" charset="0"/>
              </a:rPr>
              <a:t>Sedaj napiši naslov v zvezek </a:t>
            </a:r>
            <a:r>
              <a:rPr lang="sl-SI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BITI UREJEN IN ODLOČEN </a:t>
            </a:r>
            <a:r>
              <a:rPr lang="sl-SI" sz="2400" dirty="0" smtClean="0">
                <a:latin typeface="Comic Sans MS" panose="030F0702030302020204" pitchFamily="66" charset="0"/>
              </a:rPr>
              <a:t>in reši spodnjo nalogo. Prepiši besedilo in dodaj svoje odgovore. </a:t>
            </a:r>
            <a:endParaRPr lang="sl-SI" sz="24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>
                <a:latin typeface="Comic Sans MS" panose="030F0702030302020204" pitchFamily="66" charset="0"/>
              </a:rPr>
              <a:t>1. Izberi primerno darilo za svojega prijatelja ali prijateljico. </a:t>
            </a:r>
          </a:p>
          <a:p>
            <a:pPr marL="457200" indent="-457200">
              <a:buAutoNum type="alphaLcParenR"/>
            </a:pPr>
            <a:r>
              <a:rPr lang="sl-SI" dirty="0" smtClean="0">
                <a:latin typeface="Comic Sans MS" panose="030F0702030302020204" pitchFamily="66" charset="0"/>
              </a:rPr>
              <a:t>Problem: Darilo bo za …….</a:t>
            </a:r>
          </a:p>
          <a:p>
            <a:pPr marL="457200" indent="-457200">
              <a:buAutoNum type="alphaLcParenR"/>
            </a:pPr>
            <a:r>
              <a:rPr lang="sl-SI" dirty="0" smtClean="0">
                <a:latin typeface="Comic Sans MS" panose="030F0702030302020204" pitchFamily="66" charset="0"/>
              </a:rPr>
              <a:t>Premislim: Kaj rad(a) počne ali kaj potrebuje? Zapiši.</a:t>
            </a:r>
          </a:p>
          <a:p>
            <a:pPr marL="457200" indent="-457200">
              <a:buAutoNum type="alphaLcParenR"/>
            </a:pPr>
            <a:r>
              <a:rPr lang="sl-SI" dirty="0" smtClean="0">
                <a:latin typeface="Comic Sans MS" panose="030F0702030302020204" pitchFamily="66" charset="0"/>
              </a:rPr>
              <a:t>Iščem rešitve: Lahko bi podaril(a) ………..</a:t>
            </a:r>
          </a:p>
          <a:p>
            <a:pPr marL="457200" indent="-457200">
              <a:buAutoNum type="alphaLcParenR"/>
            </a:pPr>
            <a:r>
              <a:rPr lang="sl-SI" dirty="0" smtClean="0">
                <a:latin typeface="Comic Sans MS" panose="030F0702030302020204" pitchFamily="66" charset="0"/>
              </a:rPr>
              <a:t>Izberem eno rešitev: Podaril(a) mu bom ……..</a:t>
            </a:r>
          </a:p>
          <a:p>
            <a:pPr marL="457200" indent="-457200">
              <a:buAutoNum type="alphaLcParenR"/>
            </a:pPr>
            <a:r>
              <a:rPr lang="sl-SI" dirty="0" smtClean="0">
                <a:latin typeface="Comic Sans MS" panose="030F0702030302020204" pitchFamily="66" charset="0"/>
              </a:rPr>
              <a:t>Odločim se! Utemeljim svojo odločitev. 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731" y="2015732"/>
            <a:ext cx="1615303" cy="16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67270" y="433492"/>
            <a:ext cx="9520158" cy="1049235"/>
          </a:xfrm>
        </p:spPr>
        <p:txBody>
          <a:bodyPr>
            <a:normAutofit/>
          </a:bodyPr>
          <a:lstStyle/>
          <a:p>
            <a:r>
              <a:rPr lang="sl-SI" sz="2000" b="1" dirty="0" smtClean="0">
                <a:latin typeface="Comic Sans MS" panose="030F0702030302020204" pitchFamily="66" charset="0"/>
              </a:rPr>
              <a:t>2. Odgovori na spodnja vprašanja v zvezek. </a:t>
            </a:r>
            <a:endParaRPr lang="sl-SI" sz="2000" b="1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96059" y="1853754"/>
            <a:ext cx="9520158" cy="3450613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sl-SI" dirty="0" smtClean="0"/>
              <a:t>a) Zakaj </a:t>
            </a:r>
            <a:r>
              <a:rPr lang="sl-SI" dirty="0"/>
              <a:t>je dobro imeti urejeno sobo?</a:t>
            </a:r>
          </a:p>
          <a:p>
            <a:pPr marL="0" lvl="0" indent="0">
              <a:buNone/>
            </a:pPr>
            <a:r>
              <a:rPr lang="sl-SI" dirty="0" smtClean="0"/>
              <a:t>b) Kako </a:t>
            </a:r>
            <a:r>
              <a:rPr lang="sl-SI" dirty="0"/>
              <a:t>pravilno sprejemamo odločitve?</a:t>
            </a:r>
          </a:p>
          <a:p>
            <a:pPr marL="0" indent="0">
              <a:buNone/>
            </a:pPr>
            <a:r>
              <a:rPr lang="sl-SI" dirty="0" smtClean="0"/>
              <a:t>c) Najprej </a:t>
            </a:r>
            <a:r>
              <a:rPr lang="sl-SI" dirty="0"/>
              <a:t>je potrebno dobro premisliti, kaj v resnici ______________________ in izbrati tisto, kar nam veliko __________________.</a:t>
            </a:r>
          </a:p>
          <a:p>
            <a:pPr marL="0" indent="0">
              <a:buNone/>
            </a:pPr>
            <a:r>
              <a:rPr lang="sl-SI" dirty="0" smtClean="0"/>
              <a:t>d) Pri </a:t>
            </a:r>
            <a:r>
              <a:rPr lang="sl-SI" dirty="0"/>
              <a:t>odločitvi ne smemo pozabiti na razpoložljivost ____________________. Pomembna vira sta ___________________ in </a:t>
            </a:r>
            <a:r>
              <a:rPr lang="sl-SI" dirty="0" smtClean="0"/>
              <a:t>______________________.</a:t>
            </a:r>
          </a:p>
          <a:p>
            <a:pPr marL="0" lvl="0" indent="0">
              <a:buNone/>
            </a:pPr>
            <a:r>
              <a:rPr lang="sl-SI" dirty="0" smtClean="0"/>
              <a:t>e) Ali </a:t>
            </a:r>
            <a:r>
              <a:rPr lang="sl-SI" dirty="0"/>
              <a:t>je učenje v šoli prosti čas?</a:t>
            </a:r>
          </a:p>
          <a:p>
            <a:pPr marL="0" lvl="0" indent="0">
              <a:buNone/>
            </a:pPr>
            <a:r>
              <a:rPr lang="sl-SI" dirty="0" smtClean="0"/>
              <a:t>f) Za </a:t>
            </a:r>
            <a:r>
              <a:rPr lang="sl-SI" dirty="0"/>
              <a:t>katero dejavnost porabiš največ časa dnevno? </a:t>
            </a:r>
          </a:p>
          <a:p>
            <a:pPr marL="0" lvl="0" indent="0">
              <a:buNone/>
            </a:pPr>
            <a:r>
              <a:rPr lang="sl-SI" dirty="0" smtClean="0"/>
              <a:t>g) Zakaj </a:t>
            </a:r>
            <a:r>
              <a:rPr lang="sl-SI" dirty="0"/>
              <a:t>je pomembno, da načrtuješ svoje dnevne obveznosti?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353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Preveri svojo urejenost in organiziranost ob pomoči vprašalnika. </a:t>
            </a:r>
            <a:r>
              <a:rPr lang="sl-SI" sz="2000" dirty="0" smtClean="0">
                <a:latin typeface="Comic Sans MS" panose="030F0702030302020204" pitchFamily="66" charset="0"/>
              </a:rPr>
              <a:t>Obkroži odgovor, ki ti najbolj ustreza. </a:t>
            </a:r>
            <a:endParaRPr lang="sl-SI" sz="20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b="1" dirty="0" smtClean="0"/>
              <a:t>1. Kolikokrat v tednu pospraviš svojo posteljo?</a:t>
            </a:r>
          </a:p>
          <a:p>
            <a:pPr marL="457200" indent="-457200">
              <a:buAutoNum type="alphaLcParenR"/>
            </a:pPr>
            <a:r>
              <a:rPr lang="sl-SI" dirty="0" smtClean="0"/>
              <a:t>Največkrat dvakrat</a:t>
            </a:r>
          </a:p>
          <a:p>
            <a:pPr marL="457200" indent="-457200">
              <a:buAutoNum type="alphaLcParenR"/>
            </a:pPr>
            <a:r>
              <a:rPr lang="sl-SI" dirty="0" smtClean="0"/>
              <a:t>Skoraj vsak dan</a:t>
            </a:r>
          </a:p>
          <a:p>
            <a:pPr marL="457200" indent="-457200">
              <a:buAutoNum type="alphaLcParenR"/>
            </a:pPr>
            <a:r>
              <a:rPr lang="sl-SI" dirty="0" smtClean="0"/>
              <a:t>Vsak dan</a:t>
            </a:r>
          </a:p>
          <a:p>
            <a:pPr marL="0" indent="0">
              <a:buNone/>
            </a:pPr>
            <a:r>
              <a:rPr lang="sl-SI" b="1" dirty="0" smtClean="0"/>
              <a:t>2.  Kako pogosto založiš svoje stvari?</a:t>
            </a:r>
          </a:p>
          <a:p>
            <a:pPr marL="457200" indent="-457200">
              <a:buAutoNum type="alphaLcParenR"/>
            </a:pPr>
            <a:r>
              <a:rPr lang="sl-SI" dirty="0" smtClean="0"/>
              <a:t>Pogosto</a:t>
            </a:r>
          </a:p>
          <a:p>
            <a:pPr marL="457200" indent="-457200">
              <a:buAutoNum type="alphaLcParenR"/>
            </a:pPr>
            <a:r>
              <a:rPr lang="sl-SI" dirty="0" smtClean="0"/>
              <a:t>Skoraj nikoli</a:t>
            </a:r>
          </a:p>
          <a:p>
            <a:pPr marL="457200" indent="-457200">
              <a:buAutoNum type="alphaLcParenR"/>
            </a:pPr>
            <a:r>
              <a:rPr lang="sl-SI" dirty="0" smtClean="0"/>
              <a:t>nikoli</a:t>
            </a:r>
          </a:p>
          <a:p>
            <a:pPr marL="457200" indent="-457200">
              <a:buAutoNum type="alphaLcParenR"/>
            </a:pP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b="1" dirty="0" smtClean="0"/>
              <a:t>3. Ali kdaj pozabiš opraviti svoje naloge in obveznosti (npr. domačo nalogo)?</a:t>
            </a:r>
          </a:p>
          <a:p>
            <a:pPr marL="457200" indent="-457200">
              <a:buAutoNum type="alphaLcParenR"/>
            </a:pPr>
            <a:r>
              <a:rPr lang="sl-SI" dirty="0" smtClean="0"/>
              <a:t>Pogosto</a:t>
            </a:r>
          </a:p>
          <a:p>
            <a:pPr marL="457200" indent="-457200">
              <a:buAutoNum type="alphaLcParenR"/>
            </a:pPr>
            <a:r>
              <a:rPr lang="sl-SI" dirty="0" smtClean="0"/>
              <a:t>Skoraj nikoli</a:t>
            </a:r>
          </a:p>
          <a:p>
            <a:pPr marL="457200" indent="-457200">
              <a:buAutoNum type="alphaLcParenR"/>
            </a:pPr>
            <a:r>
              <a:rPr lang="sl-SI" dirty="0" smtClean="0"/>
              <a:t>Nikoli</a:t>
            </a:r>
          </a:p>
          <a:p>
            <a:pPr marL="0" indent="0">
              <a:buNone/>
            </a:pPr>
            <a:r>
              <a:rPr lang="sl-SI" b="1" dirty="0" smtClean="0"/>
              <a:t>4.  Ali kdaj neupravičeno zamudiš k pouku?</a:t>
            </a:r>
          </a:p>
          <a:p>
            <a:pPr marL="457200" indent="-457200">
              <a:buAutoNum type="alphaLcParenR"/>
            </a:pPr>
            <a:r>
              <a:rPr lang="sl-SI" dirty="0" smtClean="0"/>
              <a:t>Velikokrat</a:t>
            </a:r>
          </a:p>
          <a:p>
            <a:pPr marL="457200" indent="-457200">
              <a:buAutoNum type="alphaLcParenR"/>
            </a:pPr>
            <a:r>
              <a:rPr lang="sl-SI" dirty="0" smtClean="0"/>
              <a:t>Včasih </a:t>
            </a:r>
          </a:p>
          <a:p>
            <a:pPr marL="457200" indent="-457200">
              <a:buAutoNum type="alphaLcParenR"/>
            </a:pPr>
            <a:r>
              <a:rPr lang="sl-SI" dirty="0" smtClean="0"/>
              <a:t>Nikoli</a:t>
            </a:r>
          </a:p>
          <a:p>
            <a:pPr marL="0" indent="0">
              <a:buNone/>
            </a:pPr>
            <a:endParaRPr lang="sl-SI" dirty="0" smtClean="0"/>
          </a:p>
          <a:p>
            <a:pPr marL="457200" indent="-457200">
              <a:buAutoNum type="alphaLcParenR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4712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i="1" dirty="0" smtClean="0"/>
              <a:t>Ko boš rešil še 5. vprašanje, si seštej točke po spodnjem sistemu v desnem polju. </a:t>
            </a:r>
            <a:endParaRPr lang="sl-SI" sz="2400" i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dirty="0" smtClean="0"/>
              <a:t>5. Ali ti kdaj zmanjka časa za učenje?</a:t>
            </a:r>
          </a:p>
          <a:p>
            <a:pPr marL="457200" indent="-457200">
              <a:buAutoNum type="alphaLcParenR"/>
            </a:pPr>
            <a:r>
              <a:rPr lang="sl-SI" dirty="0" smtClean="0"/>
              <a:t>Pogosto</a:t>
            </a:r>
          </a:p>
          <a:p>
            <a:pPr marL="457200" indent="-457200">
              <a:buAutoNum type="alphaLcParenR"/>
            </a:pPr>
            <a:r>
              <a:rPr lang="sl-SI" dirty="0" smtClean="0"/>
              <a:t>Skoraj nikoli</a:t>
            </a:r>
          </a:p>
          <a:p>
            <a:pPr marL="457200" indent="-457200">
              <a:buAutoNum type="alphaLcParenR"/>
            </a:pPr>
            <a:r>
              <a:rPr lang="sl-SI" dirty="0"/>
              <a:t>N</a:t>
            </a:r>
            <a:r>
              <a:rPr lang="sl-SI" dirty="0" smtClean="0"/>
              <a:t>ikoli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Vsak odgovor </a:t>
            </a:r>
            <a:r>
              <a:rPr lang="sl-SI" b="1" dirty="0" smtClean="0">
                <a:solidFill>
                  <a:srgbClr val="0070C0"/>
                </a:solidFill>
              </a:rPr>
              <a:t>a) ti prinese 1 točko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Vsak odgovor </a:t>
            </a:r>
            <a:r>
              <a:rPr lang="sl-SI" b="1" dirty="0" smtClean="0">
                <a:solidFill>
                  <a:srgbClr val="0070C0"/>
                </a:solidFill>
              </a:rPr>
              <a:t>b) ti prinese 3 točki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Vsak odgovor </a:t>
            </a:r>
            <a:r>
              <a:rPr lang="sl-SI" b="1" dirty="0" smtClean="0">
                <a:solidFill>
                  <a:srgbClr val="0070C0"/>
                </a:solidFill>
              </a:rPr>
              <a:t>c) ti prinese 5 točk</a:t>
            </a:r>
          </a:p>
          <a:p>
            <a:pPr marL="0" indent="0">
              <a:buNone/>
            </a:pPr>
            <a:r>
              <a:rPr lang="sl-SI" dirty="0" smtClean="0"/>
              <a:t>Sedaj seštej vse zbrane točke in preveri svojo urejenost:</a:t>
            </a:r>
          </a:p>
          <a:p>
            <a:pPr marL="0" indent="0" algn="ctr">
              <a:buNone/>
            </a:pPr>
            <a:r>
              <a:rPr lang="sl-SI" b="1" dirty="0" smtClean="0">
                <a:solidFill>
                  <a:srgbClr val="FF0000"/>
                </a:solidFill>
              </a:rPr>
              <a:t>5-11 točk SLABA </a:t>
            </a:r>
          </a:p>
          <a:p>
            <a:pPr marL="0" indent="0" algn="ctr">
              <a:buNone/>
            </a:pPr>
            <a:r>
              <a:rPr lang="sl-SI" b="1" dirty="0" smtClean="0">
                <a:solidFill>
                  <a:srgbClr val="FF0000"/>
                </a:solidFill>
              </a:rPr>
              <a:t>12-19 DOBRA</a:t>
            </a:r>
          </a:p>
          <a:p>
            <a:pPr marL="0" indent="0" algn="ctr">
              <a:buNone/>
            </a:pPr>
            <a:r>
              <a:rPr lang="sl-SI" b="1" dirty="0" smtClean="0">
                <a:solidFill>
                  <a:srgbClr val="FF0000"/>
                </a:solidFill>
              </a:rPr>
              <a:t>20-25-ZELO DOBRA</a:t>
            </a:r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590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1800" dirty="0" smtClean="0">
                <a:latin typeface="Comic Sans MS" panose="030F0702030302020204" pitchFamily="66" charset="0"/>
              </a:rPr>
              <a:t>Kako ti je šlo? Misliš, da si dobro urejen? </a:t>
            </a:r>
            <a:br>
              <a:rPr lang="sl-SI" sz="1800" dirty="0" smtClean="0">
                <a:latin typeface="Comic Sans MS" panose="030F0702030302020204" pitchFamily="66" charset="0"/>
              </a:rPr>
            </a:br>
            <a:r>
              <a:rPr lang="sl-SI" sz="1800" dirty="0" smtClean="0">
                <a:latin typeface="Comic Sans MS" panose="030F0702030302020204" pitchFamily="66" charset="0"/>
              </a:rPr>
              <a:t>Če še nisi, boš danes spoznal kako se lahko izboljšaš in postane tvoje življenje bolj urejeno. </a:t>
            </a:r>
            <a:endParaRPr lang="sl-SI" sz="1800" dirty="0"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720" y="1936823"/>
            <a:ext cx="5155025" cy="399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610" y="203628"/>
            <a:ext cx="9520158" cy="1049235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Comic Sans MS" panose="030F0702030302020204" pitchFamily="66" charset="0"/>
              </a:rPr>
              <a:t>Če sodiš med manj urejene, bova neredu in nenehnemu iskanju stvari skupaj naredila konec. </a:t>
            </a:r>
            <a:endParaRPr lang="sl-SI" sz="2400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92" y="2302098"/>
            <a:ext cx="4848102" cy="31166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5712" y="2302098"/>
            <a:ext cx="4152082" cy="3116637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192" y="643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3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41"/>
    </mc:Choice>
    <mc:Fallback>
      <p:transition spd="slow" advTm="37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Comic Sans MS" panose="030F0702030302020204" pitchFamily="66" charset="0"/>
              </a:rPr>
              <a:t>Igor je imel v preteklosti tudi sam veliko težav z neredom v svoji sobi. Pa poglejva, kako uspešen je bil. </a:t>
            </a:r>
            <a:br>
              <a:rPr lang="sl-SI" sz="2000" dirty="0" smtClean="0">
                <a:latin typeface="Comic Sans MS" panose="030F0702030302020204" pitchFamily="66" charset="0"/>
              </a:rPr>
            </a:br>
            <a:r>
              <a:rPr lang="sl-SI" sz="2000" b="1" dirty="0" smtClean="0">
                <a:latin typeface="Comic Sans MS" panose="030F0702030302020204" pitchFamily="66" charset="0"/>
              </a:rPr>
              <a:t>SVOJEMU NEREDU JE NAREDIL KONEC!!!</a:t>
            </a:r>
            <a:endParaRPr lang="sl-SI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4341" y="2311292"/>
            <a:ext cx="4163929" cy="32250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986" y="2218957"/>
            <a:ext cx="5089897" cy="3317399"/>
          </a:xfrm>
          <a:prstGeom prst="rect">
            <a:avLst/>
          </a:prstGeom>
        </p:spPr>
      </p:pic>
      <p:sp>
        <p:nvSpPr>
          <p:cNvPr id="6" name="Desna puščica 5"/>
          <p:cNvSpPr/>
          <p:nvPr/>
        </p:nvSpPr>
        <p:spPr>
          <a:xfrm>
            <a:off x="4998270" y="3709851"/>
            <a:ext cx="1190716" cy="539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980" y="1581774"/>
            <a:ext cx="970750" cy="100149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0359" y="1406316"/>
            <a:ext cx="1352414" cy="1352414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3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8"/>
    </mc:Choice>
    <mc:Fallback>
      <p:transition spd="slow" advTm="2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39199" y="168793"/>
            <a:ext cx="9520158" cy="1049235"/>
          </a:xfrm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KAKO SE PRAVILNO ODLOČITI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0193" y="1310338"/>
            <a:ext cx="9520158" cy="4241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Vsi imamo veliko želja, ki jih pa ne moremo vseh uresničiti takoj. In prav je tako. 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DOBRO PREMISLI KAJ RESNIČNO POTREBUJEŠ?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Pri nekaterih odločitvah ti svetujejo starši, učitelji, prijatelji, …. Odločitve, ki jih sprejmeš, moraš vedno najprej dobro premisliti, tudi devetošolci, ki se odločajo za svoj poklic.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  <a:hlinkClick r:id="rId2"/>
              </a:rPr>
              <a:t>https://www.youtube.com/watch?v=L7pEuG_BrYQm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endParaRPr lang="sl-SI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(</a:t>
            </a:r>
            <a:r>
              <a:rPr lang="sl-SI" dirty="0" smtClean="0">
                <a:latin typeface="Comic Sans MS" panose="030F0702030302020204" pitchFamily="66" charset="0"/>
              </a:rPr>
              <a:t>INFODROM) ODLOČANJE ZA POKLIC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Tudi tebe bo to zelo kmalu čakalo, kajne? Pa že veš, kakšen poklic bi opravljal?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4696" y="722635"/>
            <a:ext cx="9520158" cy="1049235"/>
          </a:xfrm>
        </p:spPr>
        <p:txBody>
          <a:bodyPr>
            <a:normAutofit fontScale="90000"/>
          </a:bodyPr>
          <a:lstStyle/>
          <a:p>
            <a:r>
              <a:rPr lang="sl-SI" sz="2400" dirty="0" smtClean="0">
                <a:latin typeface="Comic Sans MS" panose="030F0702030302020204" pitchFamily="66" charset="0"/>
              </a:rPr>
              <a:t>Odločitve, ki jih sprejemamo, morajo </a:t>
            </a:r>
            <a:r>
              <a:rPr lang="sl-SI" sz="2400" b="1" dirty="0" smtClean="0">
                <a:latin typeface="Comic Sans MS" panose="030F0702030302020204" pitchFamily="66" charset="0"/>
              </a:rPr>
              <a:t>biti premišljene</a:t>
            </a:r>
            <a:r>
              <a:rPr lang="sl-SI" sz="2400" dirty="0" smtClean="0">
                <a:latin typeface="Comic Sans MS" panose="030F0702030302020204" pitchFamily="66" charset="0"/>
              </a:rPr>
              <a:t>, skladne z našimi željami in s potrebami ter </a:t>
            </a:r>
            <a:r>
              <a:rPr lang="sl-SI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morajo upoštevati </a:t>
            </a:r>
            <a:r>
              <a:rPr lang="sl-SI" sz="2400" b="1" dirty="0" smtClean="0">
                <a:latin typeface="Comic Sans MS" panose="030F0702030302020204" pitchFamily="66" charset="0"/>
              </a:rPr>
              <a:t>razpoložljivost virov</a:t>
            </a:r>
            <a:r>
              <a:rPr lang="sl-SI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sl-SI" sz="2400" dirty="0" smtClean="0">
                <a:latin typeface="Comic Sans MS" panose="030F0702030302020204" pitchFamily="66" charset="0"/>
              </a:rPr>
              <a:t>kot sta </a:t>
            </a:r>
            <a:r>
              <a:rPr lang="sl-SI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ČAS in DENAR. </a:t>
            </a:r>
            <a:endParaRPr lang="sl-SI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Polonina prijateljica Eva bo jutri praznovala rojstni dan, Polona pa še vedno ni izbrala darila zanjo. </a:t>
            </a:r>
            <a:r>
              <a:rPr lang="sl-SI" b="1" dirty="0" smtClean="0">
                <a:latin typeface="Comic Sans MS" panose="030F0702030302020204" pitchFamily="66" charset="0"/>
              </a:rPr>
              <a:t>Svetuj Poloni pri izbiri darila. </a:t>
            </a:r>
            <a:r>
              <a:rPr lang="sl-SI" dirty="0" smtClean="0">
                <a:latin typeface="Comic Sans MS" panose="030F0702030302020204" pitchFamily="66" charset="0"/>
              </a:rPr>
              <a:t>Oglej si slikice na naslednji strani, ki so ti lahko v pomoč</a:t>
            </a:r>
            <a:r>
              <a:rPr lang="sl-SI" dirty="0" smtClean="0"/>
              <a:t>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850" y="2948162"/>
            <a:ext cx="2450804" cy="174970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879" y="3587932"/>
            <a:ext cx="3198235" cy="194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3951" y="582082"/>
            <a:ext cx="6010081" cy="580670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629" y="510396"/>
            <a:ext cx="2450804" cy="174970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634" y="2347181"/>
            <a:ext cx="2127688" cy="118272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634" y="3783157"/>
            <a:ext cx="2048434" cy="118272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1279" y="5140047"/>
            <a:ext cx="1682642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104</TotalTime>
  <Words>563</Words>
  <Application>Microsoft Office PowerPoint</Application>
  <PresentationFormat>Širokozaslonsko</PresentationFormat>
  <Paragraphs>57</Paragraphs>
  <Slides>11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Comic Sans MS</vt:lpstr>
      <vt:lpstr>Palatino Linotype</vt:lpstr>
      <vt:lpstr>Gallery</vt:lpstr>
      <vt:lpstr>BITI  UREJEN IN ODLOČEN UČBENIK, str. 26-27 </vt:lpstr>
      <vt:lpstr>Preveri svojo urejenost in organiziranost ob pomoči vprašalnika. Obkroži odgovor, ki ti najbolj ustreza. </vt:lpstr>
      <vt:lpstr>Ko boš rešil še 5. vprašanje, si seštej točke po spodnjem sistemu v desnem polju. </vt:lpstr>
      <vt:lpstr>Kako ti je šlo? Misliš, da si dobro urejen?  Če še nisi, boš danes spoznal kako se lahko izboljšaš in postane tvoje življenje bolj urejeno. </vt:lpstr>
      <vt:lpstr>Če sodiš med manj urejene, bova neredu in nenehnemu iskanju stvari skupaj naredila konec. </vt:lpstr>
      <vt:lpstr>Igor je imel v preteklosti tudi sam veliko težav z neredom v svoji sobi. Pa poglejva, kako uspešen je bil.  SVOJEMU NEREDU JE NAREDIL KONEC!!!</vt:lpstr>
      <vt:lpstr>KAKO SE PRAVILNO ODLOČITI</vt:lpstr>
      <vt:lpstr>Odločitve, ki jih sprejemamo, morajo biti premišljene, skladne z našimi željami in s potrebami ter morajo upoštevati razpoložljivost virov, kot sta ČAS in DENAR. </vt:lpstr>
      <vt:lpstr>PowerPointova predstavitev</vt:lpstr>
      <vt:lpstr>Sedaj napiši naslov v zvezek BITI UREJEN IN ODLOČEN in reši spodnjo nalogo. Prepiši besedilo in dodaj svoje odgovore. </vt:lpstr>
      <vt:lpstr>2. Odgovori na spodnja vprašanja v zvezek.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BITI  UREJEN IN ODLOČEN UČBENIK, str. 26-27</dc:title>
  <dc:creator>Nadja Černetič</dc:creator>
  <cp:lastModifiedBy>petra.bergoc@gmail.com</cp:lastModifiedBy>
  <cp:revision>11</cp:revision>
  <dcterms:created xsi:type="dcterms:W3CDTF">2020-12-17T16:00:21Z</dcterms:created>
  <dcterms:modified xsi:type="dcterms:W3CDTF">2022-01-20T10:59:11Z</dcterms:modified>
</cp:coreProperties>
</file>