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A716561D-038A-4334-BE5E-9DC9F14E461E}">
          <p14:sldIdLst>
            <p14:sldId id="259"/>
            <p14:sldId id="262"/>
            <p14:sldId id="260"/>
          </p14:sldIdLst>
        </p14:section>
        <p14:section name="Razdelek brez naslova" id="{8A1606BA-8A13-47CE-819E-31C37A8FBE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A6CB-1181-479C-AF53-C841E9362280}" type="datetimeFigureOut">
              <a:rPr lang="sl-SI" smtClean="0"/>
              <a:pPr/>
              <a:t>25. 01. 2022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F208-9214-4832-B78F-7B130653CCF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Past </a:t>
            </a:r>
            <a:r>
              <a:rPr lang="sl-SI" dirty="0" err="1" smtClean="0">
                <a:solidFill>
                  <a:srgbClr val="FF0000"/>
                </a:solidFill>
              </a:rPr>
              <a:t>Continuous</a:t>
            </a:r>
            <a:r>
              <a:rPr lang="sl-SI" dirty="0" smtClean="0">
                <a:solidFill>
                  <a:srgbClr val="FF0000"/>
                </a:solidFill>
              </a:rPr>
              <a:t> - FORM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PRAVILO: </a:t>
            </a:r>
            <a:r>
              <a:rPr lang="sl-SI" dirty="0" err="1" smtClean="0">
                <a:solidFill>
                  <a:srgbClr val="FF0000"/>
                </a:solidFill>
              </a:rPr>
              <a:t>was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/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were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+ glagol (</a:t>
            </a:r>
            <a:r>
              <a:rPr lang="sl-SI" dirty="0" smtClean="0">
                <a:solidFill>
                  <a:srgbClr val="FF0000"/>
                </a:solidFill>
              </a:rPr>
              <a:t>+</a:t>
            </a:r>
            <a:r>
              <a:rPr lang="sl-SI" dirty="0" err="1" smtClean="0">
                <a:solidFill>
                  <a:srgbClr val="FF0000"/>
                </a:solidFill>
              </a:rPr>
              <a:t>ing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err="1"/>
              <a:t>w</a:t>
            </a:r>
            <a:r>
              <a:rPr lang="sl-SI" dirty="0" err="1" smtClean="0"/>
              <a:t>as</a:t>
            </a:r>
            <a:r>
              <a:rPr lang="sl-SI" dirty="0" smtClean="0"/>
              <a:t> (he, </a:t>
            </a:r>
            <a:r>
              <a:rPr lang="sl-SI" dirty="0" err="1" smtClean="0"/>
              <a:t>she</a:t>
            </a:r>
            <a:r>
              <a:rPr lang="sl-SI" dirty="0" smtClean="0"/>
              <a:t>, it, I)</a:t>
            </a:r>
          </a:p>
          <a:p>
            <a:r>
              <a:rPr lang="sl-SI" dirty="0" err="1"/>
              <a:t>w</a:t>
            </a:r>
            <a:r>
              <a:rPr lang="sl-SI" dirty="0" err="1" smtClean="0"/>
              <a:t>ere</a:t>
            </a:r>
            <a:r>
              <a:rPr lang="sl-SI" dirty="0" smtClean="0"/>
              <a:t> (</a:t>
            </a:r>
            <a:r>
              <a:rPr lang="sl-SI" dirty="0" err="1" smtClean="0"/>
              <a:t>we</a:t>
            </a:r>
            <a:r>
              <a:rPr lang="sl-SI" dirty="0" smtClean="0"/>
              <a:t>,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)</a:t>
            </a:r>
          </a:p>
          <a:p>
            <a:endParaRPr lang="sl-SI" dirty="0"/>
          </a:p>
          <a:p>
            <a:r>
              <a:rPr lang="sl-SI" dirty="0" smtClean="0"/>
              <a:t>Ex.:</a:t>
            </a:r>
          </a:p>
          <a:p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lunch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yesterday</a:t>
            </a:r>
            <a:r>
              <a:rPr lang="sl-SI" dirty="0" smtClean="0">
                <a:solidFill>
                  <a:srgbClr val="FF0000"/>
                </a:solidFill>
              </a:rPr>
              <a:t> at 3 </a:t>
            </a:r>
            <a:r>
              <a:rPr lang="sl-SI" dirty="0" err="1" smtClean="0">
                <a:solidFill>
                  <a:srgbClr val="FF0000"/>
                </a:solidFill>
              </a:rPr>
              <a:t>pm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</a:t>
            </a:r>
            <a:r>
              <a:rPr lang="sl-SI" dirty="0" err="1" smtClean="0"/>
              <a:t>doing</a:t>
            </a:r>
            <a:r>
              <a:rPr lang="sl-SI" dirty="0" smtClean="0"/>
              <a:t> </a:t>
            </a:r>
            <a:r>
              <a:rPr lang="sl-SI" dirty="0" err="1" smtClean="0"/>
              <a:t>their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HW </a:t>
            </a:r>
            <a:r>
              <a:rPr lang="sl-SI" dirty="0" err="1" smtClean="0">
                <a:solidFill>
                  <a:srgbClr val="FF0000"/>
                </a:solidFill>
              </a:rPr>
              <a:t>for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two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hours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yesterday</a:t>
            </a:r>
            <a:r>
              <a:rPr lang="sl-SI" dirty="0" smtClean="0">
                <a:solidFill>
                  <a:srgbClr val="FF0000"/>
                </a:solidFill>
              </a:rPr>
              <a:t>.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- preteklost, ki traja!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2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QUESTION FORM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4360" y="1556792"/>
            <a:ext cx="8435280" cy="49251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l-SI" sz="3300" dirty="0" smtClean="0">
                <a:solidFill>
                  <a:srgbClr val="FF0000"/>
                </a:solidFill>
              </a:rPr>
              <a:t>WAS (I, he, </a:t>
            </a:r>
            <a:r>
              <a:rPr lang="sl-SI" sz="3300" dirty="0" err="1" smtClean="0">
                <a:solidFill>
                  <a:srgbClr val="FF0000"/>
                </a:solidFill>
              </a:rPr>
              <a:t>she</a:t>
            </a:r>
            <a:r>
              <a:rPr lang="sl-SI" sz="3300" dirty="0" smtClean="0">
                <a:solidFill>
                  <a:srgbClr val="FF0000"/>
                </a:solidFill>
              </a:rPr>
              <a:t>, it)/WERE (</a:t>
            </a:r>
            <a:r>
              <a:rPr lang="sl-SI" sz="3300" dirty="0" err="1" smtClean="0">
                <a:solidFill>
                  <a:srgbClr val="FF0000"/>
                </a:solidFill>
              </a:rPr>
              <a:t>we</a:t>
            </a:r>
            <a:r>
              <a:rPr lang="sl-SI" sz="3300" dirty="0" smtClean="0">
                <a:solidFill>
                  <a:srgbClr val="FF0000"/>
                </a:solidFill>
              </a:rPr>
              <a:t>, </a:t>
            </a:r>
            <a:r>
              <a:rPr lang="sl-SI" sz="3300" dirty="0" err="1" smtClean="0">
                <a:solidFill>
                  <a:srgbClr val="FF0000"/>
                </a:solidFill>
              </a:rPr>
              <a:t>you</a:t>
            </a:r>
            <a:r>
              <a:rPr lang="sl-SI" sz="3300" dirty="0" smtClean="0">
                <a:solidFill>
                  <a:srgbClr val="FF0000"/>
                </a:solidFill>
              </a:rPr>
              <a:t>, </a:t>
            </a:r>
            <a:r>
              <a:rPr lang="sl-SI" sz="3300" dirty="0" err="1" smtClean="0">
                <a:solidFill>
                  <a:srgbClr val="FF0000"/>
                </a:solidFill>
              </a:rPr>
              <a:t>they</a:t>
            </a:r>
            <a:r>
              <a:rPr lang="sl-SI" sz="3300" dirty="0" smtClean="0">
                <a:solidFill>
                  <a:srgbClr val="FF0000"/>
                </a:solidFill>
              </a:rPr>
              <a:t>)</a:t>
            </a:r>
            <a:r>
              <a:rPr lang="sl-SI" sz="3300" dirty="0" smtClean="0"/>
              <a:t> + OSEBA + GLAGOL + </a:t>
            </a:r>
            <a:r>
              <a:rPr lang="sl-SI" sz="3300" dirty="0" smtClean="0">
                <a:solidFill>
                  <a:srgbClr val="FF0000"/>
                </a:solidFill>
              </a:rPr>
              <a:t>ING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was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dinner</a:t>
            </a:r>
            <a:r>
              <a:rPr lang="sl-SI" dirty="0" smtClean="0"/>
              <a:t> </a:t>
            </a:r>
            <a:r>
              <a:rPr lang="sl-SI" dirty="0" err="1" smtClean="0"/>
              <a:t>yesterday</a:t>
            </a:r>
            <a:r>
              <a:rPr lang="sl-SI" dirty="0" smtClean="0"/>
              <a:t> at 5 </a:t>
            </a:r>
            <a:r>
              <a:rPr lang="sl-SI" dirty="0" err="1" smtClean="0"/>
              <a:t>p.m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r>
              <a:rPr lang="sl-SI" dirty="0" smtClean="0"/>
              <a:t>WAS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dinner</a:t>
            </a:r>
            <a:r>
              <a:rPr lang="sl-SI" dirty="0" smtClean="0"/>
              <a:t> </a:t>
            </a:r>
            <a:r>
              <a:rPr lang="sl-SI" dirty="0" err="1" smtClean="0"/>
              <a:t>yesterday</a:t>
            </a:r>
            <a:r>
              <a:rPr lang="sl-SI" dirty="0" smtClean="0"/>
              <a:t> at 5 </a:t>
            </a:r>
            <a:r>
              <a:rPr lang="sl-SI" dirty="0" err="1" smtClean="0"/>
              <a:t>p.m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endParaRPr lang="sl-SI" dirty="0"/>
          </a:p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were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dinner</a:t>
            </a:r>
            <a:r>
              <a:rPr lang="sl-SI" dirty="0" smtClean="0"/>
              <a:t> </a:t>
            </a:r>
            <a:r>
              <a:rPr lang="sl-SI" dirty="0" err="1" smtClean="0"/>
              <a:t>yesterday</a:t>
            </a:r>
            <a:r>
              <a:rPr lang="sl-SI" dirty="0" smtClean="0"/>
              <a:t> at 5 </a:t>
            </a:r>
            <a:r>
              <a:rPr lang="sl-SI" dirty="0" err="1" smtClean="0"/>
              <a:t>p.m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r>
              <a:rPr lang="sl-SI" dirty="0" smtClean="0"/>
              <a:t>WERE </a:t>
            </a:r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 </a:t>
            </a:r>
            <a:r>
              <a:rPr lang="sl-SI" dirty="0" err="1" smtClean="0"/>
              <a:t>dinner</a:t>
            </a:r>
            <a:r>
              <a:rPr lang="sl-SI" dirty="0" smtClean="0"/>
              <a:t> </a:t>
            </a:r>
            <a:r>
              <a:rPr lang="sl-SI" dirty="0" err="1" smtClean="0"/>
              <a:t>yesterday</a:t>
            </a:r>
            <a:r>
              <a:rPr lang="sl-SI" dirty="0" smtClean="0"/>
              <a:t> at 5 </a:t>
            </a:r>
            <a:r>
              <a:rPr lang="sl-SI" dirty="0" err="1" smtClean="0"/>
              <a:t>p.m</a:t>
            </a:r>
            <a:r>
              <a:rPr lang="sl-SI" dirty="0" smtClean="0"/>
              <a:t>.?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350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83568" y="0"/>
            <a:ext cx="792088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dirty="0" smtClean="0">
                <a:solidFill>
                  <a:srgbClr val="FF0000"/>
                </a:solidFill>
              </a:rPr>
              <a:t>POSEBNOSTI RABE</a:t>
            </a:r>
          </a:p>
          <a:p>
            <a:endParaRPr lang="sl-SI" dirty="0"/>
          </a:p>
          <a:p>
            <a:r>
              <a:rPr lang="sl-SI" dirty="0" smtClean="0"/>
              <a:t>Nedoločniku </a:t>
            </a:r>
            <a:r>
              <a:rPr lang="sl-SI" dirty="0"/>
              <a:t>dodamo končnico 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–</a:t>
            </a:r>
            <a:r>
              <a:rPr lang="sl-SI" dirty="0" err="1" smtClean="0">
                <a:solidFill>
                  <a:srgbClr val="FF0000"/>
                </a:solidFill>
              </a:rPr>
              <a:t>ing</a:t>
            </a:r>
            <a:r>
              <a:rPr lang="sl-SI" dirty="0" smtClean="0"/>
              <a:t>: </a:t>
            </a:r>
          </a:p>
          <a:p>
            <a:r>
              <a:rPr lang="sl-SI" dirty="0" err="1" smtClean="0"/>
              <a:t>drink</a:t>
            </a:r>
            <a:r>
              <a:rPr lang="sl-SI" dirty="0" smtClean="0"/>
              <a:t> </a:t>
            </a:r>
            <a:r>
              <a:rPr lang="sl-SI" dirty="0"/>
              <a:t>+ </a:t>
            </a:r>
            <a:r>
              <a:rPr lang="sl-SI" dirty="0" err="1"/>
              <a:t>ing</a:t>
            </a:r>
            <a:r>
              <a:rPr lang="sl-SI" dirty="0"/>
              <a:t> = </a:t>
            </a:r>
            <a:r>
              <a:rPr lang="sl-SI" dirty="0" err="1"/>
              <a:t>drinking</a:t>
            </a:r>
            <a:endParaRPr lang="sl-SI" dirty="0"/>
          </a:p>
          <a:p>
            <a:r>
              <a:rPr lang="sl-SI" dirty="0" err="1"/>
              <a:t>watch</a:t>
            </a:r>
            <a:r>
              <a:rPr lang="sl-SI" dirty="0"/>
              <a:t> + </a:t>
            </a:r>
            <a:r>
              <a:rPr lang="sl-SI" dirty="0" err="1"/>
              <a:t>ing</a:t>
            </a:r>
            <a:r>
              <a:rPr lang="sl-SI" dirty="0"/>
              <a:t> = </a:t>
            </a:r>
            <a:r>
              <a:rPr lang="sl-SI" dirty="0" err="1" smtClean="0"/>
              <a:t>watching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Glagoli, ki se končujejo na –e, –e odpade </a:t>
            </a:r>
            <a:endParaRPr lang="sl-SI" dirty="0" smtClean="0"/>
          </a:p>
          <a:p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/>
              <a:t>→ </a:t>
            </a:r>
            <a:r>
              <a:rPr lang="sl-SI" dirty="0" err="1"/>
              <a:t>having</a:t>
            </a:r>
            <a:endParaRPr lang="sl-SI" dirty="0"/>
          </a:p>
          <a:p>
            <a:r>
              <a:rPr lang="sl-SI" dirty="0" err="1"/>
              <a:t>write</a:t>
            </a:r>
            <a:r>
              <a:rPr lang="sl-SI" dirty="0"/>
              <a:t> → </a:t>
            </a:r>
            <a:r>
              <a:rPr lang="sl-SI" dirty="0" err="1" smtClean="0"/>
              <a:t>writing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Glagoli, ki se končujejo na –</a:t>
            </a:r>
            <a:r>
              <a:rPr lang="sl-SI" dirty="0" err="1"/>
              <a:t>ie</a:t>
            </a:r>
            <a:r>
              <a:rPr lang="sl-SI" dirty="0"/>
              <a:t>, se – </a:t>
            </a:r>
            <a:r>
              <a:rPr lang="sl-SI" dirty="0" err="1"/>
              <a:t>ie</a:t>
            </a:r>
            <a:r>
              <a:rPr lang="sl-SI" dirty="0"/>
              <a:t> </a:t>
            </a:r>
          </a:p>
          <a:p>
            <a:r>
              <a:rPr lang="sl-SI" dirty="0"/>
              <a:t>spremeni v – y in dodamo končnico -</a:t>
            </a:r>
            <a:r>
              <a:rPr lang="sl-SI" dirty="0" err="1"/>
              <a:t>ing</a:t>
            </a:r>
            <a:endParaRPr lang="sl-SI" dirty="0"/>
          </a:p>
          <a:p>
            <a:r>
              <a:rPr lang="sl-SI" dirty="0"/>
              <a:t>die → </a:t>
            </a:r>
            <a:r>
              <a:rPr lang="sl-SI" dirty="0" err="1"/>
              <a:t>dying</a:t>
            </a:r>
            <a:endParaRPr lang="sl-SI" dirty="0"/>
          </a:p>
          <a:p>
            <a:r>
              <a:rPr lang="sl-SI" dirty="0" err="1"/>
              <a:t>lie</a:t>
            </a:r>
            <a:r>
              <a:rPr lang="sl-SI" dirty="0"/>
              <a:t> → </a:t>
            </a:r>
            <a:r>
              <a:rPr lang="sl-SI" dirty="0" err="1" smtClean="0"/>
              <a:t>lying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Enozložni glagoli -</a:t>
            </a:r>
          </a:p>
          <a:p>
            <a:r>
              <a:rPr lang="sl-SI" dirty="0"/>
              <a:t>podvoji se zadnji soglasnik</a:t>
            </a:r>
          </a:p>
          <a:p>
            <a:r>
              <a:rPr lang="sl-SI" dirty="0"/>
              <a:t>stop → </a:t>
            </a:r>
            <a:r>
              <a:rPr lang="sl-SI" dirty="0" err="1"/>
              <a:t>stopping</a:t>
            </a:r>
            <a:endParaRPr lang="sl-SI" dirty="0"/>
          </a:p>
          <a:p>
            <a:r>
              <a:rPr lang="sl-SI" dirty="0"/>
              <a:t>sit → </a:t>
            </a:r>
            <a:r>
              <a:rPr lang="sl-SI" dirty="0" err="1" smtClean="0"/>
              <a:t>sitting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Glagoli, ki se končujejo na –y, y ostane </a:t>
            </a:r>
            <a:r>
              <a:rPr lang="sl-SI" dirty="0" smtClean="0"/>
              <a:t>brez </a:t>
            </a:r>
            <a:r>
              <a:rPr lang="sl-SI" dirty="0"/>
              <a:t>spremembe</a:t>
            </a:r>
          </a:p>
          <a:p>
            <a:r>
              <a:rPr lang="sl-SI" dirty="0" err="1"/>
              <a:t>cry</a:t>
            </a:r>
            <a:r>
              <a:rPr lang="sl-SI" dirty="0"/>
              <a:t> → </a:t>
            </a:r>
            <a:r>
              <a:rPr lang="sl-SI" dirty="0" err="1"/>
              <a:t>crying</a:t>
            </a:r>
            <a:endParaRPr lang="sl-SI" dirty="0"/>
          </a:p>
          <a:p>
            <a:r>
              <a:rPr lang="sl-SI" dirty="0" err="1"/>
              <a:t>play</a:t>
            </a:r>
            <a:r>
              <a:rPr lang="sl-SI" dirty="0"/>
              <a:t> → </a:t>
            </a:r>
            <a:r>
              <a:rPr lang="sl-SI" dirty="0" err="1"/>
              <a:t>playing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757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215</Words>
  <Application>Microsoft Office PowerPoint</Application>
  <PresentationFormat>Diaprojekcija na zaslonu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Past Continuous - FORM</vt:lpstr>
      <vt:lpstr>QUESTION FORM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/  PAST CONTINUOUS TENSE</dc:title>
  <dc:creator>Uporabnik</dc:creator>
  <cp:lastModifiedBy>OŠ Pivka</cp:lastModifiedBy>
  <cp:revision>60</cp:revision>
  <dcterms:created xsi:type="dcterms:W3CDTF">2013-11-21T20:01:39Z</dcterms:created>
  <dcterms:modified xsi:type="dcterms:W3CDTF">2022-01-25T08:30:44Z</dcterms:modified>
</cp:coreProperties>
</file>