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57" r:id="rId4"/>
    <p:sldId id="258" r:id="rId5"/>
    <p:sldId id="260" r:id="rId6"/>
    <p:sldId id="259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94B077-E676-44E9-AB8A-CEB403AB31EE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49D2E69-7C69-4677-B51E-348E7A45AD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3706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B077-E676-44E9-AB8A-CEB403AB31EE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2E69-7C69-4677-B51E-348E7A45AD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71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B077-E676-44E9-AB8A-CEB403AB31EE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2E69-7C69-4677-B51E-348E7A45AD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8944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B077-E676-44E9-AB8A-CEB403AB31EE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2E69-7C69-4677-B51E-348E7A45AD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3873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694B077-E676-44E9-AB8A-CEB403AB31EE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49D2E69-7C69-4677-B51E-348E7A45AD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9221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B077-E676-44E9-AB8A-CEB403AB31EE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2E69-7C69-4677-B51E-348E7A45AD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582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B077-E676-44E9-AB8A-CEB403AB31EE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2E69-7C69-4677-B51E-348E7A45AD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990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B077-E676-44E9-AB8A-CEB403AB31EE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2E69-7C69-4677-B51E-348E7A45AD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2178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B077-E676-44E9-AB8A-CEB403AB31EE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2E69-7C69-4677-B51E-348E7A45AD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891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B077-E676-44E9-AB8A-CEB403AB31EE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sl-SI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9D2E69-7C69-4677-B51E-348E7A45ADA3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2534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694B077-E676-44E9-AB8A-CEB403AB31EE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9D2E69-7C69-4677-B51E-348E7A45ADA3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623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694B077-E676-44E9-AB8A-CEB403AB31EE}" type="datetimeFigureOut">
              <a:rPr lang="sl-SI" smtClean="0"/>
              <a:t>10. 11. 2020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49D2E69-7C69-4677-B51E-348E7A45AD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549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yOQ2pvmZhy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WxidzsJcN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fran.si/iskanje?View=1&amp;Query=muf&amp;hs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MILAN DEKLEVA: </a:t>
            </a:r>
            <a:br>
              <a:rPr lang="sl-SI" dirty="0" smtClean="0"/>
            </a:br>
            <a:r>
              <a:rPr lang="sl-SI" dirty="0" smtClean="0"/>
              <a:t>MEHKE SNEŽINKASTE PESNIŠKE RACE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Berilo, str. 16-17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124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PESEM: </a:t>
            </a:r>
            <a:br>
              <a:rPr lang="sl-SI" dirty="0" smtClean="0"/>
            </a:br>
            <a:r>
              <a:rPr lang="sl-SI" dirty="0" smtClean="0"/>
              <a:t>Mehke snežinkaste pesniške race</a:t>
            </a:r>
            <a:endParaRPr lang="sl-SI" dirty="0"/>
          </a:p>
        </p:txBody>
      </p:sp>
      <p:pic>
        <p:nvPicPr>
          <p:cNvPr id="4" name="Glas 092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763963"/>
            <a:ext cx="609600" cy="60960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00" y="2173288"/>
            <a:ext cx="1697999" cy="1697999"/>
          </a:xfrm>
          <a:prstGeom prst="rect">
            <a:avLst/>
          </a:prstGeom>
        </p:spPr>
      </p:pic>
      <p:sp>
        <p:nvSpPr>
          <p:cNvPr id="6" name="Ovalni oblaček 5"/>
          <p:cNvSpPr/>
          <p:nvPr/>
        </p:nvSpPr>
        <p:spPr>
          <a:xfrm>
            <a:off x="2318197" y="2240924"/>
            <a:ext cx="2846231" cy="1523039"/>
          </a:xfrm>
          <a:prstGeom prst="wedgeEllipseCallout">
            <a:avLst>
              <a:gd name="adj1" fmla="val -71753"/>
              <a:gd name="adj2" fmla="val 3710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dirty="0" smtClean="0"/>
              <a:t>Klikni na začetek zvočnega posnetka in poslušaj pesem!</a:t>
            </a:r>
            <a:endParaRPr lang="sl-SI" sz="16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1687131" y="5112913"/>
            <a:ext cx="44560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Pesem še sam preberi vsaj 3x. Beri jo tako, da si predstavljaš, kar je pesnik pisal. Ko boš bral tretjič, beri čimbolj interpretativno – skušaj se vživeti v besedilo.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365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23365" y="782436"/>
            <a:ext cx="10515600" cy="56827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 smtClean="0"/>
              <a:t>Kaj bi bila </a:t>
            </a:r>
            <a:r>
              <a:rPr lang="sl-SI" b="1" dirty="0" smtClean="0"/>
              <a:t>mehka snežinkasta pesniška raca</a:t>
            </a:r>
            <a:r>
              <a:rPr lang="sl-SI" dirty="0" smtClean="0"/>
              <a:t>? Kako si jo predstavljaš?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Veš kaj je raca? 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Veš kaj je pesnik?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Si že kdaj slišal za </a:t>
            </a:r>
            <a:r>
              <a:rPr lang="sl-SI" b="1" dirty="0" smtClean="0"/>
              <a:t>novinarsko raco</a:t>
            </a:r>
            <a:r>
              <a:rPr lang="sl-SI" dirty="0" smtClean="0"/>
              <a:t>? </a:t>
            </a:r>
          </a:p>
          <a:p>
            <a:pPr marL="0" indent="0">
              <a:buNone/>
            </a:pPr>
            <a:r>
              <a:rPr lang="sl-SI" dirty="0" smtClean="0"/>
              <a:t>To je neka izmišljena novica, torej novica, ki se v resnici ni zgodila, nekdo si jo je izmislil in objavil.</a:t>
            </a:r>
          </a:p>
          <a:p>
            <a:pPr marL="0" indent="0">
              <a:buNone/>
            </a:pPr>
            <a:r>
              <a:rPr lang="sl-SI" dirty="0" smtClean="0"/>
              <a:t>Sedaj pa skušajmo razložit pojem PESNIŠKA RACA!</a:t>
            </a:r>
            <a:endParaRPr lang="sl-SI" dirty="0"/>
          </a:p>
        </p:txBody>
      </p:sp>
      <p:pic>
        <p:nvPicPr>
          <p:cNvPr id="1030" name="Picture 6" descr="https://www.lopolis.si/slike/mandarinska_ra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938" y="1696156"/>
            <a:ext cx="2294021" cy="154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odobni slovenski pesni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46" y="3053061"/>
            <a:ext cx="2444854" cy="184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307" y="488324"/>
            <a:ext cx="1487644" cy="1487644"/>
          </a:xfrm>
          <a:prstGeom prst="rect">
            <a:avLst/>
          </a:prstGeom>
        </p:spPr>
      </p:pic>
      <p:sp>
        <p:nvSpPr>
          <p:cNvPr id="6" name="Ovalni oblaček 5"/>
          <p:cNvSpPr/>
          <p:nvPr/>
        </p:nvSpPr>
        <p:spPr>
          <a:xfrm>
            <a:off x="7109138" y="1696156"/>
            <a:ext cx="2163651" cy="1356905"/>
          </a:xfrm>
          <a:prstGeom prst="wedgeEllipseCallout">
            <a:avLst>
              <a:gd name="adj1" fmla="val 87954"/>
              <a:gd name="adj2" fmla="val -5234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Pesniška raca?????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1743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87251" y="634928"/>
            <a:ext cx="10058400" cy="3931920"/>
          </a:xfrm>
        </p:spPr>
        <p:txBody>
          <a:bodyPr/>
          <a:lstStyle/>
          <a:p>
            <a:r>
              <a:rPr lang="sl-SI" sz="2000" b="1" dirty="0" smtClean="0"/>
              <a:t>Pesniška raca </a:t>
            </a:r>
            <a:r>
              <a:rPr lang="sl-SI" sz="2000" dirty="0" smtClean="0"/>
              <a:t>….torej so to pesmi, ki jih pišejo pesniki, pesmi, v katerih se dogajajo tudi neresnične stvari.</a:t>
            </a:r>
          </a:p>
          <a:p>
            <a:pPr marL="0" indent="0">
              <a:buNone/>
            </a:pPr>
            <a:endParaRPr lang="sl-SI" sz="2000" dirty="0" smtClean="0"/>
          </a:p>
          <a:p>
            <a:r>
              <a:rPr lang="sl-SI" sz="2000" b="1" dirty="0" smtClean="0"/>
              <a:t>Pesniki so ustvarjalni </a:t>
            </a:r>
            <a:r>
              <a:rPr lang="sl-SI" sz="2000" dirty="0" smtClean="0"/>
              <a:t>in se z besedami velikokrat </a:t>
            </a:r>
            <a:r>
              <a:rPr lang="sl-SI" sz="2000" b="1" dirty="0" smtClean="0"/>
              <a:t>poigrajo</a:t>
            </a:r>
            <a:r>
              <a:rPr lang="sl-SI" sz="2000" dirty="0" smtClean="0"/>
              <a:t>.</a:t>
            </a:r>
          </a:p>
          <a:p>
            <a:pPr marL="0" indent="0">
              <a:buNone/>
            </a:pPr>
            <a:endParaRPr lang="sl-SI" sz="2000" dirty="0" smtClean="0"/>
          </a:p>
          <a:p>
            <a:r>
              <a:rPr lang="sl-SI" sz="2000" dirty="0" smtClean="0"/>
              <a:t>V pesmih pesniki ustvarijo svetove, kjer je vse mogoče. </a:t>
            </a:r>
            <a:r>
              <a:rPr lang="sl-SI" sz="2000" b="1" dirty="0" smtClean="0"/>
              <a:t>Tudi tisto, kar v resnici ni možno, v pesmih zaživi.</a:t>
            </a:r>
          </a:p>
          <a:p>
            <a:r>
              <a:rPr lang="sl-SI" sz="2000" dirty="0" smtClean="0"/>
              <a:t>Nekatere pesmi so vesele, smešne, hecne.</a:t>
            </a:r>
          </a:p>
          <a:p>
            <a:r>
              <a:rPr lang="sl-SI" sz="2000" dirty="0" smtClean="0"/>
              <a:t>Takšne pesmi piše tudi pesnik </a:t>
            </a:r>
            <a:r>
              <a:rPr lang="sl-SI" sz="2000" b="1" dirty="0" smtClean="0"/>
              <a:t>Milan Dekleva</a:t>
            </a:r>
            <a:r>
              <a:rPr lang="sl-SI" sz="2000" dirty="0" smtClean="0"/>
              <a:t>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3074" name="Picture 2" descr="Portret pesnika, pisatelja, dramatika, prevajalca in urednika Milana Dekleve:  ranljivost hroščka agnostika | Dnevn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4" y="3742490"/>
            <a:ext cx="3647974" cy="243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22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PREDSTAVITEV: Milan Dekleva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09411" y="4311247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sl-SI" dirty="0" smtClean="0">
              <a:hlinkClick r:id="rId2"/>
            </a:endParaRPr>
          </a:p>
          <a:p>
            <a:pPr marL="0" indent="0">
              <a:buNone/>
            </a:pPr>
            <a:endParaRPr lang="sl-SI" dirty="0" smtClean="0">
              <a:hlinkClick r:id="rId2"/>
            </a:endParaRPr>
          </a:p>
          <a:p>
            <a:pPr marL="0" indent="0">
              <a:buNone/>
            </a:pPr>
            <a:r>
              <a:rPr lang="sl-SI" dirty="0" smtClean="0">
                <a:hlinkClick r:id="rId2"/>
              </a:rPr>
              <a:t>https://www.youtube.com/watch?v=yOQ2pvmZhyo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2050" name="Picture 2" descr="Milan Dekleva: &quot;Poezija je izčiščena misel, res skrajna ekonomizacija  jezika&quot; - Metropolitan.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619" y="1617429"/>
            <a:ext cx="5905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29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Milan Dekleva: branje pesmi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>
                <a:hlinkClick r:id="rId2"/>
              </a:rPr>
              <a:t>https://www.youtube.com/watch?v=QWxidzsJcNo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7964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PESNIŠKA USTVARJALNOST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Pesem govori </a:t>
            </a:r>
            <a:r>
              <a:rPr lang="sl-SI" b="1" dirty="0" smtClean="0"/>
              <a:t>o pesniški ustvarjalnosti.</a:t>
            </a:r>
          </a:p>
          <a:p>
            <a:r>
              <a:rPr lang="sl-SI" dirty="0" smtClean="0"/>
              <a:t>V pesmi je vse mogoče. V pesmi ni nič logičnega.</a:t>
            </a:r>
          </a:p>
          <a:p>
            <a:r>
              <a:rPr lang="sl-SI" dirty="0" smtClean="0"/>
              <a:t>Kljub vsemu nas pesem zabava, zdi se nam hecna in smešna.</a:t>
            </a:r>
          </a:p>
          <a:p>
            <a:r>
              <a:rPr lang="sl-SI" dirty="0" smtClean="0"/>
              <a:t>Takšni pesmi pravimo </a:t>
            </a:r>
            <a:r>
              <a:rPr lang="sl-SI" sz="2400" b="1" dirty="0" smtClean="0">
                <a:solidFill>
                  <a:srgbClr val="FF0000"/>
                </a:solidFill>
              </a:rPr>
              <a:t>NONSENSNA PESEM.</a:t>
            </a:r>
          </a:p>
          <a:p>
            <a:r>
              <a:rPr lang="sl-SI" dirty="0" smtClean="0"/>
              <a:t>V domišljiji pa vemo, da je vse mogoče.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6124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64536" y="508326"/>
            <a:ext cx="10058400" cy="606657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NALOGE: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25887" y="1378039"/>
            <a:ext cx="11309798" cy="52674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b="1" i="1" dirty="0" smtClean="0"/>
              <a:t>V zvezek od književnosti napiši naslov: </a:t>
            </a:r>
            <a:r>
              <a:rPr lang="sl-SI" b="1" i="1" u="sng" dirty="0" smtClean="0">
                <a:solidFill>
                  <a:srgbClr val="FF0000"/>
                </a:solidFill>
              </a:rPr>
              <a:t>MILAN DEKLEVA: Mehke snežinkaste pesniške race </a:t>
            </a:r>
            <a:r>
              <a:rPr lang="sl-SI" b="1" i="1" dirty="0" smtClean="0"/>
              <a:t>ter prepiši spodnje naloge.</a:t>
            </a:r>
            <a:endParaRPr lang="sl-SI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sl-SI" sz="2200" dirty="0" smtClean="0"/>
              <a:t>Kaj race v pesmi počnejo?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200" dirty="0"/>
              <a:t>Kako bi opisal, kaj je muf? Kdaj se muf uporablja? Preveri na spletni strani</a:t>
            </a:r>
          </a:p>
          <a:p>
            <a:pPr marL="0" indent="0">
              <a:buNone/>
            </a:pPr>
            <a:r>
              <a:rPr lang="sl-SI" sz="2200" dirty="0">
                <a:hlinkClick r:id="rId2"/>
              </a:rPr>
              <a:t>https://</a:t>
            </a:r>
            <a:r>
              <a:rPr lang="sl-SI" sz="2200" dirty="0" smtClean="0">
                <a:hlinkClick r:id="rId2"/>
              </a:rPr>
              <a:t>fran.si/iskanje?View=1&amp;Query=muf&amp;hs=1</a:t>
            </a:r>
            <a:endParaRPr lang="sl-SI" sz="2200" dirty="0" smtClean="0"/>
          </a:p>
          <a:p>
            <a:pPr marL="0" indent="0">
              <a:buNone/>
            </a:pPr>
            <a:r>
              <a:rPr lang="sl-SI" sz="2200" dirty="0" smtClean="0"/>
              <a:t>3. Še enkrat preberi 2. kitico. Kaj pesniške race hranijo pod perutnicami?</a:t>
            </a:r>
          </a:p>
          <a:p>
            <a:pPr marL="0" indent="0">
              <a:buNone/>
            </a:pPr>
            <a:endParaRPr lang="sl-SI" sz="2200" dirty="0" smtClean="0"/>
          </a:p>
          <a:p>
            <a:pPr marL="0" indent="0">
              <a:buNone/>
            </a:pPr>
            <a:r>
              <a:rPr lang="sl-SI" sz="2200" dirty="0" smtClean="0"/>
              <a:t>4. Ali se ti zdijo race prijazne, prijetne?                                                                     </a:t>
            </a:r>
            <a:r>
              <a:rPr lang="sl-SI" sz="1400" dirty="0" smtClean="0"/>
              <a:t>muf</a:t>
            </a:r>
          </a:p>
          <a:p>
            <a:pPr marL="0" indent="0">
              <a:buNone/>
            </a:pPr>
            <a:r>
              <a:rPr lang="sl-SI" sz="2200" dirty="0" smtClean="0"/>
              <a:t>5. Koliko </a:t>
            </a:r>
            <a:r>
              <a:rPr lang="sl-SI" sz="2200" b="1" dirty="0" smtClean="0"/>
              <a:t>kitic</a:t>
            </a:r>
            <a:r>
              <a:rPr lang="sl-SI" sz="2200" dirty="0" smtClean="0"/>
              <a:t> ima pesem? Kako dolge so te kitice – koliko </a:t>
            </a:r>
            <a:r>
              <a:rPr lang="sl-SI" sz="2200" b="1" dirty="0" smtClean="0"/>
              <a:t>verzov</a:t>
            </a:r>
            <a:r>
              <a:rPr lang="sl-SI" sz="2200" dirty="0" smtClean="0"/>
              <a:t> imajo?</a:t>
            </a:r>
          </a:p>
          <a:p>
            <a:pPr marL="0" indent="0">
              <a:buNone/>
            </a:pPr>
            <a:r>
              <a:rPr lang="sl-SI" sz="2200" dirty="0" smtClean="0"/>
              <a:t>6. Katere </a:t>
            </a:r>
            <a:r>
              <a:rPr lang="sl-SI" sz="2200" b="1" dirty="0" smtClean="0"/>
              <a:t>rime</a:t>
            </a:r>
            <a:r>
              <a:rPr lang="sl-SI" sz="2200" dirty="0" smtClean="0"/>
              <a:t> najdeš v pesmici?</a:t>
            </a:r>
          </a:p>
          <a:p>
            <a:pPr marL="0" indent="0">
              <a:buNone/>
            </a:pPr>
            <a:r>
              <a:rPr lang="sl-SI" sz="2200" dirty="0" smtClean="0"/>
              <a:t>7. Poišči </a:t>
            </a:r>
            <a:r>
              <a:rPr lang="sl-SI" sz="2200" b="1" dirty="0" smtClean="0"/>
              <a:t>okrasne pridevke </a:t>
            </a:r>
            <a:r>
              <a:rPr lang="sl-SI" sz="2200" dirty="0" smtClean="0"/>
              <a:t>in jih izpiši.</a:t>
            </a:r>
          </a:p>
          <a:p>
            <a:pPr marL="0" indent="0">
              <a:buNone/>
            </a:pPr>
            <a:r>
              <a:rPr lang="sl-SI" sz="2200" dirty="0" smtClean="0"/>
              <a:t>8. Kje je vse, kar je v pesmi opisano, mogoče?</a:t>
            </a:r>
          </a:p>
          <a:p>
            <a:pPr marL="0" indent="0">
              <a:buNone/>
            </a:pPr>
            <a:r>
              <a:rPr lang="sl-SI" sz="2200" dirty="0" smtClean="0"/>
              <a:t>9. O čemu torej pesem govori?</a:t>
            </a:r>
          </a:p>
          <a:p>
            <a:pPr marL="0" indent="0">
              <a:buNone/>
            </a:pPr>
            <a:r>
              <a:rPr lang="sl-SI" sz="2200" dirty="0" smtClean="0"/>
              <a:t>10. Kako pravimo takšnim pesmim?</a:t>
            </a:r>
          </a:p>
        </p:txBody>
      </p:sp>
      <p:pic>
        <p:nvPicPr>
          <p:cNvPr id="4098" name="Picture 2" descr="Muf – eleganten grelnik rok | Mič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1" r="28496"/>
          <a:stretch/>
        </p:blipFill>
        <p:spPr bwMode="auto">
          <a:xfrm flipH="1">
            <a:off x="10521013" y="3335628"/>
            <a:ext cx="1314672" cy="90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9718">
            <a:off x="818814" y="68794"/>
            <a:ext cx="1217186" cy="121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2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lo">
  <a:themeElements>
    <a:clrScheme name="Vijoličas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Milo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il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Milo</Template>
  <TotalTime>257</TotalTime>
  <Words>406</Words>
  <Application>Microsoft Office PowerPoint</Application>
  <PresentationFormat>Širokozaslonsko</PresentationFormat>
  <Paragraphs>54</Paragraphs>
  <Slides>8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Garamond</vt:lpstr>
      <vt:lpstr>Milo</vt:lpstr>
      <vt:lpstr>MILAN DEKLEVA:  MEHKE SNEŽINKASTE PESNIŠKE RACE</vt:lpstr>
      <vt:lpstr>PESEM:  Mehke snežinkaste pesniške race</vt:lpstr>
      <vt:lpstr>PowerPointova predstavitev</vt:lpstr>
      <vt:lpstr>PowerPointova predstavitev</vt:lpstr>
      <vt:lpstr>PREDSTAVITEV: Milan Dekleva</vt:lpstr>
      <vt:lpstr>Milan Dekleva: branje pesmi</vt:lpstr>
      <vt:lpstr>PESNIŠKA USTVARJALNOST</vt:lpstr>
      <vt:lpstr>NALOGE: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MILAN DEKLEVA:  MEHKE SNEŽINKASTE PESNIŠKE RACE</dc:title>
  <dc:creator>petra.bergoc@gmail.com</dc:creator>
  <cp:lastModifiedBy>petra.bergoc@gmail.com</cp:lastModifiedBy>
  <cp:revision>11</cp:revision>
  <dcterms:created xsi:type="dcterms:W3CDTF">2020-11-10T11:21:01Z</dcterms:created>
  <dcterms:modified xsi:type="dcterms:W3CDTF">2020-11-10T15:38:32Z</dcterms:modified>
</cp:coreProperties>
</file>