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12-13T18:33:12.833"/>
    </inkml:context>
    <inkml:brush xml:id="br0">
      <inkml:brushProperty name="width" value="0.46667" units="cm"/>
      <inkml:brushProperty name="height" value="0.46667" units="cm"/>
      <inkml:brushProperty name="fitToCurve" value="1"/>
    </inkml:brush>
  </inkml:definitions>
  <inkml:traceGroup>
    <inkml:annotationXML>
      <emma:emma xmlns:emma="http://www.w3.org/2003/04/emma" version="1.0">
        <emma:interpretation id="{D6EF10E4-16B7-469C-9707-D8F63083551C}" emma:medium="tactile" emma:mode="ink">
          <msink:context xmlns:msink="http://schemas.microsoft.com/ink/2010/main" type="inkDrawing" rotatedBoundingBox="24929,14682 30300,14702 30297,15424 24926,15404" shapeName="Other"/>
        </emma:interpretation>
      </emma:emma>
    </inkml:annotationXML>
    <inkml:trace contextRef="#ctx0" brushRef="#br0">0 411 0,'36'0'0,"0"0"15,1 0 1,35 0-16,1670 73 234,-1670-73-218,-35 0-16,-1 0 15,37 0 1,-1 0-16,1 0 16,-37 0-16,37 0 15,-1 0 1,1 0-16,-1 0 16,1-37-1,-1 37-15,37-36 16,0 0-16,-36 36 15,36 0 1,-37-37-16,37 37 16,-36-36-1,-1 36-15,1 0 16,-1 0-16,-35 0 16,-1 0-1,36 0-15,-35 0 16,35-36-16,-35 36 15,35 0 1,-36 0-16,1 0 16,35 0-1,1-36-15,-37 36 16,0 0-16,37 0 16,-37 0-1,1 0-15,-1 0 16,0 0-16,0 0 15,1 0 1,-1 0 0,0 0-1,1 0-15,-1 0 16,36-37 500,-35 37-501,-1 0-15,37 0 16,-1 0-1,1 0-15,-37 0 16,0 0-16,1 0 16,-1 0-1,0 0 1,0 0 0,1 0 30,-1 0 48,-109 0 172,-35 0-251,35 0-15,-36 0 16,0 0 0,0-36-16,1 0 15,-1-1-15,36 37 16,-36 0 0,37 0-16,-1 0 15,1 0 1,-1 0-16,0-36 15,1 36-15,-1 0 16,37 0 0,-73 0-16,73 0 15,0 0-15,-1 0 16,-35 0 0,35 0-16,1 0 15,0 0 1,-37-36-16,37 36 15,0 0-15,-1 0 16,1 0 0,0 0-16,0 0 15,-1 0-15,-35 0 16,35 0 0,1 0-1,0 0 1,0 0-16,-1 0 15,1 0-15,0 0 16,-37 0 0,37 0-16,0 0 15,-1 0-15,-35 0 16,35 0 0,1 36-16,-73-36 15,73 0 1,-37 0-16,37 36 15,-73-36-15,73 0 16,-37 37 0,37-37-16,-36 0 15,35 0-15,1 0 16,0 0 0,-37 0-16,37 0 15,0 0 1,-37 0-16,37 0 15,-37 0 1,37 0 0,0 0-16,-1 0 15,-35 36 1,35-36 0,-35 0-1,36 36 1,-1-36-16,-35 0 15,35 0-15,1 0 16,0 0 0,0 0-16,-1 0 15,-35 0 1,35 0 0,-35 0-16,36 0 31,-1 0-31,1 0 15,0 0-15,-1 0 16,1 0 0,0 0-16,-37 0 31,37 0-15,0 0-16,-1 0 31,1 0-31,0 0 31,0 0 16,36 37 94,0-1-110,0 0-31,0 0 31,0 1 16,0-1-16,0 0-15,0 1 15,0-1-15,0 0 46,36-36 32,36 0-94,-35 0 16,-1 0-1,0 0-15,1 0 16,-1 0-16,0 0 15,0 0 1,1 0-16,35 0 16,1 0-16,-1 0 15,-35 0 1,35 0-16,37 0 16,-36 0-1,-1 0-15,1 0 16,-1 0-16,-35 0 15,72 0 1,-73 0-16,0 0 16,0 0-16,1 0 15,-1 0 1,0 0-16,37 0 16,-37 0-1,0 0-15,37 0 16,0 0-16,-1 0 15,-36 0 1,37 0-16,0 36 16,-1-36-1,-36 0-15,37 0 16,-37 0-16,37 0 16,-37 0-1,0 37-15,37-37 16,0 0-16,-37 0 15,0 0 1,37 36-16,-1-36 16,-35 0-1,-1 0-15,36 0 16,-35 0-16,-1 0 16,73 0-1,-73 0 1,37 0-16,-37 0 15,0 0 1,1 0-16,35 0 16,-36 0-1,1 0-15,-1 0 16,0 0-16,1 0 16,35 0-1,-36 0-15,37 0 16,0 0-16,-37 0 15,73 36 1,-73-36-16,37 0 16,-37 0-1,36 0-15,-35 0 16,-1 0-16,37 37 16,-37-37-1,36 0-15,-35 0 16,35 0-1,1 0-15,-1 0 16,-35 0-16,-1 0 16,0 0-1,1 0-15,-1 0 16,0 0 390,0 0-375,1 0-15,-1 0 0,0-37-1,1 37-15,-1 0 16,0 0 0,0 0-1,1 0-15,-37-36 16,36 36-1,-36-36 79,0-1-63,0 1 1,-36 36-17,-1-36-15,37 0 16,-36-1 0,36 1 30,-36 36-14,0 0-17,-1 0 1,1 0 0,0 0-1,-1 0 1,1 0-1,0 0-15,0 0 32,-1 0-32,1 0 31,0 0-15,36 36 15,-37-36-31,1 0 15,0 0 17,0 0-17,-1 0 48,74 0 31,-1 0-94,36 0 15,1 0 1,-37 0-16,1 0 15,-1 0-15,0 0 16,0 0 0,1 0-1,-1 0 1,0 0 0,1 0 46,-37-36 251,0 0-298,0-1 1,-37 1-16,37 0 15,0 0 110,0-1 16,0 1-125,0 0 15,0-1-15,-36 37 530,-37 0-530,1 0-16,-1 0 16,1 0-16,-1 0 15,1 0 1,-1 0-16,0 0 16,1 0-1,-1 0-15,1 0 16,-1 0-16,1 0 15,-37 0 1,72 0-16,-35 0 16,36 0-1,-37 0-15,0 0 16,37 0-16,-36 0 16,35 0-1,-35 0-15,35 0 16,1 0-16,-36 0 15,35 0 1,1 0-16,0 0 16,-37 0-1,37 0 1,-37 0-16,37 0 16,0 0-1,-1 0-15,1 0 16,0 0-16,0 0 15,-1 0 1,1 0 0,0 0 31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12-13T19:02:23.459"/>
    </inkml:context>
    <inkml:brush xml:id="br0">
      <inkml:brushProperty name="width" value="0.13333" units="cm"/>
      <inkml:brushProperty name="height" value="0.13333" units="cm"/>
      <inkml:brushProperty name="color" value="#FFF200"/>
      <inkml:brushProperty name="fitToCurve" value="1"/>
    </inkml:brush>
  </inkml:definitions>
  <inkml:traceGroup>
    <inkml:annotationXML>
      <emma:emma xmlns:emma="http://www.w3.org/2003/04/emma" version="1.0">
        <emma:interpretation id="{DC2A9C30-3604-482A-8D98-F7CC797229C9}" emma:medium="tactile" emma:mode="ink">
          <msink:context xmlns:msink="http://schemas.microsoft.com/ink/2010/main" type="writingRegion" rotatedBoundingBox="3226,6484 3419,8342 2188,8470 1995,6612"/>
        </emma:interpretation>
      </emma:emma>
    </inkml:annotationXML>
    <inkml:traceGroup>
      <inkml:annotationXML>
        <emma:emma xmlns:emma="http://www.w3.org/2003/04/emma" version="1.0">
          <emma:interpretation id="{CFFC42C6-8322-44BF-B4CC-729A65719AB6}" emma:medium="tactile" emma:mode="ink">
            <msink:context xmlns:msink="http://schemas.microsoft.com/ink/2010/main" type="paragraph" rotatedBoundingBox="3226,6484 3419,8342 2188,8470 1995,66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B61B36-6BF1-48D9-BD20-6FCCD15C41DB}" emma:medium="tactile" emma:mode="ink">
              <msink:context xmlns:msink="http://schemas.microsoft.com/ink/2010/main" type="line" rotatedBoundingBox="3226,6484 3419,8342 2188,8470 1995,6612"/>
            </emma:interpretation>
          </emma:emma>
        </inkml:annotationXML>
        <inkml:traceGroup>
          <inkml:annotationXML>
            <emma:emma xmlns:emma="http://www.w3.org/2003/04/emma" version="1.0">
              <emma:interpretation id="{8A1C346A-7E64-4E45-97B6-AE15A931DD25}" emma:medium="tactile" emma:mode="ink">
                <msink:context xmlns:msink="http://schemas.microsoft.com/ink/2010/main" type="inkWord" rotatedBoundingBox="3226,6484 3419,8342 2188,8470 1995,6612">
                  <msink:destinationLink direction="with" ref="{A2BFBD15-BC8A-452B-95A5-FE0651736BAF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1036 112 0,'-36'0'94,"-1"0"-94,-35-37 16,-1 1-16,37 36 15,-37-36 1,1 36-16,36 0 15,-1 0 1,1 0 0,0 0-16,-1 0 31,1 0-31,0 0 16,0 0-16,-1 36 31,1-36-31,0 36 31,-1-36-15,37 37-16,-36-37 15,0 36 1,36 0 0,-36 1-16,36-1 31,-37 0-31,37 0 15,-36 1 1,36-1-16,0 37 16,0-1-16,0-36 15,0 1 1,0 35-16,0 1 16,0-37-16,0 0 15,0 1 1,0 35-1,0-35 1,0-1 0,0 0-1,0 0 1,36 1 0,-36 35-16,37 1 31,-1-37-16,0 0 1,-36 1-16,36 35 16,-36-35-1,37-37 1,-1 36-16,-36 0 16,0 0-1,36-36 1,-36 37-1,37-37 1,-37 36 0,0 0-16,36-36 15,0 37 1,0-37 0,-36 36-16,37-36 15,-1 0 16,0 36-15,1-36 0,-1 0-1,0 0 1,0 0-16,1 0 31,-1 0-15,0 0 15,1 0-15,-1 0 15,0 0 0,0 0 16,-36-36-31,37 36-16,-37-36 78,36 36-47,-36-37-15,0 1-16,36 36 15,-36-36 1,0-1 15,0 1 0,0 0-15,37 36-16,-37-36 31,36 36-15,-36-37-16,0 1 31,0 0 16,0-1-31,0 1 15,0 0 0,0 0-15,0-1-1,0 1 1,0 0 0,0-1-1,0 1-15,0 0 16,0 0 15,0-1-31,0 1 16,36 0 15,-36-1-15,0 1-1,0 0 1,0 0 0,0-1-1,0 1 1,0 0-1,0-1 1,0 1-16,0 0 31,0 0-15,0-1 0,0 1-1,0 0 1,0-1 31,0 1 0,-36 0-1,0 36 79,-1 0-93,1 0-1,0 0 94,-1 0-78,37-36 0,-36 36-32,0 0 32,36-37 375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12-13T19:02:29.240"/>
    </inkml:context>
    <inkml:brush xml:id="br0">
      <inkml:brushProperty name="width" value="0.13333" units="cm"/>
      <inkml:brushProperty name="height" value="0.13333" units="cm"/>
      <inkml:brushProperty name="color" value="#FFF200"/>
      <inkml:brushProperty name="fitToCurve" value="1"/>
    </inkml:brush>
  </inkml:definitions>
  <inkml:traceGroup>
    <inkml:annotationXML>
      <emma:emma xmlns:emma="http://www.w3.org/2003/04/emma" version="1.0">
        <emma:interpretation id="{A2BFBD15-BC8A-452B-95A5-FE0651736BAF}" emma:medium="tactile" emma:mode="ink">
          <msink:context xmlns:msink="http://schemas.microsoft.com/ink/2010/main" type="inkDrawing" rotatedBoundingBox="2612,8490 2868,11389 2792,11396 2535,8496" semanticType="callout" shapeName="Other">
            <msink:sourceLink direction="with" ref="{04F0A319-AEC5-47B7-A802-F2B899526F72}"/>
            <msink:sourceLink direction="with" ref="{8A1C346A-7E64-4E45-97B6-AE15A931DD25}"/>
          </msink:context>
        </emma:interpretation>
      </emma:emma>
    </inkml:annotationXML>
    <inkml:trace contextRef="#ctx0" brushRef="#br0">528 1926 0,'0'36'15,"0"37"-15,0-1 16,0 1-1,0 0-15,0 35 16,0-71-16,0 72 16,0-37-1,0 37-15,0 0 16,36 0 0,-36-37-16,0 37 15,0-36-15,37 36 16,-37-37-1,0-36-15,0 37 16,0 0-16,36 35 16,-36 1-1,36 0-15,-36 0 16,36 0 0,-36 0-16,0 0 15,0-73-15,0 36 16,0-35-1,0 35-15,0-35 16,37-1-16,-37 36 16,0-35-1,0 35 1,0-35 0,0-1 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12-13T19:02:32.943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Group>
    <inkml:annotationXML>
      <emma:emma xmlns:emma="http://www.w3.org/2003/04/emma" version="1.0">
        <emma:interpretation id="{418443A8-0D8F-474D-8865-FDD91B0E53BE}" emma:medium="tactile" emma:mode="ink">
          <msink:context xmlns:msink="http://schemas.microsoft.com/ink/2010/main" type="writingRegion" rotatedBoundingBox="2288,11553 8075,12918 7704,14494 1916,13128"/>
        </emma:interpretation>
      </emma:emma>
    </inkml:annotationXML>
    <inkml:traceGroup>
      <inkml:annotationXML>
        <emma:emma xmlns:emma="http://www.w3.org/2003/04/emma" version="1.0">
          <emma:interpretation id="{96DC3CDC-7939-4836-B6A0-B0899814926D}" emma:medium="tactile" emma:mode="ink">
            <msink:context xmlns:msink="http://schemas.microsoft.com/ink/2010/main" type="paragraph" rotatedBoundingBox="2288,11553 8075,12918 7704,14494 1916,131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7CCC47-3692-49EA-B7D7-0915A6753FB9}" emma:medium="tactile" emma:mode="ink">
              <msink:context xmlns:msink="http://schemas.microsoft.com/ink/2010/main" type="line" rotatedBoundingBox="2288,11553 8075,12918 7704,14494 1916,13128"/>
            </emma:interpretation>
          </emma:emma>
        </inkml:annotationXML>
        <inkml:traceGroup>
          <inkml:annotationXML>
            <emma:emma xmlns:emma="http://www.w3.org/2003/04/emma" version="1.0">
              <emma:interpretation id="{04F0A319-AEC5-47B7-A802-F2B899526F72}" emma:medium="tactile" emma:mode="ink">
                <msink:context xmlns:msink="http://schemas.microsoft.com/ink/2010/main" type="inkWord" rotatedBoundingBox="2288,11553 5469,12303 5097,13879 1916,13128">
                  <msink:destinationLink direction="with" ref="{A2BFBD15-BC8A-452B-95A5-FE0651736BAF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165 5228 0,'0'73'94,"0"-1"-78,0 37-16,0 0 15,0-37 1,0 1-16,0 0 16,0-1-1,0 1-15,0 36 16,0-37-16,0 1 16,0-1-1,0-35-15,0-1 16,0 0-16,0 0 31,0 37-15,0-37 15,0 1-15,0-1 15</inkml:trace>
          <inkml:trace contextRef="#ctx0" brushRef="#br0" timeOffset="2031.1158">165 5155 0,'36'0'78,"1"0"-78,-1 0 16,0 0 0,37 0-16,-37 0 15,37 0-15,-37 0 16,37 0-1,-1 0-15,1 0 16,-37 0-16,37 0 16,-1 37-1,-36-37-15,1 0 16,-1 0 0,0 36-16,1-36 15,35 0-15,-36 0 16,-36 36-1,73-36-15,-37 37 16,1-1-16,-1 0 31,0-36-31,0 73 16,1-37 0,-37 0-1,36 1-15,0 35 16,-36-36-1,0 1-15,37-1 16,-37 0-16,0 1 16,0-1-1,0 0 1,0 0 0,0 1-1,0-1 16,0 0-15,0 1 0,0-1 15,-37-36-15,37 36-1,-36-36-15,36 36 16,-73 1-1,37-1 1,0 0-16,0 1 16,-1-37-1,1 72-15,-37-72 16,37 73 0,0-73-16,0 36 15,-1 0-15,-35 1 16,35-37-1,1 36-15,0-36 16,0 0 0,-1 36-16,1-36 15,0 0-15,-1 0 16,1 0 0,0 0-16,0 0 15,-1 0-15,1 0 16,0 0-1,-1 0-15,1 0 16,0 0 0,0 0-1,-1 0-15,1 0 16,0 0 15,-1 0-15,1 0 93</inkml:trace>
          <inkml:trace contextRef="#ctx0" brushRef="#br0" timeOffset="4218.4666">1871 6026 0,'0'37'62,"0"35"-46,0-36 0,0 1-16,0 35 15,0 1 1,0-37-16,0 37 16,0-37 15,0 0-16,0 1 1,0-1 0,0 0 31,0 0 187,0 1-156,0-1-62,0 0 15,0 1 0,0-1 16</inkml:trace>
          <inkml:trace contextRef="#ctx0" brushRef="#br0" timeOffset="6124.5828">1907 6498 0,'0'-36'32,"0"-1"-17,36 37 1,-36-36-16,36 36 16,-36-36-1,0 0-15,37-1 16,-1 37-16,-36-36 31,36 36-31,1-36 16,-37-1-1,36 37 17,0-36-1,0 36 0,1 0-15,-1 0 15,0 0-31,1 0 47,-37 73-16,36-37 0,-36 37-31,0-37 16,0 0-16,0 0 16,0 37-1,0-37 1,0 1 15,0-1 16,0 0-16,0 0 16,0 1 16,0-1-1,0 0-31,0 1 1,0-1 30</inkml:trace>
          <inkml:trace contextRef="#ctx0" brushRef="#br0" timeOffset="8140.0704">2415 6425 0,'0'-36'78,"36"0"-62,0 0 0,1 36-1,-37-37 1,36 1-1,-36 0 1,36 36 0,1 0-1,-1-37 1,0 37 15,-36-36-31,36 36 16,1 0-1,-37-36 1,36 36 0,0 0-1,1 0 1,-1 0 0,0 0 15,0 0 0,1 0 16,-37 36-31,36 0-16,-36 1 15,0-1 1,0 37-1,36-37-15,-36 0 16,0 0 0,0 1-16,0-1 15,0 0 1,0 1 0,0-1-16,0 0 15,0 0 16,0 1 1,0-1-32,0 0 62,0 1 1,0-1-48,0 0 17,0 0 61</inkml:trace>
        </inkml:traceGroup>
        <inkml:traceGroup>
          <inkml:annotationXML>
            <emma:emma xmlns:emma="http://www.w3.org/2003/04/emma" version="1.0">
              <emma:interpretation id="{4799A934-7065-4665-A24B-D83BA33B39E1}" emma:medium="tactile" emma:mode="ink">
                <msink:context xmlns:msink="http://schemas.microsoft.com/ink/2010/main" type="inkWord" rotatedBoundingBox="7873,13711 7888,13715 7884,13730 7870,13727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:</emma:literal>
                </emma:interpretation>
                <emma:interpretation id="interp3" emma:lang="" emma:confidence="0">
                  <emma:literal>?</emma:literal>
                </emma:interpretation>
                <emma:interpretation id="interp4" emma:lang="" emma:confidence="0">
                  <emma:literal>'</emma:literal>
                </emma:interpretation>
                <emma:interpretation id="interp5" emma:lang="" emma:confidence="0">
                  <emma:literal>,</emma:literal>
                </emma:interpretation>
              </emma:one-of>
            </emma:emma>
          </inkml:annotationXML>
          <inkml:trace contextRef="#ctx0" brushRef="#br0" timeOffset="13280.2472">5789 7151 0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221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32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254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53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11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815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62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055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768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46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05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80678-52A6-4DD2-A512-140E144C3BEE}" type="datetimeFigureOut">
              <a:rPr lang="sl-SI" smtClean="0"/>
              <a:t>13. 12. 2021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10D6-0E98-4814-B185-9CE0C5B4E9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159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5.emf"/><Relationship Id="rId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Števila nad milijonom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Pozorno preberi PPT. Tam kjer je znak svinčnika, moraš snov prepisati v zvezek od matematike. Napiši naslov Števila nad milijonom.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126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Približno koliko prebivalcev imajo posamezne države? Preberi števila – na voljo imaš tudi zapis z besedo.</a:t>
            </a:r>
            <a:endParaRPr lang="sl-SI" sz="3200" dirty="0"/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 rotWithShape="1">
          <a:blip r:embed="rId2"/>
          <a:srcRect l="3439" t="33406" r="35382" b="30913"/>
          <a:stretch/>
        </p:blipFill>
        <p:spPr bwMode="auto">
          <a:xfrm>
            <a:off x="953589" y="1690688"/>
            <a:ext cx="9888581" cy="39002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Rokopis 5"/>
              <p14:cNvContentPartPr/>
              <p14:nvPr/>
            </p14:nvContentPartPr>
            <p14:xfrm>
              <a:off x="8974286" y="5286189"/>
              <a:ext cx="1933560" cy="269280"/>
            </p14:xfrm>
          </p:contentPart>
        </mc:Choice>
        <mc:Fallback>
          <p:pic>
            <p:nvPicPr>
              <p:cNvPr id="6" name="Rokopis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90406" y="5202309"/>
                <a:ext cx="2101320" cy="4370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Pravokotnik 7"/>
          <p:cNvSpPr/>
          <p:nvPr/>
        </p:nvSpPr>
        <p:spPr>
          <a:xfrm>
            <a:off x="8673737" y="5016137"/>
            <a:ext cx="3095897" cy="888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Tudi zapis velik števil ima svoja pravila!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98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beremo velika števila?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3422469" y="2442754"/>
            <a:ext cx="5081451" cy="1672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6000" dirty="0" smtClean="0">
                <a:solidFill>
                  <a:schemeClr val="tx1"/>
                </a:solidFill>
              </a:rPr>
              <a:t>125 345 250</a:t>
            </a:r>
            <a:endParaRPr lang="sl-SI" sz="6000" dirty="0">
              <a:solidFill>
                <a:schemeClr val="tx1"/>
              </a:solidFill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 flipV="1">
            <a:off x="3944983" y="3814354"/>
            <a:ext cx="431074" cy="112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 flipV="1">
            <a:off x="5478781" y="3814354"/>
            <a:ext cx="431074" cy="112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 flipV="1">
            <a:off x="7417526" y="3814354"/>
            <a:ext cx="1086394" cy="112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ravokotnik 9"/>
          <p:cNvSpPr/>
          <p:nvPr/>
        </p:nvSpPr>
        <p:spPr>
          <a:xfrm>
            <a:off x="627018" y="4986711"/>
            <a:ext cx="4049486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s</a:t>
            </a:r>
            <a:r>
              <a:rPr lang="sl-SI" sz="2000" b="1" dirty="0" smtClean="0">
                <a:solidFill>
                  <a:schemeClr val="tx1"/>
                </a:solidFill>
              </a:rPr>
              <a:t>to petindvajset </a:t>
            </a:r>
            <a:r>
              <a:rPr lang="sl-SI" sz="2000" b="1" dirty="0" smtClean="0">
                <a:solidFill>
                  <a:srgbClr val="FF0000"/>
                </a:solidFill>
              </a:rPr>
              <a:t>milijonov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4924697" y="5009537"/>
            <a:ext cx="3344092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t</a:t>
            </a:r>
            <a:r>
              <a:rPr lang="sl-SI" sz="2000" b="1" dirty="0" smtClean="0">
                <a:solidFill>
                  <a:schemeClr val="tx1"/>
                </a:solidFill>
              </a:rPr>
              <a:t>risto petinštirideset </a:t>
            </a:r>
            <a:r>
              <a:rPr lang="sl-SI" sz="2000" b="1" dirty="0" smtClean="0">
                <a:solidFill>
                  <a:srgbClr val="FF0000"/>
                </a:solidFill>
              </a:rPr>
              <a:t>tisoč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8503920" y="5009536"/>
            <a:ext cx="3254829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d</a:t>
            </a:r>
            <a:r>
              <a:rPr lang="sl-SI" sz="2000" b="1" dirty="0" smtClean="0">
                <a:solidFill>
                  <a:schemeClr val="tx1"/>
                </a:solidFill>
              </a:rPr>
              <a:t>vesto petdeset</a:t>
            </a:r>
            <a:endParaRPr lang="sl-SI" sz="2000" b="1" dirty="0">
              <a:solidFill>
                <a:schemeClr val="tx1"/>
              </a:solidFill>
            </a:endParaRPr>
          </a:p>
        </p:txBody>
      </p:sp>
      <p:cxnSp>
        <p:nvCxnSpPr>
          <p:cNvPr id="15" name="Raven puščični povezovalnik 14"/>
          <p:cNvCxnSpPr/>
          <p:nvPr/>
        </p:nvCxnSpPr>
        <p:spPr>
          <a:xfrm>
            <a:off x="5290457" y="2085225"/>
            <a:ext cx="13063" cy="836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6657702" y="2097290"/>
            <a:ext cx="13063" cy="836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PoljeZBesedilom 16"/>
          <p:cNvSpPr txBox="1"/>
          <p:nvPr/>
        </p:nvSpPr>
        <p:spPr>
          <a:xfrm>
            <a:off x="3944983" y="1520254"/>
            <a:ext cx="2480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MILIJONOV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18" name="PoljeZBesedilom 17"/>
          <p:cNvSpPr txBox="1"/>
          <p:nvPr/>
        </p:nvSpPr>
        <p:spPr>
          <a:xfrm>
            <a:off x="6433456" y="1502293"/>
            <a:ext cx="199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TISOČ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01" y="1180883"/>
            <a:ext cx="1689259" cy="168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9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r>
              <a:rPr lang="sl-SI" dirty="0" smtClean="0"/>
              <a:t>PREGLEDNICA DESETIŠKIH ENOT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865382"/>
              </p:ext>
            </p:extLst>
          </p:nvPr>
        </p:nvGraphicFramePr>
        <p:xfrm>
          <a:off x="524691" y="1249680"/>
          <a:ext cx="10515600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828807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541341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177678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8999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ENA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E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ENICA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6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D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2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S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STOTICA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0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TISOČ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T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TISOČICA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3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 TISOČ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1Dt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 TISOČICA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49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 TISOČ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St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 TISOČICA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4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1 000 000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MILIJON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M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MILIJONICA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1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10 000 000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</a:t>
                      </a:r>
                      <a:r>
                        <a:rPr lang="sl-SI" sz="2800" b="1" baseline="0" dirty="0" smtClean="0">
                          <a:solidFill>
                            <a:schemeClr val="tx1"/>
                          </a:solidFill>
                        </a:rPr>
                        <a:t> MILIJONOV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DESET MILIJONICA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02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100 000 000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 MILIJONOV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Sm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STO MILIJONICA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06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1 000 000 000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MILIJARDA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sl-SI" sz="2800" b="1" dirty="0" err="1" smtClean="0">
                          <a:solidFill>
                            <a:schemeClr val="tx1"/>
                          </a:solidFill>
                        </a:rPr>
                        <a:t>Md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800" b="1" dirty="0" smtClean="0">
                          <a:solidFill>
                            <a:schemeClr val="tx1"/>
                          </a:solidFill>
                        </a:rPr>
                        <a:t>MILIJARDICA</a:t>
                      </a:r>
                      <a:endParaRPr lang="sl-SI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630796"/>
                  </a:ext>
                </a:extLst>
              </a:tr>
            </a:tbl>
          </a:graphicData>
        </a:graphic>
      </p:graphicFrame>
      <p:pic>
        <p:nvPicPr>
          <p:cNvPr id="5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661" y="304902"/>
            <a:ext cx="1689259" cy="168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bi znal število razčleniti na desetiške enote in ga zapisati z besedo?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3600" dirty="0" smtClean="0"/>
          </a:p>
          <a:p>
            <a:pPr marL="0" indent="0">
              <a:buNone/>
            </a:pPr>
            <a:r>
              <a:rPr lang="sl-SI" sz="3600" dirty="0" smtClean="0"/>
              <a:t>23 450 355 </a:t>
            </a:r>
            <a:r>
              <a:rPr lang="sl-SI" dirty="0" smtClean="0"/>
              <a:t>= </a:t>
            </a:r>
            <a:r>
              <a:rPr lang="sl-SI" sz="3200" b="1" dirty="0" smtClean="0"/>
              <a:t>2 Dm </a:t>
            </a:r>
            <a:r>
              <a:rPr lang="sl-SI" sz="3200" dirty="0" smtClean="0"/>
              <a:t>3 M 4 St 5 </a:t>
            </a:r>
            <a:r>
              <a:rPr lang="sl-SI" sz="3200" dirty="0" err="1" smtClean="0"/>
              <a:t>Dt</a:t>
            </a:r>
            <a:r>
              <a:rPr lang="sl-SI" sz="3200" dirty="0" smtClean="0"/>
              <a:t> 3 S 5 D 5 E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= </a:t>
            </a:r>
            <a:r>
              <a:rPr lang="sl-SI" b="1" dirty="0" smtClean="0"/>
              <a:t>triindvajset milijonov </a:t>
            </a:r>
            <a:r>
              <a:rPr lang="sl-SI" dirty="0" smtClean="0"/>
              <a:t>štiristo petdeset tisoč tristo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petinpetdeset</a:t>
            </a:r>
          </a:p>
          <a:p>
            <a:pPr marL="0" indent="0">
              <a:buNone/>
            </a:pPr>
            <a:endParaRPr lang="sl-SI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Rokopis 19"/>
              <p14:cNvContentPartPr/>
              <p14:nvPr/>
            </p14:nvContentPartPr>
            <p14:xfrm>
              <a:off x="750446" y="2363349"/>
              <a:ext cx="431640" cy="657720"/>
            </p14:xfrm>
          </p:contentPart>
        </mc:Choice>
        <mc:Fallback>
          <p:pic>
            <p:nvPicPr>
              <p:cNvPr id="20" name="Rokopis 1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6326" y="2339229"/>
                <a:ext cx="479880" cy="70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8" name="Rokopis 27"/>
              <p14:cNvContentPartPr/>
              <p14:nvPr/>
            </p14:nvContentPartPr>
            <p14:xfrm>
              <a:off x="940166" y="3056709"/>
              <a:ext cx="81720" cy="1045440"/>
            </p14:xfrm>
          </p:contentPart>
        </mc:Choice>
        <mc:Fallback>
          <p:pic>
            <p:nvPicPr>
              <p:cNvPr id="28" name="Rokopis 2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6046" y="3032589"/>
                <a:ext cx="129960" cy="10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Rokopis 28"/>
              <p14:cNvContentPartPr/>
              <p14:nvPr/>
            </p14:nvContentPartPr>
            <p14:xfrm>
              <a:off x="809846" y="4219149"/>
              <a:ext cx="2025000" cy="718920"/>
            </p14:xfrm>
          </p:contentPart>
        </mc:Choice>
        <mc:Fallback>
          <p:pic>
            <p:nvPicPr>
              <p:cNvPr id="29" name="Rokopis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5726" y="4195029"/>
                <a:ext cx="2073240" cy="767160"/>
              </a:xfrm>
              <a:prstGeom prst="rect">
                <a:avLst/>
              </a:prstGeom>
            </p:spPr>
          </p:pic>
        </mc:Fallback>
      </mc:AlternateContent>
      <p:pic>
        <p:nvPicPr>
          <p:cNvPr id="31" name="Picture 2" descr="Bitmoji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804" y="1141694"/>
            <a:ext cx="1689259" cy="168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7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185</Words>
  <Application>Microsoft Office PowerPoint</Application>
  <PresentationFormat>Širokozaslonsko</PresentationFormat>
  <Paragraphs>57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Števila nad milijonom</vt:lpstr>
      <vt:lpstr>Približno koliko prebivalcev imajo posamezne države? Preberi števila – na voljo imaš tudi zapis z besedo.</vt:lpstr>
      <vt:lpstr>Kako beremo velika števila? </vt:lpstr>
      <vt:lpstr>PREGLEDNICA DESETIŠKIH ENOT</vt:lpstr>
      <vt:lpstr>Ali bi znal število razčleniti na desetiške enote in ga zapisati z besedo?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nad milijonom</dc:title>
  <dc:creator>petra.bergoc@gmail.com</dc:creator>
  <cp:lastModifiedBy>petra.bergoc@gmail.com</cp:lastModifiedBy>
  <cp:revision>4</cp:revision>
  <dcterms:created xsi:type="dcterms:W3CDTF">2021-12-13T18:32:17Z</dcterms:created>
  <dcterms:modified xsi:type="dcterms:W3CDTF">2021-12-13T19:05:58Z</dcterms:modified>
</cp:coreProperties>
</file>