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1" r:id="rId13"/>
    <p:sldId id="269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3A6546-B3A3-4EA8-A89F-02401B565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76B9425-C686-4D75-AD10-75FB4B72A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A6C5699-A594-479D-B2F3-0D19D926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E02CC21-8A41-4B7D-A6AE-7D8F68BA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6CB5F20-313F-45C3-B477-DDA6A3CFF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0809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012120-6391-4B17-BFCB-7ABD9737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0C7FFC7-3029-44F4-AF33-408021BFA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0C77F77-F01A-4744-9D89-AF245242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F0B76DC-F3AF-44F7-B439-B79BA609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5DC3473-3F8A-4B0D-8B70-EA02467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7752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16178E62-FC18-40B0-89E6-9292A6BDC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A8F0AF0-7ED0-4898-AC53-974936FF2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5C4387-36E7-4A69-B3EC-C849C86AC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09A4F1C-70F9-4C55-8A29-DC82033D6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1A6E2ED-B5D3-4611-90D7-D6BBA955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63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FF0377-6C3E-49C6-8670-BA5CEDB51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29FCD39-1CB6-48A2-B2FC-C3D88AB31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ECAA907-4187-4CC1-9A61-7A1D686B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31D1CAA-7291-422D-B06B-417FBE908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1AFB88F-6765-4274-AC06-47DDD2AA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807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6FECE7-EFCC-4B70-964F-9D495A34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EA0E9D6-67F2-47C2-A7EE-0E9476E36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80DD069-F68F-4F70-92E7-CC40C2689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041040-885B-44C2-B055-BE51C93B1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3B6FBC6-5115-4E39-9F75-894A05C40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232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149F8E-1C9F-4A9D-987D-089EE0692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4841DA-8046-47B9-867D-205A93F8F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93CA92B-9F08-4C08-AE1E-32DFB114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C3AF349-BE3F-455D-8DF2-05F41FC6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54A68C7-8580-44EA-8A95-111D53BB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64BEC6D-9E8F-442B-AFF7-685BBD41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03632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5B7E38-B2B1-428F-834C-225B3E587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1E996A0-9172-4FDB-9C76-52CBBB03B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FFAAE9C-78AA-481C-B035-2F86AD416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B0519CB-E821-4D09-AC91-D8041F342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512D7DA-A30F-448E-B279-08541F013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80ADE48-1A99-44B9-9F81-56824C16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F4F4593-C3A2-4419-A872-DB60BA4F1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D5C178F-D362-47B6-A6F9-1C70F8BD4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30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6E7134-CF38-4FCE-80B2-79358591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8A6B8BA-198E-4DA5-B0E3-C2802956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44618C98-3FD2-486A-8CC2-36C3FE09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AA0907-93D7-4F50-9B3F-37887DF6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4246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867CB1B9-07DC-4163-B1D1-FFEA2E12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8E97F69-C3EF-49F7-A038-5423AE22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9B434A2-DF55-4A30-8D35-92FD95F8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92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4A89D-800F-4DD2-AA50-D354256E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B0046E-AAA7-4B37-A30E-DE05B45E5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446F44B-478A-4AD8-B95B-8D583ACE4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8849976-C833-46DD-838D-15A509A38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961AC28-637D-4C8C-A8A3-787E37B7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588206F-1B10-4D77-AD80-A4AFFC3B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819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D23C2D-4BD3-4B81-9BA4-07F41785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F19E986-8C71-4ECE-950D-24A23386D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D5CF4A8-8779-4BEF-8062-67D1873B1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64F7ED-C9DF-4F9B-B463-513CB59C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C3FAF96-CF64-40F0-8CE8-E8AA819E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FFA3CE3-7343-42FB-8F78-C6B3C82C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917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52509D7-9F2C-4748-9CAF-18A1E0992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E404688-E25C-40FB-9F04-C45A4FE0F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4856193-8465-4494-9977-DD78E1E529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2263-7C44-43C0-ABC9-892DCC76E947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746E795-E1F0-4CED-8F5D-19B7A4FFC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5B8062F-6F70-407A-9C05-2DCDA56C1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52CB4-CA2E-4773-9CAF-C85B4BC6EEC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9864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SsF36eGAl_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A49021-298B-45DD-86FD-753C0D019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6446" y="439368"/>
            <a:ext cx="9144000" cy="972767"/>
          </a:xfrm>
        </p:spPr>
        <p:txBody>
          <a:bodyPr>
            <a:normAutofit/>
          </a:bodyPr>
          <a:lstStyle/>
          <a:p>
            <a:r>
              <a:rPr lang="sl-SI" sz="4800" b="1" dirty="0">
                <a:solidFill>
                  <a:srgbClr val="FFFF00"/>
                </a:solidFill>
              </a:rPr>
              <a:t>TEHNIŠKI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02DDA0-6199-448B-877D-B3CCF6C7C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4101" y="1519562"/>
            <a:ext cx="9144000" cy="1655762"/>
          </a:xfrm>
        </p:spPr>
        <p:txBody>
          <a:bodyPr>
            <a:noAutofit/>
          </a:bodyPr>
          <a:lstStyle/>
          <a:p>
            <a:pPr algn="ctr"/>
            <a:r>
              <a:rPr lang="sl-SI" sz="6000" b="1" dirty="0">
                <a:solidFill>
                  <a:srgbClr val="FF0000"/>
                </a:solidFill>
              </a:rPr>
              <a:t>V NARAVI  OPAZUJEMO POJAVE</a:t>
            </a:r>
            <a:endParaRPr lang="sl-SI" sz="6000" dirty="0">
              <a:solidFill>
                <a:srgbClr val="FF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C7F2E00-D7A2-41AF-809A-945E46CD1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84" y="3345325"/>
            <a:ext cx="3823317" cy="286748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B681FB-E13C-453D-9653-B062240E0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193680"/>
            <a:ext cx="48768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08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024E19-5F69-481E-9C8E-5273F8463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6235"/>
          </a:xfrm>
        </p:spPr>
        <p:txBody>
          <a:bodyPr>
            <a:normAutofit fontScale="90000"/>
          </a:bodyPr>
          <a:lstStyle/>
          <a:p>
            <a:r>
              <a:rPr lang="sl-SI" sz="2000" b="1" dirty="0">
                <a:latin typeface="+mn-lt"/>
              </a:rPr>
              <a:t>SONČNE URE PO SVETU</a:t>
            </a:r>
          </a:p>
        </p:txBody>
      </p:sp>
      <p:pic>
        <p:nvPicPr>
          <p:cNvPr id="4" name="Picture 9" descr="barndial">
            <a:extLst>
              <a:ext uri="{FF2B5EF4-FFF2-40B4-BE49-F238E27FC236}">
                <a16:creationId xmlns:a16="http://schemas.microsoft.com/office/drawing/2014/main" id="{8F3F58E7-C223-4740-B67D-EA16244BCB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984" y="4750277"/>
            <a:ext cx="1333500" cy="1619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treloars">
            <a:extLst>
              <a:ext uri="{FF2B5EF4-FFF2-40B4-BE49-F238E27FC236}">
                <a16:creationId xmlns:a16="http://schemas.microsoft.com/office/drawing/2014/main" id="{735BDF17-DDB6-487D-94D6-CC34E2FF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7741" y="310017"/>
            <a:ext cx="2579687" cy="2303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10" descr="300px-Son%C4%8Dna_ura">
            <a:extLst>
              <a:ext uri="{FF2B5EF4-FFF2-40B4-BE49-F238E27FC236}">
                <a16:creationId xmlns:a16="http://schemas.microsoft.com/office/drawing/2014/main" id="{31C9B852-F610-4187-BBB3-FE51F2E71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73922" y="133828"/>
            <a:ext cx="2890837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gosport">
            <a:extLst>
              <a:ext uri="{FF2B5EF4-FFF2-40B4-BE49-F238E27FC236}">
                <a16:creationId xmlns:a16="http://schemas.microsoft.com/office/drawing/2014/main" id="{CFD90638-8E5A-4A99-9AC8-F3F7D2D0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561" y="960701"/>
            <a:ext cx="2579687" cy="34387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1" descr="easton1">
            <a:extLst>
              <a:ext uri="{FF2B5EF4-FFF2-40B4-BE49-F238E27FC236}">
                <a16:creationId xmlns:a16="http://schemas.microsoft.com/office/drawing/2014/main" id="{01510F70-2D32-4DE3-9347-A69C459F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7633" y="3702803"/>
            <a:ext cx="2857500" cy="21050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 descr="300px-Sundial-st-remy-of-provence">
            <a:extLst>
              <a:ext uri="{FF2B5EF4-FFF2-40B4-BE49-F238E27FC236}">
                <a16:creationId xmlns:a16="http://schemas.microsoft.com/office/drawing/2014/main" id="{079AB1C4-19A3-4167-A648-6EF62248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2563" y="2572094"/>
            <a:ext cx="2586164" cy="180168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3" descr="82px-Sundial_St_Helier_Jersey">
            <a:extLst>
              <a:ext uri="{FF2B5EF4-FFF2-40B4-BE49-F238E27FC236}">
                <a16:creationId xmlns:a16="http://schemas.microsoft.com/office/drawing/2014/main" id="{03AAFE63-E27C-41B7-B7C6-40845CEC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3861" y="3056278"/>
            <a:ext cx="1912938" cy="2376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9" descr="300px-Sundial_Warsaw">
            <a:extLst>
              <a:ext uri="{FF2B5EF4-FFF2-40B4-BE49-F238E27FC236}">
                <a16:creationId xmlns:a16="http://schemas.microsoft.com/office/drawing/2014/main" id="{15800F47-515B-4D9E-8A46-22BE2968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13914" y="4995385"/>
            <a:ext cx="2303462" cy="1728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0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AC1EB9-B037-4A7E-AFD0-600F3CFB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sl-SI" sz="2000" b="1" dirty="0">
                <a:latin typeface="+mn-lt"/>
              </a:rPr>
              <a:t>IZDELAVA SONČNE URE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F82063-77D0-40C1-B480-1C2BE676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911225"/>
            <a:ext cx="10515600" cy="4351338"/>
          </a:xfrm>
        </p:spPr>
        <p:txBody>
          <a:bodyPr/>
          <a:lstStyle/>
          <a:p>
            <a:r>
              <a:rPr lang="sl-SI" altLang="sl-SI" sz="2000" dirty="0"/>
              <a:t>Danes boste še sami izdelali sončno uro, ki tako kot prave sončne ure pravilno kaže čas.</a:t>
            </a:r>
          </a:p>
          <a:p>
            <a:r>
              <a:rPr lang="sl-SI" altLang="sl-SI" sz="2000" dirty="0"/>
              <a:t>Navodila za izdelavo sončne ure najdete v Prilogi k priročniku za izvedbo dejavnosti, na strani 12, vse ustrezne pripomočke pa v praktičnem gradivu.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9D19329-5946-4605-81AD-8D1E9532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484667">
            <a:off x="4447562" y="2133600"/>
            <a:ext cx="2697020" cy="473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0DEA58-DCA7-4F1F-9EE9-E87F6E1B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400" dirty="0">
                <a:solidFill>
                  <a:srgbClr val="FFFF00"/>
                </a:solidFill>
                <a:latin typeface="+mn-lt"/>
              </a:rPr>
              <a:t>4. DEJAVNOST – SENČNO GLEDALIŠČE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2DA7447-13E6-4C50-A94A-9AA887609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" y="1749425"/>
            <a:ext cx="10515600" cy="4351338"/>
          </a:xfrm>
        </p:spPr>
        <p:txBody>
          <a:bodyPr/>
          <a:lstStyle/>
          <a:p>
            <a:r>
              <a:rPr lang="sl-SI" sz="2000" dirty="0"/>
              <a:t>Za konec pa si oglej še lutkovno predstavo H. C. Andersena: Cesarjeva nova oblačila. </a:t>
            </a:r>
          </a:p>
          <a:p>
            <a:r>
              <a:rPr lang="sl-SI" sz="2000" dirty="0">
                <a:hlinkClick r:id="rId2"/>
              </a:rPr>
              <a:t>https://www.youtube.com/watch?v=SsF36eGAl_M</a:t>
            </a:r>
            <a:endParaRPr lang="sl-SI" sz="2000" dirty="0"/>
          </a:p>
          <a:p>
            <a:r>
              <a:rPr lang="sl-SI" sz="2000" dirty="0"/>
              <a:t>Lahko pa tudi sam poizkusiš in doma pripraviš senčno gledališče za tvojo družino. </a:t>
            </a:r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E8206178-30DE-403D-B7AE-FCA17489C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80" y="3102297"/>
            <a:ext cx="2466975" cy="184785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35212A4-4392-455C-BC39-23A47AAFB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617" y="4561532"/>
            <a:ext cx="2895600" cy="193134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B8DC29A-664A-4632-A8AC-1560E7899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60" y="3102297"/>
            <a:ext cx="4610120" cy="255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1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BE6377-DC48-4F93-81D1-9106FD3F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9939"/>
          </a:xfrm>
        </p:spPr>
        <p:txBody>
          <a:bodyPr>
            <a:normAutofit/>
          </a:bodyPr>
          <a:lstStyle/>
          <a:p>
            <a:r>
              <a:rPr lang="sl-SI" sz="2400" b="1" dirty="0"/>
              <a:t>ZAPIS V ZVEZEK </a:t>
            </a:r>
            <a:br>
              <a:rPr lang="sl-SI" sz="2400" b="1" dirty="0">
                <a:solidFill>
                  <a:srgbClr val="FF0000"/>
                </a:solidFill>
              </a:rPr>
            </a:br>
            <a:r>
              <a:rPr lang="sl-SI" sz="2400" b="1" dirty="0">
                <a:solidFill>
                  <a:srgbClr val="FF0000"/>
                </a:solidFill>
                <a:latin typeface="+mn-lt"/>
              </a:rPr>
              <a:t>                                         SENCE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5688121-D6A4-4B20-A9D5-6BBFC2C90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622424"/>
            <a:ext cx="10835640" cy="4788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1. Svetila oddajajo svetlobo na vse strani.</a:t>
            </a:r>
          </a:p>
          <a:p>
            <a:pPr marL="0" indent="0">
              <a:buNone/>
            </a:pPr>
            <a:r>
              <a:rPr lang="sl-SI" sz="2400" dirty="0"/>
              <a:t>2. Če osvetlimo predmet, ki ni prozoren, za njim opazimo senco.</a:t>
            </a:r>
          </a:p>
          <a:p>
            <a:pPr>
              <a:buFontTx/>
              <a:buChar char="-"/>
            </a:pPr>
            <a:r>
              <a:rPr lang="sl-SI" sz="2400" dirty="0"/>
              <a:t>Čim dlje je svetilo od predmeta, tem manjša je senca na zaslonu.</a:t>
            </a:r>
          </a:p>
          <a:p>
            <a:pPr>
              <a:buFontTx/>
              <a:buChar char="-"/>
            </a:pPr>
            <a:r>
              <a:rPr lang="sl-SI" sz="2400" dirty="0"/>
              <a:t>Čim bližje je predmet zaslonu, večja je senca.</a:t>
            </a:r>
          </a:p>
          <a:p>
            <a:pPr>
              <a:buFontTx/>
              <a:buChar char="-"/>
            </a:pPr>
            <a:r>
              <a:rPr lang="sl-SI" sz="2400" dirty="0"/>
              <a:t>Čim višje je sonce na obzorju, krajše so sence.</a:t>
            </a:r>
          </a:p>
          <a:p>
            <a:pPr marL="0" indent="0">
              <a:buNone/>
            </a:pPr>
            <a:r>
              <a:rPr lang="sl-SI" sz="2400" dirty="0"/>
              <a:t>3. Znanje o sencah omogoča merjenje časa (sončna ura).</a:t>
            </a:r>
          </a:p>
          <a:p>
            <a:pPr marL="0" indent="0">
              <a:buNone/>
            </a:pPr>
            <a:r>
              <a:rPr lang="sl-SI" sz="2400" dirty="0"/>
              <a:t>4. S pomočjo senc se lahko igramo senčno gledališče.</a:t>
            </a:r>
          </a:p>
          <a:p>
            <a:pPr marL="0" indent="0">
              <a:buNone/>
            </a:pPr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091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D6BD77-A1B2-4836-81F9-C563F465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76" y="993452"/>
            <a:ext cx="10515600" cy="1325563"/>
          </a:xfrm>
        </p:spPr>
        <p:txBody>
          <a:bodyPr>
            <a:normAutofit/>
          </a:bodyPr>
          <a:lstStyle/>
          <a:p>
            <a:r>
              <a:rPr lang="sl-SI" sz="2400" dirty="0">
                <a:latin typeface="+mn-lt"/>
              </a:rPr>
              <a:t>Danes boste imeli tehniški dan. </a:t>
            </a:r>
            <a:br>
              <a:rPr lang="sl-SI" sz="2400" dirty="0">
                <a:latin typeface="+mn-lt"/>
              </a:rPr>
            </a:br>
            <a:r>
              <a:rPr lang="sl-SI" sz="2400" dirty="0">
                <a:latin typeface="+mn-lt"/>
              </a:rPr>
              <a:t>Naredili boste različne naloge povezane s senco.</a:t>
            </a:r>
            <a:br>
              <a:rPr lang="sl-SI" sz="2400" dirty="0">
                <a:latin typeface="+mn-lt"/>
              </a:rPr>
            </a:br>
            <a:r>
              <a:rPr lang="sl-SI" sz="2400" dirty="0">
                <a:latin typeface="+mn-lt"/>
              </a:rPr>
              <a:t>Upoštevajte navodila.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CDDBE6F-D2E9-44F7-89AB-BF76735E2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40"/>
          <a:stretch/>
        </p:blipFill>
        <p:spPr>
          <a:xfrm>
            <a:off x="4466947" y="2601857"/>
            <a:ext cx="4011227" cy="39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2D5A7A-F69D-4DFE-81F5-4FE46730E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l-SI" sz="2700" b="1" dirty="0"/>
            </a:br>
            <a:r>
              <a:rPr lang="sl-SI" sz="2200" b="1" dirty="0"/>
              <a:t>PONOVIMO!</a:t>
            </a:r>
            <a:br>
              <a:rPr lang="sl-SI" b="1" dirty="0"/>
            </a:br>
            <a:r>
              <a:rPr lang="sl-SI" sz="2700" b="1" dirty="0">
                <a:solidFill>
                  <a:srgbClr val="FF0000"/>
                </a:solidFill>
              </a:rPr>
              <a:t>Svetloba in senca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A2CCEF4-FB23-4575-9D06-082AF5F00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2864"/>
            <a:ext cx="10515600" cy="4351338"/>
          </a:xfrm>
        </p:spPr>
        <p:txBody>
          <a:bodyPr/>
          <a:lstStyle/>
          <a:p>
            <a:r>
              <a:rPr lang="sl-SI" sz="2000" dirty="0"/>
              <a:t>Kdaj nastajajo sence? </a:t>
            </a:r>
          </a:p>
          <a:p>
            <a:r>
              <a:rPr lang="sl-SI" sz="2000" dirty="0"/>
              <a:t>Katere snovi prepuščajo svetlobo? </a:t>
            </a:r>
          </a:p>
          <a:p>
            <a:r>
              <a:rPr lang="sl-SI" sz="2000" dirty="0"/>
              <a:t>Kako se širi svetloba?</a:t>
            </a:r>
          </a:p>
          <a:p>
            <a:r>
              <a:rPr lang="sl-SI" sz="2000" dirty="0"/>
              <a:t>Kdaj so sence večje in kdaj manjše? 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2730CD9-A37E-4884-9DC9-1FC5D358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439" y="2698427"/>
            <a:ext cx="2828925" cy="304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21AF784-3A3F-4857-97A8-914BB097D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040" y="503870"/>
            <a:ext cx="2547056" cy="19050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D62BB80-E4AF-4BEB-87C0-592009A5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636" y="3406744"/>
            <a:ext cx="5017430" cy="294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3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DA97E0-C3AC-4B1E-BBE8-669856BF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542"/>
            <a:ext cx="10515600" cy="1325563"/>
          </a:xfrm>
        </p:spPr>
        <p:txBody>
          <a:bodyPr>
            <a:normAutofit/>
          </a:bodyPr>
          <a:lstStyle/>
          <a:p>
            <a:r>
              <a:rPr lang="sl-SI" sz="2400" b="1" dirty="0">
                <a:solidFill>
                  <a:srgbClr val="FFFF00"/>
                </a:solidFill>
                <a:latin typeface="+mn-lt"/>
              </a:rPr>
              <a:t>1. DEJAVNOST – SENCE NA STENI</a:t>
            </a:r>
            <a:br>
              <a:rPr lang="sl-SI" sz="2400" b="1" dirty="0">
                <a:solidFill>
                  <a:srgbClr val="00B050"/>
                </a:solidFill>
              </a:rPr>
            </a:br>
            <a:endParaRPr lang="sl-SI" sz="2400" b="1" dirty="0">
              <a:solidFill>
                <a:srgbClr val="00B050"/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EB26F4-9BDF-4AAC-A3E4-55D7984B0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80" y="788323"/>
            <a:ext cx="10515600" cy="5576966"/>
          </a:xfrm>
        </p:spPr>
        <p:txBody>
          <a:bodyPr>
            <a:normAutofit fontScale="25000" lnSpcReduction="20000"/>
          </a:bodyPr>
          <a:lstStyle/>
          <a:p>
            <a:r>
              <a:rPr lang="sl-SI" sz="8000" dirty="0"/>
              <a:t>Z baterijsko svetilko osvetlite steno. </a:t>
            </a:r>
          </a:p>
          <a:p>
            <a:r>
              <a:rPr lang="sl-SI" sz="8000" dirty="0"/>
              <a:t>Z rokami naredite čim več obrisov živali.</a:t>
            </a:r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endParaRPr lang="sl-SI" sz="2200" dirty="0"/>
          </a:p>
          <a:p>
            <a:r>
              <a:rPr lang="sl-SI" sz="8000" dirty="0"/>
              <a:t>Iz kartona izrežite zanimivo obliko ( letalo , žival,…) in jo pritrdite na paličico. Izrezane figure približujte in oddaljujte svetilki.</a:t>
            </a:r>
          </a:p>
          <a:p>
            <a:endParaRPr lang="sl-SI" sz="8000" dirty="0"/>
          </a:p>
          <a:p>
            <a:endParaRPr lang="sl-SI" sz="8000" dirty="0"/>
          </a:p>
          <a:p>
            <a:r>
              <a:rPr lang="sl-SI" sz="8000" dirty="0"/>
              <a:t>Razmislite. </a:t>
            </a:r>
          </a:p>
          <a:p>
            <a:r>
              <a:rPr lang="sl-SI" sz="8000" dirty="0"/>
              <a:t>Kaj se dogaja z velikostjo senc? Kaj se dogaja če svetilko pomikaš levo ali desno?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72D090B-BDB5-4DEE-B54C-A2384954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573" y="1519424"/>
            <a:ext cx="2171380" cy="217138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D4618F4-297D-4824-8C42-45261E78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30" y="497741"/>
            <a:ext cx="2045983" cy="268154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DCF1E5-A5DA-4663-BE88-D50C5E7BF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904" y="788323"/>
            <a:ext cx="1823760" cy="268154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79B8D39-BEFF-43D4-90E0-D702E6BEFB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1" t="18396" r="59532" b="27994"/>
          <a:stretch/>
        </p:blipFill>
        <p:spPr>
          <a:xfrm>
            <a:off x="7444677" y="4409797"/>
            <a:ext cx="1262072" cy="105010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8F185B0-254C-45BC-AE5E-2BFE0DE31F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99" t="26796" r="65995" b="11495"/>
          <a:stretch/>
        </p:blipFill>
        <p:spPr>
          <a:xfrm rot="6120951">
            <a:off x="5092603" y="3896036"/>
            <a:ext cx="657787" cy="1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4871881-EA11-4AD6-BB60-C7C58D8A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79" y="456565"/>
            <a:ext cx="10515600" cy="1128395"/>
          </a:xfrm>
        </p:spPr>
        <p:txBody>
          <a:bodyPr>
            <a:noAutofit/>
          </a:bodyPr>
          <a:lstStyle/>
          <a:p>
            <a:r>
              <a:rPr lang="sl-SI" sz="2400" b="1" dirty="0">
                <a:solidFill>
                  <a:srgbClr val="FFFF00"/>
                </a:solidFill>
                <a:latin typeface="+mn-lt"/>
              </a:rPr>
              <a:t>2. DEJAVNOST - SENCE SO LAHKO RAZLIČNO VELIKE</a:t>
            </a:r>
            <a:br>
              <a:rPr lang="sl-SI" sz="2400" b="1" dirty="0">
                <a:solidFill>
                  <a:srgbClr val="FFFF00"/>
                </a:solidFill>
                <a:latin typeface="+mn-lt"/>
              </a:rPr>
            </a:br>
            <a:endParaRPr lang="sl-SI" sz="2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832593B-7251-4470-8D5A-D11FF5664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19" y="11211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 </a:t>
            </a:r>
          </a:p>
          <a:p>
            <a:r>
              <a:rPr lang="sl-SI" sz="2000" dirty="0"/>
              <a:t>Iz Priloge 3 na strani 103 izrežite lik Cofa in ga pritrdite na svinčnik. </a:t>
            </a:r>
          </a:p>
          <a:p>
            <a:r>
              <a:rPr lang="sl-SI" sz="2000" dirty="0"/>
              <a:t>Prosite starše (brata, sestro), naj držijo svetilko 50 cm nad zvezkom.</a:t>
            </a:r>
          </a:p>
          <a:p>
            <a:r>
              <a:rPr lang="sl-SI" sz="2000" dirty="0"/>
              <a:t>Pod svetilko pomaknite Cofa, da vidite njegovo senco.</a:t>
            </a:r>
          </a:p>
          <a:p>
            <a:r>
              <a:rPr lang="sl-SI" sz="2000" dirty="0"/>
              <a:t>Izmerite razdaljo med Cofom in zvezkom.</a:t>
            </a:r>
          </a:p>
          <a:p>
            <a:r>
              <a:rPr lang="sl-SI" sz="2000" dirty="0"/>
              <a:t>Lik Cofa držite blizu zvezka in njegovo senco obrišite z rdečo barvico v zvezek.</a:t>
            </a:r>
          </a:p>
          <a:p>
            <a:r>
              <a:rPr lang="sl-SI" sz="2000" dirty="0"/>
              <a:t>Cofa držite višje ali bližje svetilki. Obrišite njegovo senco z zeleno barvico v zvezek.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38B6F6F-7E8F-4038-AFD2-C14EC00E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660" y="564356"/>
            <a:ext cx="2512061" cy="2624637"/>
          </a:xfrm>
          <a:prstGeom prst="rect">
            <a:avLst/>
          </a:prstGeom>
        </p:spPr>
      </p:pic>
      <p:sp>
        <p:nvSpPr>
          <p:cNvPr id="8" name="Elipsa 7">
            <a:extLst>
              <a:ext uri="{FF2B5EF4-FFF2-40B4-BE49-F238E27FC236}">
                <a16:creationId xmlns:a16="http://schemas.microsoft.com/office/drawing/2014/main" id="{C144295A-0DBC-4DD5-B061-EE8E9BE89334}"/>
              </a:ext>
            </a:extLst>
          </p:cNvPr>
          <p:cNvSpPr/>
          <p:nvPr/>
        </p:nvSpPr>
        <p:spPr>
          <a:xfrm>
            <a:off x="10424160" y="456565"/>
            <a:ext cx="243840" cy="30543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761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7F9C8B-F008-486B-BA4B-0C8D15F5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3755"/>
          </a:xfrm>
        </p:spPr>
        <p:txBody>
          <a:bodyPr>
            <a:normAutofit/>
          </a:bodyPr>
          <a:lstStyle/>
          <a:p>
            <a:r>
              <a:rPr lang="sl-SI" sz="2400" dirty="0">
                <a:solidFill>
                  <a:srgbClr val="FFFF00"/>
                </a:solidFill>
                <a:latin typeface="+mn-lt"/>
              </a:rPr>
              <a:t>3. DEJAVNOST – SONČNA URA</a:t>
            </a:r>
            <a:endParaRPr lang="sl-SI" sz="2400" dirty="0">
              <a:latin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4EA0603-32AD-4515-AD57-4B7A26DAF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sl-SI" sz="2000" dirty="0">
                <a:solidFill>
                  <a:srgbClr val="FF0000"/>
                </a:solidFill>
              </a:rPr>
              <a:t>KAJ JE SONČNA URA?</a:t>
            </a:r>
            <a:endParaRPr lang="sl-SI" altLang="sl-SI" sz="2000" dirty="0">
              <a:solidFill>
                <a:srgbClr val="FF0000"/>
              </a:solidFill>
            </a:endParaRPr>
          </a:p>
          <a:p>
            <a:r>
              <a:rPr lang="sl-SI" altLang="sl-SI" sz="2000" dirty="0"/>
              <a:t>Sončna ura je ura, ki izkoristi pot Sonca po nebu od vzhoda do zahoda.</a:t>
            </a:r>
          </a:p>
          <a:p>
            <a:r>
              <a:rPr lang="sl-SI" altLang="sl-SI" sz="2000" dirty="0"/>
              <a:t>Poleg poti Sonca izkoristi še lastnost, da Sonce za predmeti, ki svetlobe ne prepuščajo pusti senco.</a:t>
            </a:r>
          </a:p>
          <a:p>
            <a:r>
              <a:rPr lang="sl-SI" altLang="sl-SI" sz="2000" dirty="0"/>
              <a:t>Pomembna je postavitev in sicer tako, da je celotna slika postavljena proti južni strani neba; palica je zgoraj, številčnica pa spodaj. </a:t>
            </a:r>
          </a:p>
          <a:p>
            <a:r>
              <a:rPr lang="sl-SI" altLang="sl-SI" sz="2000" dirty="0"/>
              <a:t>Sestavljena je iz podlage, palice, ki meče senco in številčnice.</a:t>
            </a:r>
            <a:endParaRPr lang="en-US" altLang="sl-SI" sz="2000" dirty="0"/>
          </a:p>
          <a:p>
            <a:pPr>
              <a:buFontTx/>
              <a:buNone/>
            </a:pPr>
            <a:endParaRPr lang="sl-SI" altLang="sl-SI" sz="2000" dirty="0"/>
          </a:p>
          <a:p>
            <a:endParaRPr lang="sl-SI" dirty="0"/>
          </a:p>
        </p:txBody>
      </p:sp>
      <p:pic>
        <p:nvPicPr>
          <p:cNvPr id="4" name="Picture 8" descr="CerkevStolnicaSoncnaUra">
            <a:extLst>
              <a:ext uri="{FF2B5EF4-FFF2-40B4-BE49-F238E27FC236}">
                <a16:creationId xmlns:a16="http://schemas.microsoft.com/office/drawing/2014/main" id="{839522F8-AF1F-4692-806B-FE522ECA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7" y="3605212"/>
            <a:ext cx="2493963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11" descr="untitledura">
            <a:extLst>
              <a:ext uri="{FF2B5EF4-FFF2-40B4-BE49-F238E27FC236}">
                <a16:creationId xmlns:a16="http://schemas.microsoft.com/office/drawing/2014/main" id="{F73F5663-6722-4FD5-A4F6-E12BE3CB6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2880" y="3867150"/>
            <a:ext cx="2667000" cy="1924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9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66099D6-DE03-4128-B272-0D88D2B8A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55130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altLang="sl-SI" sz="2000" dirty="0">
                <a:solidFill>
                  <a:srgbClr val="FF0000"/>
                </a:solidFill>
              </a:rPr>
              <a:t>NASTANEK SONČNE URE</a:t>
            </a:r>
          </a:p>
          <a:p>
            <a:r>
              <a:rPr lang="en-US" altLang="sl-SI" sz="2000" dirty="0"/>
              <a:t>Prva </a:t>
            </a:r>
            <a:r>
              <a:rPr lang="en-US" altLang="sl-SI" sz="2000" dirty="0" err="1"/>
              <a:t>ura</a:t>
            </a:r>
            <a:r>
              <a:rPr lang="en-US" altLang="sl-SI" sz="2000" dirty="0"/>
              <a:t> je </a:t>
            </a:r>
            <a:r>
              <a:rPr lang="en-US" altLang="sl-SI" sz="2000" dirty="0" err="1"/>
              <a:t>bila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sončna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ura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iznajdena</a:t>
            </a:r>
            <a:r>
              <a:rPr lang="en-US" altLang="sl-SI" sz="2000" dirty="0"/>
              <a:t> v </a:t>
            </a:r>
            <a:r>
              <a:rPr lang="en-US" altLang="sl-SI" sz="2000" dirty="0" err="1"/>
              <a:t>Egiptu</a:t>
            </a:r>
            <a:r>
              <a:rPr lang="en-US" altLang="sl-SI" sz="2000" dirty="0"/>
              <a:t>. V </a:t>
            </a:r>
            <a:r>
              <a:rPr lang="en-US" altLang="sl-SI" sz="2000" dirty="0" err="1"/>
              <a:t>zemljo</a:t>
            </a:r>
            <a:r>
              <a:rPr lang="en-US" altLang="sl-SI" sz="2000" dirty="0"/>
              <a:t> so </a:t>
            </a:r>
            <a:r>
              <a:rPr lang="en-US" altLang="sl-SI" sz="2000" dirty="0" err="1"/>
              <a:t>zapičili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visok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steber</a:t>
            </a:r>
            <a:r>
              <a:rPr lang="en-US" altLang="sl-SI" sz="2000" dirty="0"/>
              <a:t> in ko je </a:t>
            </a:r>
            <a:r>
              <a:rPr lang="en-US" altLang="sl-SI" sz="2000" dirty="0" err="1"/>
              <a:t>sonce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potovalo</a:t>
            </a:r>
            <a:r>
              <a:rPr lang="en-US" altLang="sl-SI" sz="2000" dirty="0"/>
              <a:t> po </a:t>
            </a:r>
            <a:r>
              <a:rPr lang="en-US" altLang="sl-SI" sz="2000" dirty="0" err="1"/>
              <a:t>nebu</a:t>
            </a:r>
            <a:r>
              <a:rPr lang="en-US" altLang="sl-SI" sz="2000" dirty="0"/>
              <a:t>, se je </a:t>
            </a:r>
            <a:r>
              <a:rPr lang="en-US" altLang="sl-SI" sz="2000" dirty="0" err="1"/>
              <a:t>premikala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tudi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senca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stebra</a:t>
            </a:r>
            <a:r>
              <a:rPr lang="en-US" altLang="sl-SI" sz="2000" dirty="0"/>
              <a:t>. </a:t>
            </a:r>
            <a:r>
              <a:rPr lang="en-US" altLang="sl-SI" sz="2000" dirty="0" err="1"/>
              <a:t>Sonce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vzhaja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na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vzhodu</a:t>
            </a:r>
            <a:r>
              <a:rPr lang="en-US" altLang="sl-SI" sz="2000" dirty="0"/>
              <a:t> in </a:t>
            </a:r>
            <a:r>
              <a:rPr lang="en-US" altLang="sl-SI" sz="2000" dirty="0" err="1"/>
              <a:t>zahaja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na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zahodu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zato</a:t>
            </a:r>
            <a:r>
              <a:rPr lang="en-US" altLang="sl-SI" sz="2000" dirty="0"/>
              <a:t> se v </a:t>
            </a:r>
            <a:r>
              <a:rPr lang="en-US" altLang="sl-SI" sz="2000" dirty="0" err="1"/>
              <a:t>Egiptu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ki</a:t>
            </a:r>
            <a:r>
              <a:rPr lang="en-US" altLang="sl-SI" sz="2000" dirty="0"/>
              <a:t> je </a:t>
            </a:r>
            <a:r>
              <a:rPr lang="en-US" altLang="sl-SI" sz="2000" dirty="0" err="1"/>
              <a:t>na</a:t>
            </a:r>
            <a:r>
              <a:rPr lang="en-US" altLang="sl-SI" sz="2000" dirty="0"/>
              <a:t> </a:t>
            </a:r>
            <a:r>
              <a:rPr lang="en-US" altLang="sl-SI" sz="2000" dirty="0" err="1"/>
              <a:t>severni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polobli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sence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pomikajo</a:t>
            </a:r>
            <a:r>
              <a:rPr lang="en-US" altLang="sl-SI" sz="2000" dirty="0"/>
              <a:t> </a:t>
            </a:r>
            <a:r>
              <a:rPr lang="en-US" altLang="sl-SI" sz="2000" dirty="0" err="1"/>
              <a:t>proti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desni</a:t>
            </a:r>
            <a:r>
              <a:rPr lang="en-US" altLang="sl-SI" sz="2000" dirty="0"/>
              <a:t>. </a:t>
            </a:r>
            <a:r>
              <a:rPr lang="en-US" altLang="sl-SI" sz="2000" dirty="0" err="1"/>
              <a:t>Zato</a:t>
            </a:r>
            <a:r>
              <a:rPr lang="en-US" altLang="sl-SI" sz="2000" dirty="0"/>
              <a:t> se </a:t>
            </a:r>
            <a:r>
              <a:rPr lang="en-US" altLang="sl-SI" sz="2000" dirty="0" err="1"/>
              <a:t>tudi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kazalci</a:t>
            </a:r>
            <a:r>
              <a:rPr lang="en-US" altLang="sl-SI" sz="2000" dirty="0"/>
              <a:t> </a:t>
            </a:r>
            <a:r>
              <a:rPr lang="en-US" altLang="sl-SI" sz="2000" dirty="0" err="1"/>
              <a:t>mehanskih</a:t>
            </a:r>
            <a:r>
              <a:rPr lang="en-US" altLang="sl-SI" sz="2000" dirty="0"/>
              <a:t> </a:t>
            </a:r>
            <a:r>
              <a:rPr lang="en-US" altLang="sl-SI" sz="2000" dirty="0" err="1"/>
              <a:t>ur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izumljenih</a:t>
            </a:r>
            <a:r>
              <a:rPr lang="en-US" altLang="sl-SI" sz="2000" dirty="0"/>
              <a:t> </a:t>
            </a:r>
            <a:r>
              <a:rPr lang="en-US" altLang="sl-SI" sz="2000" dirty="0" err="1"/>
              <a:t>kasneje</a:t>
            </a:r>
            <a:r>
              <a:rPr lang="en-US" altLang="sl-SI" sz="2000" dirty="0"/>
              <a:t>, </a:t>
            </a:r>
            <a:r>
              <a:rPr lang="en-US" altLang="sl-SI" sz="2000" dirty="0" err="1"/>
              <a:t>pomikajo</a:t>
            </a:r>
            <a:r>
              <a:rPr lang="en-US" altLang="sl-SI" sz="2000" dirty="0"/>
              <a:t> v </a:t>
            </a:r>
            <a:r>
              <a:rPr lang="en-US" altLang="sl-SI" sz="2000" dirty="0" err="1"/>
              <a:t>desno</a:t>
            </a:r>
            <a:r>
              <a:rPr lang="en-US" altLang="sl-SI" sz="2000" dirty="0"/>
              <a:t>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750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A3465A-CAAD-4BA2-A9DB-34DE3A3F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sz="2000" dirty="0">
                <a:solidFill>
                  <a:srgbClr val="FF0000"/>
                </a:solidFill>
                <a:latin typeface="+mn-lt"/>
              </a:rPr>
              <a:t>VRSTE SONČNIH UR</a:t>
            </a:r>
            <a:br>
              <a:rPr lang="sl-SI" altLang="sl-SI" sz="2000" dirty="0">
                <a:latin typeface="+mn-lt"/>
              </a:rPr>
            </a:br>
            <a:r>
              <a:rPr lang="sl-SI" altLang="sl-SI" sz="2000" dirty="0">
                <a:latin typeface="+mn-lt"/>
              </a:rPr>
              <a:t>Glede na postavitev ure poznamo več vrst in sicer NAVPIČNE in VODORAVNE sončne ure.</a:t>
            </a:r>
            <a:br>
              <a:rPr lang="sl-SI" altLang="sl-SI" sz="2000" dirty="0">
                <a:latin typeface="+mn-lt"/>
              </a:rPr>
            </a:br>
            <a:r>
              <a:rPr lang="sl-SI" altLang="sl-SI" sz="2000" dirty="0">
                <a:latin typeface="+mn-lt"/>
              </a:rPr>
              <a:t>Poznamo tudi ročne sončne ure, njihova uporaba je zelo zapletena.</a:t>
            </a:r>
            <a:br>
              <a:rPr lang="en-US" altLang="sl-SI" sz="2000" dirty="0">
                <a:latin typeface="+mn-lt"/>
              </a:rPr>
            </a:br>
            <a:endParaRPr lang="sl-SI" sz="2000" dirty="0">
              <a:latin typeface="+mn-l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E18F7A6-639F-4314-B43C-207245CDF3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altLang="sl-SI" sz="2000" b="1" dirty="0"/>
              <a:t>NAVPIČNE SONČNE URE</a:t>
            </a:r>
          </a:p>
          <a:p>
            <a:r>
              <a:rPr lang="sl-SI" altLang="sl-SI" sz="2000" dirty="0"/>
              <a:t>Navpične sončne ure so sestavljene na steni zgradb, zidov.</a:t>
            </a:r>
          </a:p>
          <a:p>
            <a:r>
              <a:rPr lang="sl-SI" altLang="sl-SI" sz="2000" dirty="0" err="1"/>
              <a:t>Ponavadi</a:t>
            </a:r>
            <a:r>
              <a:rPr lang="sl-SI" altLang="sl-SI" sz="2000" dirty="0"/>
              <a:t> jih najdemo na cerkvah in gradovih.</a:t>
            </a:r>
            <a:endParaRPr lang="en-US" altLang="sl-SI" sz="2000" dirty="0"/>
          </a:p>
          <a:p>
            <a:endParaRPr lang="sl-SI" altLang="sl-SI" sz="2000" dirty="0"/>
          </a:p>
          <a:p>
            <a:endParaRPr lang="sl-SI" altLang="sl-SI" sz="2000" dirty="0"/>
          </a:p>
          <a:p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95486E6-AC30-4C8B-A54A-2E58107B2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b="1" dirty="0"/>
              <a:t>VODORAVNE SONČNE URE</a:t>
            </a:r>
          </a:p>
          <a:p>
            <a:pPr marL="0" indent="0">
              <a:buNone/>
            </a:pPr>
            <a:r>
              <a:rPr lang="sl-SI" altLang="sl-SI" sz="2000" dirty="0"/>
              <a:t>Vodoravne sončne ure so postavljene v vodoraven položaj, za bolj natančno določanje časa je boljše, da so postavljene rahlo poševno.</a:t>
            </a:r>
            <a:endParaRPr lang="en-US" altLang="sl-SI" sz="2000" dirty="0"/>
          </a:p>
        </p:txBody>
      </p:sp>
      <p:pic>
        <p:nvPicPr>
          <p:cNvPr id="5" name="Picture 9" descr="samostan_ura">
            <a:extLst>
              <a:ext uri="{FF2B5EF4-FFF2-40B4-BE49-F238E27FC236}">
                <a16:creationId xmlns:a16="http://schemas.microsoft.com/office/drawing/2014/main" id="{CB0DC137-5D50-4AAD-A142-9F79F002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6160" y="3524234"/>
            <a:ext cx="2686367" cy="29686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9" descr="berndial">
            <a:extLst>
              <a:ext uri="{FF2B5EF4-FFF2-40B4-BE49-F238E27FC236}">
                <a16:creationId xmlns:a16="http://schemas.microsoft.com/office/drawing/2014/main" id="{887C0F03-F441-46C1-82BC-803ABE30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2956" y="3251518"/>
            <a:ext cx="3240088" cy="21097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31E174F-D061-43C9-8131-E976B3F1F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60" y="9315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altLang="sl-SI" sz="2000" b="1" dirty="0"/>
              <a:t>ROČNE SONČNE URE</a:t>
            </a:r>
          </a:p>
          <a:p>
            <a:r>
              <a:rPr lang="sl-SI" altLang="sl-SI" sz="2000" dirty="0"/>
              <a:t>Ročne sončne ure so uporabljali predvsem zelo izobraženi ljudje, ki so z njimi znali ravnati. </a:t>
            </a:r>
          </a:p>
          <a:p>
            <a:r>
              <a:rPr lang="sl-SI" altLang="sl-SI" sz="2000" dirty="0"/>
              <a:t>Prva sončna ura je iz leta 1600 (Nemčija).</a:t>
            </a:r>
          </a:p>
          <a:p>
            <a:r>
              <a:rPr lang="sl-SI" altLang="sl-SI" sz="2000" dirty="0"/>
              <a:t>Druga sončna ura pa iz leta 1580, izdelana v Rimu.</a:t>
            </a:r>
            <a:endParaRPr lang="en-US" altLang="sl-SI" sz="2000" dirty="0"/>
          </a:p>
          <a:p>
            <a:endParaRPr lang="sl-SI" dirty="0"/>
          </a:p>
        </p:txBody>
      </p:sp>
      <p:pic>
        <p:nvPicPr>
          <p:cNvPr id="4" name="Picture 8" descr="N-372">
            <a:extLst>
              <a:ext uri="{FF2B5EF4-FFF2-40B4-BE49-F238E27FC236}">
                <a16:creationId xmlns:a16="http://schemas.microsoft.com/office/drawing/2014/main" id="{4D29C3A8-4E63-4EB6-B975-3A065318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5005" y="3022600"/>
            <a:ext cx="1782763" cy="21859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N-2082">
            <a:extLst>
              <a:ext uri="{FF2B5EF4-FFF2-40B4-BE49-F238E27FC236}">
                <a16:creationId xmlns:a16="http://schemas.microsoft.com/office/drawing/2014/main" id="{83F969BA-CC87-40A9-82BB-5DFFA3D0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678748"/>
            <a:ext cx="3692525" cy="2187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</TotalTime>
  <Words>681</Words>
  <Application>Microsoft Office PowerPoint</Application>
  <PresentationFormat>Širokozaslonsko</PresentationFormat>
  <Paragraphs>72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TEHNIŠKI DAN</vt:lpstr>
      <vt:lpstr>Danes boste imeli tehniški dan.  Naredili boste različne naloge povezane s senco. Upoštevajte navodila.</vt:lpstr>
      <vt:lpstr> PONOVIMO! Svetloba in senca </vt:lpstr>
      <vt:lpstr>1. DEJAVNOST – SENCE NA STENI </vt:lpstr>
      <vt:lpstr>2. DEJAVNOST - SENCE SO LAHKO RAZLIČNO VELIKE </vt:lpstr>
      <vt:lpstr>3. DEJAVNOST – SONČNA URA</vt:lpstr>
      <vt:lpstr>PowerPointova predstavitev</vt:lpstr>
      <vt:lpstr>VRSTE SONČNIH UR Glede na postavitev ure poznamo več vrst in sicer NAVPIČNE in VODORAVNE sončne ure. Poznamo tudi ročne sončne ure, njihova uporaba je zelo zapletena. </vt:lpstr>
      <vt:lpstr>PowerPointova predstavitev</vt:lpstr>
      <vt:lpstr>SONČNE URE PO SVETU</vt:lpstr>
      <vt:lpstr>IZDELAVA SONČNE URE</vt:lpstr>
      <vt:lpstr>4. DEJAVNOST – SENČNO GLEDALIŠČE</vt:lpstr>
      <vt:lpstr>ZAPIS V ZVEZEK                                           SENCE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</dc:title>
  <dc:creator>Učenec</dc:creator>
  <cp:lastModifiedBy>Učenec</cp:lastModifiedBy>
  <cp:revision>29</cp:revision>
  <dcterms:created xsi:type="dcterms:W3CDTF">2020-12-17T07:06:40Z</dcterms:created>
  <dcterms:modified xsi:type="dcterms:W3CDTF">2020-12-18T07:43:02Z</dcterms:modified>
</cp:coreProperties>
</file>