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8" r:id="rId6"/>
    <p:sldId id="261" r:id="rId7"/>
    <p:sldId id="262" r:id="rId8"/>
    <p:sldId id="264" r:id="rId9"/>
    <p:sldId id="265" r:id="rId10"/>
    <p:sldId id="267" r:id="rId11"/>
    <p:sldId id="266" r:id="rId12"/>
  </p:sldIdLst>
  <p:sldSz cx="9144000" cy="6858000" type="screen4x3"/>
  <p:notesSz cx="9942513" cy="6810375"/>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24" autoAdjust="0"/>
  </p:normalViewPr>
  <p:slideViewPr>
    <p:cSldViewPr>
      <p:cViewPr varScale="1">
        <p:scale>
          <a:sx n="53" d="100"/>
          <a:sy n="53" d="100"/>
        </p:scale>
        <p:origin x="-96"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4308422" cy="340519"/>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5631790" y="0"/>
            <a:ext cx="4308422" cy="340519"/>
          </a:xfrm>
          <a:prstGeom prst="rect">
            <a:avLst/>
          </a:prstGeom>
        </p:spPr>
        <p:txBody>
          <a:bodyPr vert="horz" lIns="91440" tIns="45720" rIns="91440" bIns="45720" rtlCol="0"/>
          <a:lstStyle>
            <a:lvl1pPr algn="r">
              <a:defRPr sz="1200"/>
            </a:lvl1pPr>
          </a:lstStyle>
          <a:p>
            <a:fld id="{B0DDE405-1187-4395-B239-A49505E53F54}" type="datetimeFigureOut">
              <a:rPr lang="sl-SI" smtClean="0"/>
              <a:t>13.12.2016</a:t>
            </a:fld>
            <a:endParaRPr lang="sl-SI"/>
          </a:p>
        </p:txBody>
      </p:sp>
      <p:sp>
        <p:nvSpPr>
          <p:cNvPr id="4" name="Ograda noge 3"/>
          <p:cNvSpPr>
            <a:spLocks noGrp="1"/>
          </p:cNvSpPr>
          <p:nvPr>
            <p:ph type="ftr" sz="quarter" idx="2"/>
          </p:nvPr>
        </p:nvSpPr>
        <p:spPr>
          <a:xfrm>
            <a:off x="0" y="6468674"/>
            <a:ext cx="4308422" cy="340519"/>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5631790" y="6468674"/>
            <a:ext cx="4308422" cy="340519"/>
          </a:xfrm>
          <a:prstGeom prst="rect">
            <a:avLst/>
          </a:prstGeom>
        </p:spPr>
        <p:txBody>
          <a:bodyPr vert="horz" lIns="91440" tIns="45720" rIns="91440" bIns="45720" rtlCol="0" anchor="b"/>
          <a:lstStyle>
            <a:lvl1pPr algn="r">
              <a:defRPr sz="1200"/>
            </a:lvl1pPr>
          </a:lstStyle>
          <a:p>
            <a:fld id="{835122A6-0B4D-4EE8-AEB2-6D42AA9CD7B7}" type="slidenum">
              <a:rPr lang="sl-SI" smtClean="0"/>
              <a:t>‹#›</a:t>
            </a:fld>
            <a:endParaRPr lang="sl-SI"/>
          </a:p>
        </p:txBody>
      </p:sp>
    </p:spTree>
    <p:extLst>
      <p:ext uri="{BB962C8B-B14F-4D97-AF65-F5344CB8AC3E}">
        <p14:creationId xmlns:p14="http://schemas.microsoft.com/office/powerpoint/2010/main" val="3176880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4308422" cy="340519"/>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5631790" y="0"/>
            <a:ext cx="4308422" cy="340519"/>
          </a:xfrm>
          <a:prstGeom prst="rect">
            <a:avLst/>
          </a:prstGeom>
        </p:spPr>
        <p:txBody>
          <a:bodyPr vert="horz" lIns="91440" tIns="45720" rIns="91440" bIns="45720" rtlCol="0"/>
          <a:lstStyle>
            <a:lvl1pPr algn="r">
              <a:defRPr sz="1200"/>
            </a:lvl1pPr>
          </a:lstStyle>
          <a:p>
            <a:fld id="{7E4D4752-AF5A-4B1C-A05C-FF699EAE0F88}" type="datetimeFigureOut">
              <a:rPr lang="sl-SI" smtClean="0"/>
              <a:t>13.12.2016</a:t>
            </a:fld>
            <a:endParaRPr lang="sl-SI"/>
          </a:p>
        </p:txBody>
      </p:sp>
      <p:sp>
        <p:nvSpPr>
          <p:cNvPr id="4" name="Ograda stranske slike 3"/>
          <p:cNvSpPr>
            <a:spLocks noGrp="1" noRot="1" noChangeAspect="1"/>
          </p:cNvSpPr>
          <p:nvPr>
            <p:ph type="sldImg" idx="2"/>
          </p:nvPr>
        </p:nvSpPr>
        <p:spPr>
          <a:xfrm>
            <a:off x="3268663" y="511175"/>
            <a:ext cx="3405187" cy="2554288"/>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994252" y="3234928"/>
            <a:ext cx="7954010" cy="3064669"/>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6468674"/>
            <a:ext cx="4308422" cy="340519"/>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5631790" y="6468674"/>
            <a:ext cx="4308422" cy="340519"/>
          </a:xfrm>
          <a:prstGeom prst="rect">
            <a:avLst/>
          </a:prstGeom>
        </p:spPr>
        <p:txBody>
          <a:bodyPr vert="horz" lIns="91440" tIns="45720" rIns="91440" bIns="45720" rtlCol="0" anchor="b"/>
          <a:lstStyle>
            <a:lvl1pPr algn="r">
              <a:defRPr sz="1200"/>
            </a:lvl1pPr>
          </a:lstStyle>
          <a:p>
            <a:fld id="{B814C4DD-9C7D-4227-AB2A-2D895A68B73D}" type="slidenum">
              <a:rPr lang="sl-SI" smtClean="0"/>
              <a:t>‹#›</a:t>
            </a:fld>
            <a:endParaRPr lang="sl-SI"/>
          </a:p>
        </p:txBody>
      </p:sp>
    </p:spTree>
    <p:extLst>
      <p:ext uri="{BB962C8B-B14F-4D97-AF65-F5344CB8AC3E}">
        <p14:creationId xmlns:p14="http://schemas.microsoft.com/office/powerpoint/2010/main" val="1596951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B814C4DD-9C7D-4227-AB2A-2D895A68B73D}" type="slidenum">
              <a:rPr lang="sl-SI" smtClean="0"/>
              <a:t>6</a:t>
            </a:fld>
            <a:endParaRPr lang="sl-SI"/>
          </a:p>
        </p:txBody>
      </p:sp>
    </p:spTree>
    <p:extLst>
      <p:ext uri="{BB962C8B-B14F-4D97-AF65-F5344CB8AC3E}">
        <p14:creationId xmlns:p14="http://schemas.microsoft.com/office/powerpoint/2010/main" val="3275746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F2A37A60-C32A-4CED-8F3F-4B8D96D3ACE7}" type="datetimeFigureOut">
              <a:rPr lang="sl-SI" smtClean="0"/>
              <a:t>13.12.2016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890425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F2A37A60-C32A-4CED-8F3F-4B8D96D3ACE7}" type="datetimeFigureOut">
              <a:rPr lang="sl-SI" smtClean="0"/>
              <a:t>13.12.2016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2766044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F2A37A60-C32A-4CED-8F3F-4B8D96D3ACE7}" type="datetimeFigureOut">
              <a:rPr lang="sl-SI" smtClean="0"/>
              <a:t>13.12.2016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175487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F2A37A60-C32A-4CED-8F3F-4B8D96D3ACE7}" type="datetimeFigureOut">
              <a:rPr lang="sl-SI" smtClean="0"/>
              <a:t>13.12.2016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148939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F2A37A60-C32A-4CED-8F3F-4B8D96D3ACE7}" type="datetimeFigureOut">
              <a:rPr lang="sl-SI" smtClean="0"/>
              <a:t>13.12.2016</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2481154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F2A37A60-C32A-4CED-8F3F-4B8D96D3ACE7}" type="datetimeFigureOut">
              <a:rPr lang="sl-SI" smtClean="0"/>
              <a:t>13.12.2016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3365985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F2A37A60-C32A-4CED-8F3F-4B8D96D3ACE7}" type="datetimeFigureOut">
              <a:rPr lang="sl-SI" smtClean="0"/>
              <a:t>13.12.2016</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7562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F2A37A60-C32A-4CED-8F3F-4B8D96D3ACE7}" type="datetimeFigureOut">
              <a:rPr lang="sl-SI" smtClean="0"/>
              <a:t>13.12.2016</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120939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F2A37A60-C32A-4CED-8F3F-4B8D96D3ACE7}" type="datetimeFigureOut">
              <a:rPr lang="sl-SI" smtClean="0"/>
              <a:t>13.12.2016</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104019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F2A37A60-C32A-4CED-8F3F-4B8D96D3ACE7}" type="datetimeFigureOut">
              <a:rPr lang="sl-SI" smtClean="0"/>
              <a:t>13.12.2016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108518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F2A37A60-C32A-4CED-8F3F-4B8D96D3ACE7}" type="datetimeFigureOut">
              <a:rPr lang="sl-SI" smtClean="0"/>
              <a:t>13.12.2016</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180E6AA-AF92-462C-81E4-E0960D6C9908}" type="slidenum">
              <a:rPr lang="sl-SI" smtClean="0"/>
              <a:t>‹#›</a:t>
            </a:fld>
            <a:endParaRPr lang="sl-SI"/>
          </a:p>
        </p:txBody>
      </p:sp>
    </p:spTree>
    <p:extLst>
      <p:ext uri="{BB962C8B-B14F-4D97-AF65-F5344CB8AC3E}">
        <p14:creationId xmlns:p14="http://schemas.microsoft.com/office/powerpoint/2010/main" val="140760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37A60-C32A-4CED-8F3F-4B8D96D3ACE7}" type="datetimeFigureOut">
              <a:rPr lang="sl-SI" smtClean="0"/>
              <a:t>13.12.2016</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0E6AA-AF92-462C-81E4-E0960D6C9908}" type="slidenum">
              <a:rPr lang="sl-SI" smtClean="0"/>
              <a:t>‹#›</a:t>
            </a:fld>
            <a:endParaRPr lang="sl-SI"/>
          </a:p>
        </p:txBody>
      </p:sp>
    </p:spTree>
    <p:extLst>
      <p:ext uri="{BB962C8B-B14F-4D97-AF65-F5344CB8AC3E}">
        <p14:creationId xmlns:p14="http://schemas.microsoft.com/office/powerpoint/2010/main" val="2449853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info@zoo.s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pPr lvl="0"/>
            <a:r>
              <a:rPr lang="sl-SI" b="1" dirty="0" smtClean="0"/>
              <a:t/>
            </a:r>
            <a:br>
              <a:rPr lang="sl-SI" b="1" dirty="0" smtClean="0"/>
            </a:br>
            <a:r>
              <a:rPr lang="sl-SI" b="1" dirty="0"/>
              <a:t/>
            </a:r>
            <a:br>
              <a:rPr lang="sl-SI" b="1" dirty="0"/>
            </a:br>
            <a:r>
              <a:rPr lang="sl-SI" b="1" dirty="0" smtClean="0">
                <a:solidFill>
                  <a:srgbClr val="FF0000"/>
                </a:solidFill>
              </a:rPr>
              <a:t>PREVERJANJE </a:t>
            </a:r>
            <a:r>
              <a:rPr lang="sl-SI" b="1" dirty="0">
                <a:solidFill>
                  <a:srgbClr val="FF0000"/>
                </a:solidFill>
              </a:rPr>
              <a:t>ZNANJA IZ SLOVENŠČINE</a:t>
            </a:r>
            <a:r>
              <a:rPr lang="sl-SI" dirty="0">
                <a:solidFill>
                  <a:srgbClr val="FF0000"/>
                </a:solidFill>
              </a:rPr>
              <a:t/>
            </a:r>
            <a:br>
              <a:rPr lang="sl-SI" dirty="0">
                <a:solidFill>
                  <a:srgbClr val="FF0000"/>
                </a:solidFill>
              </a:rPr>
            </a:br>
            <a:r>
              <a:rPr lang="sl-SI" b="1" dirty="0"/>
              <a:t> </a:t>
            </a:r>
            <a:r>
              <a:rPr lang="sl-SI" dirty="0"/>
              <a:t/>
            </a:r>
            <a:br>
              <a:rPr lang="sl-SI" dirty="0"/>
            </a:br>
            <a:endParaRPr lang="sl-SI" dirty="0"/>
          </a:p>
        </p:txBody>
      </p:sp>
    </p:spTree>
    <p:extLst>
      <p:ext uri="{BB962C8B-B14F-4D97-AF65-F5344CB8AC3E}">
        <p14:creationId xmlns:p14="http://schemas.microsoft.com/office/powerpoint/2010/main" val="3888810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404664"/>
            <a:ext cx="8229600" cy="5721499"/>
          </a:xfrm>
        </p:spPr>
        <p:txBody>
          <a:bodyPr>
            <a:normAutofit fontScale="62500" lnSpcReduction="20000"/>
          </a:bodyPr>
          <a:lstStyle/>
          <a:p>
            <a:pPr marL="0" indent="0">
              <a:buNone/>
            </a:pPr>
            <a:r>
              <a:rPr lang="sl-SI" sz="3600" b="1" dirty="0">
                <a:latin typeface="Times New Roman" panose="02020603050405020304" pitchFamily="18" charset="0"/>
                <a:cs typeface="Times New Roman" panose="02020603050405020304" pitchFamily="18" charset="0"/>
              </a:rPr>
              <a:t>13. </a:t>
            </a:r>
            <a:r>
              <a:rPr lang="sl-SI" b="1" dirty="0">
                <a:latin typeface="Times New Roman" panose="02020603050405020304" pitchFamily="18" charset="0"/>
                <a:cs typeface="Times New Roman" panose="02020603050405020304" pitchFamily="18" charset="0"/>
              </a:rPr>
              <a:t>Pozorno preberi besedilo in odgovori na vprašanja. Odgovarjaj v celih povedih.</a:t>
            </a:r>
            <a:r>
              <a:rPr lang="sl-SI" dirty="0">
                <a:latin typeface="Times New Roman" panose="02020603050405020304" pitchFamily="18" charset="0"/>
                <a:cs typeface="Times New Roman" panose="02020603050405020304" pitchFamily="18" charset="0"/>
              </a:rPr>
              <a:t/>
            </a:r>
            <a:br>
              <a:rPr lang="sl-SI" dirty="0">
                <a:latin typeface="Times New Roman" panose="02020603050405020304" pitchFamily="18" charset="0"/>
                <a:cs typeface="Times New Roman" panose="02020603050405020304" pitchFamily="18" charset="0"/>
              </a:rPr>
            </a:br>
            <a:endParaRPr lang="sl-SI" dirty="0">
              <a:latin typeface="Times New Roman" panose="02020603050405020304" pitchFamily="18" charset="0"/>
              <a:cs typeface="Times New Roman" panose="02020603050405020304" pitchFamily="18" charset="0"/>
            </a:endParaRPr>
          </a:p>
          <a:p>
            <a:pPr marL="0" indent="0">
              <a:buNone/>
            </a:pPr>
            <a:r>
              <a:rPr lang="sl-SI" dirty="0" smtClean="0">
                <a:latin typeface="Times New Roman" panose="02020603050405020304" pitchFamily="18" charset="0"/>
                <a:cs typeface="Times New Roman" panose="02020603050405020304" pitchFamily="18" charset="0"/>
              </a:rPr>
              <a:t>CERKNIŠKO </a:t>
            </a:r>
            <a:r>
              <a:rPr lang="sl-SI" dirty="0">
                <a:latin typeface="Times New Roman" panose="02020603050405020304" pitchFamily="18" charset="0"/>
                <a:cs typeface="Times New Roman" panose="02020603050405020304" pitchFamily="18" charset="0"/>
              </a:rPr>
              <a:t>JEZERO </a:t>
            </a:r>
            <a:r>
              <a:rPr lang="sl-SI" dirty="0" smtClean="0">
                <a:latin typeface="Times New Roman" panose="02020603050405020304" pitchFamily="18" charset="0"/>
                <a:cs typeface="Times New Roman" panose="02020603050405020304" pitchFamily="18" charset="0"/>
              </a:rPr>
              <a:t>PRESENETILO</a:t>
            </a:r>
            <a:endParaRPr lang="sl-SI" dirty="0">
              <a:latin typeface="Times New Roman" panose="02020603050405020304" pitchFamily="18" charset="0"/>
              <a:cs typeface="Times New Roman" panose="02020603050405020304" pitchFamily="18" charset="0"/>
            </a:endParaRPr>
          </a:p>
          <a:p>
            <a:pPr marL="0" indent="0">
              <a:buNone/>
            </a:pPr>
            <a:r>
              <a:rPr lang="sl-SI" dirty="0">
                <a:latin typeface="Times New Roman" panose="02020603050405020304" pitchFamily="18" charset="0"/>
                <a:cs typeface="Times New Roman" panose="02020603050405020304" pitchFamily="18" charset="0"/>
              </a:rPr>
              <a:t>V Cerknici na Notranjskem so prejšnjo soboto v aprilu opazili, da je voda v Cerkniškem jezeru zaradi močnega, več dni trajajočega deževja močno narasla.</a:t>
            </a:r>
          </a:p>
          <a:p>
            <a:pPr marL="0" indent="0">
              <a:buNone/>
            </a:pPr>
            <a:r>
              <a:rPr lang="sl-SI" dirty="0">
                <a:latin typeface="Times New Roman" panose="02020603050405020304" pitchFamily="18" charset="0"/>
                <a:cs typeface="Times New Roman" panose="02020603050405020304" pitchFamily="18" charset="0"/>
              </a:rPr>
              <a:t>Jezero je pri vasi Dolenje Jezero poplavilo gozdno cesto in voda je segala vse do prvih hiš. Ko je bilo vreme vetrovno, je voda valovila kot morje. Tuji turisti, ki so obiskali Cerknico, so videli jezero, ki je vzniknilo tako rekoč čez noč. Bili so navdušeni nad pojavom. Domačini, predvsem kmetje, ki jim je voda segala skoraj do hišnih vrat, pa so bili zaskrbljeni. </a:t>
            </a:r>
          </a:p>
          <a:p>
            <a:pPr marL="0" indent="0">
              <a:buNone/>
            </a:pPr>
            <a:r>
              <a:rPr lang="sl-SI" dirty="0">
                <a:latin typeface="Times New Roman" panose="02020603050405020304" pitchFamily="18" charset="0"/>
                <a:cs typeface="Times New Roman" panose="02020603050405020304" pitchFamily="18" charset="0"/>
              </a:rPr>
              <a:t>Cerkniško jezero je presihajoče jezero. To pomeni, da količina vode niha – včasih je veliko vode, včasih pa skoraj nič. Sredi poletja, ko bi bili veseli zlasti kopalci, Cerkniškega jezera praktično ni. Po obilnem deževju, kakršno je bilo zadnjo soboto v aprilu, pa se rado nenadoma napolni. Tam, kjer so bili še včeraj nepregledni travniki, danes vsepovsod valovi voda. Cerkniško jezero je glavna turistična znamenitost občine Cerknica. Kadar je veliko vode, na bregovih lahko lovimo ribe. Jezero se pretoči skozi podzemni jami Velika in Mala Karlovica v Rakov Škocjan.</a:t>
            </a:r>
          </a:p>
          <a:p>
            <a:endParaRPr lang="sl-SI" dirty="0"/>
          </a:p>
        </p:txBody>
      </p:sp>
    </p:spTree>
    <p:extLst>
      <p:ext uri="{BB962C8B-B14F-4D97-AF65-F5344CB8AC3E}">
        <p14:creationId xmlns:p14="http://schemas.microsoft.com/office/powerpoint/2010/main" val="189925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95536" y="404664"/>
            <a:ext cx="8229600" cy="5184576"/>
          </a:xfrm>
        </p:spPr>
        <p:txBody>
          <a:bodyPr>
            <a:noAutofit/>
          </a:bodyPr>
          <a:lstStyle/>
          <a:p>
            <a:pPr lvl="0">
              <a:buFont typeface="Wingdings" panose="05000000000000000000" pitchFamily="2" charset="2"/>
              <a:buChar char="Ø"/>
            </a:pPr>
            <a:r>
              <a:rPr lang="sl-SI" sz="2200" dirty="0">
                <a:latin typeface="Times New Roman" panose="02020603050405020304" pitchFamily="18" charset="0"/>
                <a:cs typeface="Times New Roman" panose="02020603050405020304" pitchFamily="18" charset="0"/>
              </a:rPr>
              <a:t>Kdaj so opazili v Cerknici, da je narasla voda v Cerkniškem jezeru</a:t>
            </a:r>
            <a:r>
              <a:rPr lang="sl-SI" sz="2200" dirty="0" smtClean="0">
                <a:latin typeface="Times New Roman" panose="02020603050405020304" pitchFamily="18" charset="0"/>
                <a:cs typeface="Times New Roman" panose="02020603050405020304" pitchFamily="18" charset="0"/>
              </a:rPr>
              <a:t>?</a:t>
            </a:r>
            <a:endParaRPr lang="sl-SI" sz="2200"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sl-SI" sz="2200" dirty="0" smtClean="0">
                <a:solidFill>
                  <a:srgbClr val="FF0000"/>
                </a:solidFill>
                <a:latin typeface="Times New Roman" panose="02020603050405020304" pitchFamily="18" charset="0"/>
                <a:cs typeface="Times New Roman" panose="02020603050405020304" pitchFamily="18" charset="0"/>
              </a:rPr>
              <a:t>Da je narasla voda v Cerkniškem jezeru so opazili prejšnjo soboto v aprilu.</a:t>
            </a:r>
          </a:p>
          <a:p>
            <a:pPr lvl="0">
              <a:buFont typeface="Wingdings" panose="05000000000000000000" pitchFamily="2" charset="2"/>
              <a:buChar char="Ø"/>
            </a:pPr>
            <a:r>
              <a:rPr lang="sl-SI" sz="2200" dirty="0">
                <a:latin typeface="Times New Roman" panose="02020603050405020304" pitchFamily="18" charset="0"/>
                <a:cs typeface="Times New Roman" panose="02020603050405020304" pitchFamily="18" charset="0"/>
              </a:rPr>
              <a:t>Zakaj je narasla voda v jezeru</a:t>
            </a:r>
            <a:r>
              <a:rPr lang="sl-SI" sz="2200" dirty="0" smtClean="0">
                <a:latin typeface="Times New Roman" panose="02020603050405020304" pitchFamily="18" charset="0"/>
                <a:cs typeface="Times New Roman" panose="02020603050405020304" pitchFamily="18" charset="0"/>
              </a:rPr>
              <a:t>?</a:t>
            </a:r>
            <a:endParaRPr lang="sl-SI" sz="2200"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sl-SI" sz="2200" dirty="0" smtClean="0">
                <a:solidFill>
                  <a:srgbClr val="FF0000"/>
                </a:solidFill>
                <a:latin typeface="Times New Roman" panose="02020603050405020304" pitchFamily="18" charset="0"/>
                <a:cs typeface="Times New Roman" panose="02020603050405020304" pitchFamily="18" charset="0"/>
              </a:rPr>
              <a:t>Voda v jezeru je narasla zaradi močnega, več dni trajajočega deževja.</a:t>
            </a:r>
          </a:p>
          <a:p>
            <a:pPr lvl="0">
              <a:buFont typeface="Wingdings" panose="05000000000000000000" pitchFamily="2" charset="2"/>
              <a:buChar char="Ø"/>
            </a:pPr>
            <a:r>
              <a:rPr lang="sl-SI" sz="2200" dirty="0">
                <a:latin typeface="Times New Roman" panose="02020603050405020304" pitchFamily="18" charset="0"/>
                <a:cs typeface="Times New Roman" panose="02020603050405020304" pitchFamily="18" charset="0"/>
              </a:rPr>
              <a:t>Kaj se je zgodilo pri vasi Dolenje Jezero</a:t>
            </a:r>
            <a:r>
              <a:rPr lang="sl-SI" sz="2200" dirty="0" smtClean="0">
                <a:latin typeface="Times New Roman" panose="02020603050405020304" pitchFamily="18" charset="0"/>
                <a:cs typeface="Times New Roman" panose="02020603050405020304" pitchFamily="18" charset="0"/>
              </a:rPr>
              <a:t>?</a:t>
            </a:r>
            <a:endParaRPr lang="sl-SI" sz="2200"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sl-SI" sz="2200" dirty="0" smtClean="0">
                <a:solidFill>
                  <a:srgbClr val="FF0000"/>
                </a:solidFill>
                <a:latin typeface="Times New Roman" panose="02020603050405020304" pitchFamily="18" charset="0"/>
                <a:cs typeface="Times New Roman" panose="02020603050405020304" pitchFamily="18" charset="0"/>
              </a:rPr>
              <a:t>Pri vasi Dolenje Jezero je jezero poplavilo gozdno cesto in voda je segala vse do prvih hiš.</a:t>
            </a:r>
          </a:p>
          <a:p>
            <a:pPr>
              <a:buFont typeface="Wingdings" panose="05000000000000000000" pitchFamily="2" charset="2"/>
              <a:buChar char="Ø"/>
            </a:pPr>
            <a:r>
              <a:rPr lang="sl-SI" sz="2200" dirty="0">
                <a:latin typeface="Times New Roman" panose="02020603050405020304" pitchFamily="18" charset="0"/>
                <a:cs typeface="Times New Roman" panose="02020603050405020304" pitchFamily="18" charset="0"/>
              </a:rPr>
              <a:t>Kdo je bil zaskrbljen zaradi narasle vode</a:t>
            </a:r>
            <a:r>
              <a:rPr lang="sl-SI" sz="2200" dirty="0" smtClean="0">
                <a:latin typeface="Times New Roman" panose="02020603050405020304" pitchFamily="18" charset="0"/>
                <a:cs typeface="Times New Roman" panose="02020603050405020304" pitchFamily="18" charset="0"/>
              </a:rPr>
              <a:t>?</a:t>
            </a:r>
            <a:endParaRPr lang="sl-SI" sz="2200"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sl-SI" sz="2200" dirty="0" smtClean="0">
                <a:solidFill>
                  <a:srgbClr val="FF0000"/>
                </a:solidFill>
                <a:latin typeface="Times New Roman" panose="02020603050405020304" pitchFamily="18" charset="0"/>
                <a:cs typeface="Times New Roman" panose="02020603050405020304" pitchFamily="18" charset="0"/>
              </a:rPr>
              <a:t>Zaradi narasle vode so bili zaskrbljeni domačini, predvsem kmetje.</a:t>
            </a:r>
          </a:p>
          <a:p>
            <a:pPr lvl="0">
              <a:buFont typeface="Wingdings" panose="05000000000000000000" pitchFamily="2" charset="2"/>
              <a:buChar char="Ø"/>
            </a:pPr>
            <a:r>
              <a:rPr lang="sl-SI" sz="2200" dirty="0">
                <a:latin typeface="Times New Roman" panose="02020603050405020304" pitchFamily="18" charset="0"/>
                <a:cs typeface="Times New Roman" panose="02020603050405020304" pitchFamily="18" charset="0"/>
              </a:rPr>
              <a:t>Kako imenujemo jezero, v katerem je včasih veliko vode, včasih pa skoraj nič</a:t>
            </a:r>
            <a:r>
              <a:rPr lang="sl-SI" sz="2200" dirty="0" smtClean="0">
                <a:latin typeface="Times New Roman" panose="02020603050405020304" pitchFamily="18" charset="0"/>
                <a:cs typeface="Times New Roman" panose="02020603050405020304" pitchFamily="18" charset="0"/>
              </a:rPr>
              <a:t>?</a:t>
            </a:r>
            <a:endParaRPr lang="sl-SI" sz="2200"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sl-SI" sz="2200" dirty="0" smtClean="0">
                <a:solidFill>
                  <a:srgbClr val="FF0000"/>
                </a:solidFill>
                <a:latin typeface="Times New Roman" panose="02020603050405020304" pitchFamily="18" charset="0"/>
                <a:cs typeface="Times New Roman" panose="02020603050405020304" pitchFamily="18" charset="0"/>
              </a:rPr>
              <a:t>Jezero,v </a:t>
            </a:r>
            <a:r>
              <a:rPr lang="sl-SI" sz="2200" dirty="0" smtClean="0">
                <a:solidFill>
                  <a:srgbClr val="FF0000"/>
                </a:solidFill>
                <a:latin typeface="Times New Roman" panose="02020603050405020304" pitchFamily="18" charset="0"/>
                <a:cs typeface="Times New Roman" panose="02020603050405020304" pitchFamily="18" charset="0"/>
              </a:rPr>
              <a:t>katerem je včasih veliko vode, včasih pa skoraj nič, imenujemo presihajoče jezero. </a:t>
            </a:r>
            <a:endParaRPr lang="sl-SI"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47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323528" y="260648"/>
            <a:ext cx="8496944" cy="4524315"/>
          </a:xfrm>
          <a:prstGeom prst="rect">
            <a:avLst/>
          </a:prstGeom>
        </p:spPr>
        <p:txBody>
          <a:bodyPr wrap="square">
            <a:spAutoFit/>
          </a:bodyPr>
          <a:lstStyle/>
          <a:p>
            <a:pPr lvl="0"/>
            <a:r>
              <a:rPr lang="sl-SI" sz="2400" b="1" dirty="0" smtClean="0">
                <a:latin typeface="Times New Roman" panose="02020603050405020304" pitchFamily="18" charset="0"/>
                <a:cs typeface="Times New Roman" panose="02020603050405020304" pitchFamily="18" charset="0"/>
              </a:rPr>
              <a:t>1. Kaj </a:t>
            </a:r>
            <a:r>
              <a:rPr lang="sl-SI" sz="2400" b="1" dirty="0">
                <a:latin typeface="Times New Roman" panose="02020603050405020304" pitchFamily="18" charset="0"/>
                <a:cs typeface="Times New Roman" panose="02020603050405020304" pitchFamily="18" charset="0"/>
              </a:rPr>
              <a:t>je prijavnica?</a:t>
            </a:r>
            <a:endParaRPr lang="sl-SI" sz="2400" dirty="0">
              <a:latin typeface="Times New Roman" panose="02020603050405020304" pitchFamily="18" charset="0"/>
              <a:cs typeface="Times New Roman" panose="02020603050405020304" pitchFamily="18" charset="0"/>
            </a:endParaRPr>
          </a:p>
          <a:p>
            <a:r>
              <a:rPr lang="sl-SI" sz="2400" dirty="0">
                <a:solidFill>
                  <a:srgbClr val="FF0000"/>
                </a:solidFill>
                <a:latin typeface="Times New Roman" panose="02020603050405020304" pitchFamily="18" charset="0"/>
                <a:cs typeface="Times New Roman" panose="02020603050405020304" pitchFamily="18" charset="0"/>
              </a:rPr>
              <a:t>Prijavnica je obrazec, s katerim se prijavimo npr. za tekmovanje</a:t>
            </a:r>
            <a:r>
              <a:rPr lang="sl-SI" sz="2400" dirty="0" smtClean="0">
                <a:solidFill>
                  <a:srgbClr val="FF0000"/>
                </a:solidFill>
                <a:latin typeface="Times New Roman" panose="02020603050405020304" pitchFamily="18" charset="0"/>
                <a:cs typeface="Times New Roman" panose="02020603050405020304" pitchFamily="18" charset="0"/>
              </a:rPr>
              <a:t>, šolo v naravi.</a:t>
            </a:r>
            <a:endParaRPr lang="sl-SI" sz="2400" dirty="0">
              <a:solidFill>
                <a:srgbClr val="FF0000"/>
              </a:solidFill>
              <a:latin typeface="Times New Roman" panose="02020603050405020304" pitchFamily="18" charset="0"/>
              <a:cs typeface="Times New Roman" panose="02020603050405020304" pitchFamily="18" charset="0"/>
            </a:endParaRPr>
          </a:p>
          <a:p>
            <a:r>
              <a:rPr lang="sl-SI" sz="2400" b="1" dirty="0">
                <a:latin typeface="Times New Roman" panose="02020603050405020304" pitchFamily="18" charset="0"/>
                <a:cs typeface="Times New Roman" panose="02020603050405020304" pitchFamily="18" charset="0"/>
              </a:rPr>
              <a:t> </a:t>
            </a:r>
            <a:endParaRPr lang="sl-SI" sz="2400" dirty="0">
              <a:latin typeface="Times New Roman" panose="02020603050405020304" pitchFamily="18" charset="0"/>
              <a:cs typeface="Times New Roman" panose="02020603050405020304" pitchFamily="18" charset="0"/>
            </a:endParaRPr>
          </a:p>
          <a:p>
            <a:pPr lvl="0"/>
            <a:r>
              <a:rPr lang="sl-SI" sz="2400" b="1" dirty="0" smtClean="0">
                <a:latin typeface="Times New Roman" panose="02020603050405020304" pitchFamily="18" charset="0"/>
                <a:cs typeface="Times New Roman" panose="02020603050405020304" pitchFamily="18" charset="0"/>
              </a:rPr>
              <a:t>2. Preberi </a:t>
            </a:r>
            <a:r>
              <a:rPr lang="sl-SI" sz="2400" b="1" dirty="0">
                <a:latin typeface="Times New Roman" panose="02020603050405020304" pitchFamily="18" charset="0"/>
                <a:cs typeface="Times New Roman" panose="02020603050405020304" pitchFamily="18" charset="0"/>
              </a:rPr>
              <a:t>naslednje trditve in ustrezno obkroži.</a:t>
            </a:r>
            <a:endParaRPr lang="sl-SI" sz="2400" dirty="0" smtClean="0">
              <a:effectLst/>
              <a:latin typeface="Times New Roman" panose="02020603050405020304" pitchFamily="18" charset="0"/>
              <a:cs typeface="Times New Roman" panose="02020603050405020304" pitchFamily="18" charset="0"/>
            </a:endParaRPr>
          </a:p>
          <a:p>
            <a:r>
              <a:rPr lang="sl-SI" sz="2400" b="1" dirty="0">
                <a:latin typeface="Times New Roman" panose="02020603050405020304" pitchFamily="18" charset="0"/>
                <a:cs typeface="Times New Roman" panose="02020603050405020304" pitchFamily="18" charset="0"/>
              </a:rPr>
              <a:t> </a:t>
            </a:r>
            <a:endParaRPr lang="sl-SI" sz="2400" dirty="0" smtClean="0">
              <a:effectLst/>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Uradne osebe (učitelja, trenerja, zdravnika,…) vikamo.  </a:t>
            </a:r>
            <a:r>
              <a:rPr lang="sl-SI" sz="2400" dirty="0" smtClean="0">
                <a:solidFill>
                  <a:srgbClr val="FF0000"/>
                </a:solidFill>
                <a:latin typeface="Times New Roman" panose="02020603050405020304" pitchFamily="18" charset="0"/>
                <a:cs typeface="Times New Roman" panose="02020603050405020304" pitchFamily="18" charset="0"/>
              </a:rPr>
              <a:t>DA</a:t>
            </a:r>
            <a:r>
              <a:rPr lang="sl-SI" sz="2400" dirty="0" smtClean="0">
                <a:latin typeface="Times New Roman" panose="02020603050405020304" pitchFamily="18" charset="0"/>
                <a:cs typeface="Times New Roman" panose="02020603050405020304" pitchFamily="18" charset="0"/>
              </a:rPr>
              <a:t>     </a:t>
            </a:r>
            <a:r>
              <a:rPr lang="sl-SI" sz="2400" dirty="0">
                <a:latin typeface="Times New Roman" panose="02020603050405020304" pitchFamily="18" charset="0"/>
                <a:cs typeface="Times New Roman" panose="02020603050405020304" pitchFamily="18" charset="0"/>
              </a:rPr>
              <a:t>NE </a:t>
            </a:r>
            <a:endParaRPr lang="sl-SI" sz="2400" dirty="0" smtClean="0">
              <a:effectLst/>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Različne sogovorce ogovorimo in pozdravimo enako.     </a:t>
            </a:r>
            <a:r>
              <a:rPr lang="sl-SI" sz="2400" dirty="0" smtClean="0">
                <a:latin typeface="Times New Roman" panose="02020603050405020304" pitchFamily="18" charset="0"/>
                <a:cs typeface="Times New Roman" panose="02020603050405020304" pitchFamily="18" charset="0"/>
              </a:rPr>
              <a:t>DA     </a:t>
            </a:r>
            <a:r>
              <a:rPr lang="sl-SI" sz="2400" dirty="0">
                <a:solidFill>
                  <a:srgbClr val="FF0000"/>
                </a:solidFill>
                <a:latin typeface="Times New Roman" panose="02020603050405020304" pitchFamily="18" charset="0"/>
                <a:cs typeface="Times New Roman" panose="02020603050405020304" pitchFamily="18" charset="0"/>
              </a:rPr>
              <a:t>NE</a:t>
            </a:r>
            <a:endParaRPr lang="sl-SI" sz="2400" dirty="0" smtClean="0">
              <a:solidFill>
                <a:srgbClr val="FF0000"/>
              </a:solidFill>
              <a:effectLst/>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Sogovorca se med pogovorom ne gledata v oči.               </a:t>
            </a:r>
            <a:r>
              <a:rPr lang="sl-SI" sz="2400" dirty="0" smtClean="0">
                <a:latin typeface="Times New Roman" panose="02020603050405020304" pitchFamily="18" charset="0"/>
                <a:cs typeface="Times New Roman" panose="02020603050405020304" pitchFamily="18" charset="0"/>
              </a:rPr>
              <a:t>DA     </a:t>
            </a:r>
            <a:r>
              <a:rPr lang="sl-SI" sz="2400" dirty="0">
                <a:solidFill>
                  <a:srgbClr val="FF0000"/>
                </a:solidFill>
                <a:latin typeface="Times New Roman" panose="02020603050405020304" pitchFamily="18" charset="0"/>
                <a:cs typeface="Times New Roman" panose="02020603050405020304" pitchFamily="18" charset="0"/>
              </a:rPr>
              <a:t>NE</a:t>
            </a:r>
            <a:endParaRPr lang="sl-SI" sz="2400" dirty="0" smtClean="0">
              <a:solidFill>
                <a:srgbClr val="FF0000"/>
              </a:solidFill>
              <a:effectLst/>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Ravnateljico lahko pozdravimo z živijo.                          </a:t>
            </a:r>
            <a:r>
              <a:rPr lang="sl-SI" sz="2400" dirty="0" smtClean="0">
                <a:latin typeface="Times New Roman" panose="02020603050405020304" pitchFamily="18" charset="0"/>
                <a:cs typeface="Times New Roman" panose="02020603050405020304" pitchFamily="18" charset="0"/>
              </a:rPr>
              <a:t> </a:t>
            </a:r>
            <a:r>
              <a:rPr lang="sl-SI" sz="2400" dirty="0">
                <a:latin typeface="Times New Roman" panose="02020603050405020304" pitchFamily="18" charset="0"/>
                <a:cs typeface="Times New Roman" panose="02020603050405020304" pitchFamily="18" charset="0"/>
              </a:rPr>
              <a:t>DA  </a:t>
            </a:r>
            <a:r>
              <a:rPr lang="sl-SI" sz="2400" dirty="0" smtClean="0">
                <a:latin typeface="Times New Roman" panose="02020603050405020304" pitchFamily="18" charset="0"/>
                <a:cs typeface="Times New Roman" panose="02020603050405020304" pitchFamily="18" charset="0"/>
              </a:rPr>
              <a:t>   </a:t>
            </a:r>
            <a:r>
              <a:rPr lang="sl-SI" sz="2400" dirty="0">
                <a:solidFill>
                  <a:srgbClr val="FF0000"/>
                </a:solidFill>
                <a:latin typeface="Times New Roman" panose="02020603050405020304" pitchFamily="18" charset="0"/>
                <a:cs typeface="Times New Roman" panose="02020603050405020304" pitchFamily="18" charset="0"/>
              </a:rPr>
              <a:t>NE</a:t>
            </a:r>
            <a:endParaRPr lang="sl-SI" sz="2400" dirty="0" smtClean="0">
              <a:solidFill>
                <a:srgbClr val="FF0000"/>
              </a:solidFill>
              <a:effectLst/>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Uradne osebe ogovorim z gospod ali gospa.        </a:t>
            </a:r>
            <a:r>
              <a:rPr lang="sl-SI" sz="2400" dirty="0" smtClean="0">
                <a:latin typeface="Times New Roman" panose="02020603050405020304" pitchFamily="18" charset="0"/>
                <a:cs typeface="Times New Roman" panose="02020603050405020304" pitchFamily="18" charset="0"/>
              </a:rPr>
              <a:t>             </a:t>
            </a:r>
            <a:r>
              <a:rPr lang="sl-SI" sz="2400" dirty="0">
                <a:solidFill>
                  <a:srgbClr val="FF0000"/>
                </a:solidFill>
                <a:latin typeface="Times New Roman" panose="02020603050405020304" pitchFamily="18" charset="0"/>
                <a:cs typeface="Times New Roman" panose="02020603050405020304" pitchFamily="18" charset="0"/>
              </a:rPr>
              <a:t>DA</a:t>
            </a:r>
            <a:r>
              <a:rPr lang="sl-SI" sz="2400" dirty="0">
                <a:latin typeface="Times New Roman" panose="02020603050405020304" pitchFamily="18" charset="0"/>
                <a:cs typeface="Times New Roman" panose="02020603050405020304" pitchFamily="18" charset="0"/>
              </a:rPr>
              <a:t>  </a:t>
            </a:r>
            <a:r>
              <a:rPr lang="sl-SI" sz="2400" dirty="0" smtClean="0">
                <a:latin typeface="Times New Roman" panose="02020603050405020304" pitchFamily="18" charset="0"/>
                <a:cs typeface="Times New Roman" panose="02020603050405020304" pitchFamily="18" charset="0"/>
              </a:rPr>
              <a:t>   </a:t>
            </a:r>
            <a:r>
              <a:rPr lang="sl-SI" sz="2400" dirty="0">
                <a:latin typeface="Times New Roman" panose="02020603050405020304" pitchFamily="18" charset="0"/>
                <a:cs typeface="Times New Roman" panose="02020603050405020304" pitchFamily="18" charset="0"/>
              </a:rPr>
              <a:t>NE </a:t>
            </a:r>
            <a:endParaRPr lang="sl-SI" sz="2400" dirty="0" smtClean="0">
              <a:effectLst/>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8546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fade">
                                      <p:cBhvr>
                                        <p:cTn id="56" dur="1000"/>
                                        <p:tgtEl>
                                          <p:spTgt spid="2">
                                            <p:txEl>
                                              <p:pRg st="9" end="9"/>
                                            </p:txEl>
                                          </p:spTgt>
                                        </p:tgtEl>
                                      </p:cBhvr>
                                    </p:animEffect>
                                    <p:anim calcmode="lin" valueType="num">
                                      <p:cBhvr>
                                        <p:cTn id="5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27584" y="177291"/>
            <a:ext cx="5256567"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sl-SI" altLang="sl-SI"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sl-SI" altLang="sl-SI" sz="1400" b="1" dirty="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sl-SI" altLang="sl-SI"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sl-SI" altLang="sl-SI" sz="240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 Kako se ljudje lahko sporazumevamo?</a:t>
            </a:r>
            <a:endParaRPr lang="sl-SI" altLang="sl-SI" sz="2400" dirty="0">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sl-SI" altLang="sl-SI" sz="24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Sporazumevamo se lahko ustno ali pisno.</a:t>
            </a:r>
          </a:p>
          <a:p>
            <a:pPr marL="0" marR="0" lvl="0" indent="0" algn="l" defTabSz="914400" rtl="0" eaLnBrk="1" fontAlgn="base" latinLnBrk="0" hangingPunct="1">
              <a:lnSpc>
                <a:spcPct val="100000"/>
              </a:lnSpc>
              <a:spcBef>
                <a:spcPct val="0"/>
              </a:spcBef>
              <a:spcAft>
                <a:spcPct val="0"/>
              </a:spcAft>
              <a:buClrTx/>
              <a:buSzTx/>
              <a:tabLst/>
            </a:pPr>
            <a:endParaRPr lang="sl-SI" altLang="sl-SI"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sl-SI" altLang="sl-SI" sz="240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 Oglej si sliko in dopolni.</a:t>
            </a:r>
            <a:endParaRPr kumimoji="0" lang="sl-SI" altLang="sl-SI" sz="240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l-SI" altLang="sl-SI"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2049" name="Slika 1" descr="http://images.24ur.com/media/images/520xX/Mar2012/60903008.jpg?852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564904"/>
            <a:ext cx="2934072" cy="195604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179512" y="4147427"/>
            <a:ext cx="8460432"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l-SI" altLang="sl-SI"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sl-SI" altLang="sl-SI" sz="1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Sporočevalec je </a:t>
            </a:r>
            <a:r>
              <a:rPr kumimoji="0" lang="sl-SI" altLang="sl-SI"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učiteljica</a:t>
            </a:r>
            <a:r>
              <a:rPr kumimoji="0" lang="sl-SI" altLang="sl-SI"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naslovnik pa </a:t>
            </a:r>
            <a:r>
              <a:rPr kumimoji="0" lang="sl-SI" altLang="sl-SI"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učenci</a:t>
            </a:r>
            <a:r>
              <a:rPr kumimoji="0" lang="sl-SI" altLang="sl-SI"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sl-SI" altLang="sl-SI"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036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1000"/>
                                        <p:tgtEl>
                                          <p:spTgt spid="2">
                                            <p:txEl>
                                              <p:pRg st="6" end="6"/>
                                            </p:txEl>
                                          </p:spTgt>
                                        </p:tgtEl>
                                      </p:cBhvr>
                                    </p:animEffect>
                                    <p:anim calcmode="lin" valueType="num">
                                      <p:cBhvr>
                                        <p:cTn id="2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049"/>
                                        </p:tgtEl>
                                        <p:attrNameLst>
                                          <p:attrName>style.visibility</p:attrName>
                                        </p:attrNameLst>
                                      </p:cBhvr>
                                      <p:to>
                                        <p:strVal val="visible"/>
                                      </p:to>
                                    </p:set>
                                    <p:animEffect transition="in" filter="fade">
                                      <p:cBhvr>
                                        <p:cTn id="28" dur="1000"/>
                                        <p:tgtEl>
                                          <p:spTgt spid="2049"/>
                                        </p:tgtEl>
                                      </p:cBhvr>
                                    </p:animEffect>
                                    <p:anim calcmode="lin" valueType="num">
                                      <p:cBhvr>
                                        <p:cTn id="29" dur="1000" fill="hold"/>
                                        <p:tgtEl>
                                          <p:spTgt spid="2049"/>
                                        </p:tgtEl>
                                        <p:attrNameLst>
                                          <p:attrName>ppt_x</p:attrName>
                                        </p:attrNameLst>
                                      </p:cBhvr>
                                      <p:tavLst>
                                        <p:tav tm="0">
                                          <p:val>
                                            <p:strVal val="#ppt_x"/>
                                          </p:val>
                                        </p:tav>
                                        <p:tav tm="100000">
                                          <p:val>
                                            <p:strVal val="#ppt_x"/>
                                          </p:val>
                                        </p:tav>
                                      </p:tavLst>
                                    </p:anim>
                                    <p:anim calcmode="lin" valueType="num">
                                      <p:cBhvr>
                                        <p:cTn id="30" dur="1000" fill="hold"/>
                                        <p:tgtEl>
                                          <p:spTgt spid="204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251520" y="692696"/>
            <a:ext cx="8712968" cy="5262979"/>
          </a:xfrm>
          <a:prstGeom prst="rect">
            <a:avLst/>
          </a:prstGeom>
        </p:spPr>
        <p:txBody>
          <a:bodyPr wrap="square">
            <a:spAutoFit/>
          </a:bodyPr>
          <a:lstStyle/>
          <a:p>
            <a:r>
              <a:rPr lang="sl-SI" sz="2400" b="1" dirty="0" smtClean="0">
                <a:latin typeface="Times New Roman" panose="02020603050405020304" pitchFamily="18" charset="0"/>
                <a:cs typeface="Times New Roman" panose="02020603050405020304" pitchFamily="18" charset="0"/>
              </a:rPr>
              <a:t>5. </a:t>
            </a:r>
            <a:r>
              <a:rPr lang="sl-SI" sz="2400" b="1" dirty="0"/>
              <a:t>Kaj vsebuje obrazec o osebnih podatkih?</a:t>
            </a:r>
            <a:endParaRPr lang="sl-SI" sz="2400" dirty="0"/>
          </a:p>
          <a:p>
            <a:pPr lvl="0"/>
            <a:r>
              <a:rPr lang="sl-SI" sz="2400" dirty="0" smtClean="0">
                <a:solidFill>
                  <a:srgbClr val="FF0000"/>
                </a:solidFill>
                <a:latin typeface="Times New Roman" panose="02020603050405020304" pitchFamily="18" charset="0"/>
                <a:cs typeface="Times New Roman" panose="02020603050405020304" pitchFamily="18" charset="0"/>
              </a:rPr>
              <a:t>Obrazec o osebnih podatkih vsebuje ime, priimek, datum rojstva, kraj rojstva, domači naslov, elektronski naslov, številko prenosnega telefona, šolo, razred itn.</a:t>
            </a:r>
          </a:p>
          <a:p>
            <a:pPr lvl="0"/>
            <a:endParaRPr lang="sl-SI" sz="2400" b="1" dirty="0" smtClean="0">
              <a:latin typeface="Times New Roman" panose="02020603050405020304" pitchFamily="18" charset="0"/>
              <a:cs typeface="Times New Roman" panose="02020603050405020304" pitchFamily="18" charset="0"/>
            </a:endParaRPr>
          </a:p>
          <a:p>
            <a:pPr lvl="0"/>
            <a:endParaRPr lang="sl-SI" sz="2400" b="1" dirty="0">
              <a:latin typeface="Times New Roman" panose="02020603050405020304" pitchFamily="18" charset="0"/>
              <a:cs typeface="Times New Roman" panose="02020603050405020304" pitchFamily="18" charset="0"/>
            </a:endParaRPr>
          </a:p>
          <a:p>
            <a:pPr lvl="0"/>
            <a:r>
              <a:rPr lang="sl-SI" sz="2400" b="1" dirty="0" smtClean="0">
                <a:latin typeface="Times New Roman" panose="02020603050405020304" pitchFamily="18" charset="0"/>
                <a:cs typeface="Times New Roman" panose="02020603050405020304" pitchFamily="18" charset="0"/>
              </a:rPr>
              <a:t>6. Zapisane </a:t>
            </a:r>
            <a:r>
              <a:rPr lang="sl-SI" sz="2400" b="1" dirty="0">
                <a:latin typeface="Times New Roman" panose="02020603050405020304" pitchFamily="18" charset="0"/>
                <a:cs typeface="Times New Roman" panose="02020603050405020304" pitchFamily="18" charset="0"/>
              </a:rPr>
              <a:t>priimke razvrsti po abecedi.</a:t>
            </a:r>
            <a:endParaRPr lang="sl-SI" sz="2400" dirty="0">
              <a:latin typeface="Times New Roman" panose="02020603050405020304" pitchFamily="18" charset="0"/>
              <a:cs typeface="Times New Roman" panose="02020603050405020304" pitchFamily="18" charset="0"/>
            </a:endParaRPr>
          </a:p>
          <a:p>
            <a:r>
              <a:rPr lang="sl-SI" sz="2400" dirty="0">
                <a:latin typeface="Times New Roman" panose="02020603050405020304" pitchFamily="18" charset="0"/>
                <a:cs typeface="Times New Roman" panose="02020603050405020304" pitchFamily="18" charset="0"/>
              </a:rPr>
              <a:t>Novak, Horvat, Kovačič, Kranjc, Zupančič, Potočnik, Mlakar, </a:t>
            </a:r>
            <a:r>
              <a:rPr lang="sl-SI" sz="2400" dirty="0" smtClean="0">
                <a:latin typeface="Times New Roman" panose="02020603050405020304" pitchFamily="18" charset="0"/>
                <a:cs typeface="Times New Roman" panose="02020603050405020304" pitchFamily="18" charset="0"/>
              </a:rPr>
              <a:t>Vidmar</a:t>
            </a:r>
          </a:p>
          <a:p>
            <a:endParaRPr lang="sl-SI" sz="2400" dirty="0">
              <a:latin typeface="Times New Roman" panose="02020603050405020304" pitchFamily="18" charset="0"/>
              <a:cs typeface="Times New Roman" panose="02020603050405020304" pitchFamily="18" charset="0"/>
            </a:endParaRPr>
          </a:p>
          <a:p>
            <a:r>
              <a:rPr lang="sl-SI" sz="2400" dirty="0" smtClean="0">
                <a:solidFill>
                  <a:srgbClr val="FF0000"/>
                </a:solidFill>
                <a:latin typeface="Times New Roman" panose="02020603050405020304" pitchFamily="18" charset="0"/>
                <a:cs typeface="Times New Roman" panose="02020603050405020304" pitchFamily="18" charset="0"/>
              </a:rPr>
              <a:t>Horvat, Kovačič, Kranjc, Mlakar, Novak, Potočnik, Vidmar, Zupančič</a:t>
            </a:r>
          </a:p>
          <a:p>
            <a:endParaRPr lang="sl-SI" sz="2400" dirty="0">
              <a:solidFill>
                <a:srgbClr val="FF0000"/>
              </a:solidFill>
              <a:latin typeface="Times New Roman" panose="02020603050405020304" pitchFamily="18" charset="0"/>
              <a:cs typeface="Times New Roman" panose="02020603050405020304" pitchFamily="18" charset="0"/>
            </a:endParaRPr>
          </a:p>
          <a:p>
            <a:endParaRPr lang="sl-SI"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97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1000"/>
                                        <p:tgtEl>
                                          <p:spTgt spid="2">
                                            <p:txEl>
                                              <p:pRg st="7" end="7"/>
                                            </p:txEl>
                                          </p:spTgt>
                                        </p:tgtEl>
                                      </p:cBhvr>
                                    </p:animEffect>
                                    <p:anim calcmode="lin" valueType="num">
                                      <p:cBhvr>
                                        <p:cTn id="3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lvl="0"/>
            <a:r>
              <a:rPr lang="sl-SI" sz="2400" b="1" dirty="0" smtClean="0">
                <a:latin typeface="Times New Roman" panose="02020603050405020304" pitchFamily="18" charset="0"/>
                <a:cs typeface="Times New Roman" panose="02020603050405020304" pitchFamily="18" charset="0"/>
              </a:rPr>
              <a:t>7. Kaj </a:t>
            </a:r>
            <a:r>
              <a:rPr lang="sl-SI" sz="2400" b="1" dirty="0">
                <a:latin typeface="Times New Roman" panose="02020603050405020304" pitchFamily="18" charset="0"/>
                <a:cs typeface="Times New Roman" panose="02020603050405020304" pitchFamily="18" charset="0"/>
              </a:rPr>
              <a:t>pomenijo naslednji </a:t>
            </a:r>
            <a:r>
              <a:rPr lang="sl-SI" sz="2400" b="1" dirty="0" err="1">
                <a:latin typeface="Times New Roman" panose="02020603050405020304" pitchFamily="18" charset="0"/>
                <a:cs typeface="Times New Roman" panose="02020603050405020304" pitchFamily="18" charset="0"/>
              </a:rPr>
              <a:t>piktogrami</a:t>
            </a:r>
            <a:r>
              <a:rPr lang="sl-SI" sz="2400" b="1" dirty="0">
                <a:latin typeface="Times New Roman" panose="02020603050405020304" pitchFamily="18" charset="0"/>
                <a:cs typeface="Times New Roman" panose="02020603050405020304" pitchFamily="18" charset="0"/>
              </a:rPr>
              <a:t>?</a:t>
            </a:r>
            <a:r>
              <a:rPr lang="sl-SI" sz="2400" dirty="0">
                <a:latin typeface="Times New Roman" panose="02020603050405020304" pitchFamily="18" charset="0"/>
                <a:cs typeface="Times New Roman" panose="02020603050405020304" pitchFamily="18" charset="0"/>
              </a:rPr>
              <a:t/>
            </a:r>
            <a:br>
              <a:rPr lang="sl-SI" sz="2400" dirty="0">
                <a:latin typeface="Times New Roman" panose="02020603050405020304" pitchFamily="18" charset="0"/>
                <a:cs typeface="Times New Roman" panose="02020603050405020304" pitchFamily="18" charset="0"/>
              </a:rPr>
            </a:br>
            <a:endParaRPr lang="sl-SI" sz="2400" dirty="0">
              <a:latin typeface="Times New Roman" panose="02020603050405020304" pitchFamily="18" charset="0"/>
              <a:cs typeface="Times New Roman" panose="02020603050405020304" pitchFamily="18" charset="0"/>
            </a:endParaRPr>
          </a:p>
        </p:txBody>
      </p:sp>
      <p:pic>
        <p:nvPicPr>
          <p:cNvPr id="4" name="img-preview" descr="Nalepnica ZABRANJENO FOTOGRAFISANJE A7"/>
          <p:cNvPicPr>
            <a:picLocks noGrp="1"/>
          </p:cNvPicPr>
          <p:nvPr>
            <p:ph idx="1"/>
          </p:nvPr>
        </p:nvPicPr>
        <p:blipFill rotWithShape="1">
          <a:blip r:embed="rId2" cstate="print">
            <a:extLst>
              <a:ext uri="{28A0092B-C50C-407E-A947-70E740481C1C}">
                <a14:useLocalDpi xmlns:a14="http://schemas.microsoft.com/office/drawing/2010/main" val="0"/>
              </a:ext>
            </a:extLst>
          </a:blip>
          <a:srcRect l="27433" t="26415" r="24780" b="39622"/>
          <a:stretch/>
        </p:blipFill>
        <p:spPr bwMode="auto">
          <a:xfrm>
            <a:off x="755576" y="1484784"/>
            <a:ext cx="1282055" cy="1296144"/>
          </a:xfrm>
          <a:prstGeom prst="rect">
            <a:avLst/>
          </a:prstGeom>
          <a:noFill/>
          <a:ln>
            <a:noFill/>
          </a:ln>
          <a:extLst>
            <a:ext uri="{53640926-AAD7-44D8-BBD7-CCE9431645EC}">
              <a14:shadowObscured xmlns:a14="http://schemas.microsoft.com/office/drawing/2010/main"/>
            </a:ext>
          </a:extLst>
        </p:spPr>
      </p:pic>
      <p:sp>
        <p:nvSpPr>
          <p:cNvPr id="5" name="Pravokotnik 4"/>
          <p:cNvSpPr/>
          <p:nvPr/>
        </p:nvSpPr>
        <p:spPr>
          <a:xfrm>
            <a:off x="2577682" y="1918290"/>
            <a:ext cx="3634328" cy="461665"/>
          </a:xfrm>
          <a:prstGeom prst="rect">
            <a:avLst/>
          </a:prstGeom>
        </p:spPr>
        <p:txBody>
          <a:bodyPr wrap="none">
            <a:spAutoFit/>
          </a:bodyPr>
          <a:lstStyle/>
          <a:p>
            <a:pPr lvl="0" fontAlgn="base">
              <a:spcBef>
                <a:spcPct val="0"/>
              </a:spcBef>
              <a:spcAft>
                <a:spcPct val="0"/>
              </a:spcAft>
            </a:pPr>
            <a:r>
              <a:rPr lang="sl-SI" altLang="sl-SI"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Prepovedano fotografiranje.</a:t>
            </a:r>
            <a:endParaRPr lang="sl-SI" altLang="sl-SI" sz="2400" dirty="0">
              <a:solidFill>
                <a:srgbClr val="FF0000"/>
              </a:solidFill>
              <a:latin typeface="Times New Roman" panose="02020603050405020304" pitchFamily="18" charset="0"/>
              <a:cs typeface="Times New Roman" panose="02020603050405020304" pitchFamily="18" charset="0"/>
            </a:endParaRPr>
          </a:p>
        </p:txBody>
      </p:sp>
      <p:pic>
        <p:nvPicPr>
          <p:cNvPr id="6" name="Slika 5" descr="http://gorg.si/trgovina/img/p/109-157-larg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3140968"/>
            <a:ext cx="1066031" cy="1140432"/>
          </a:xfrm>
          <a:prstGeom prst="rect">
            <a:avLst/>
          </a:prstGeom>
          <a:noFill/>
          <a:ln>
            <a:noFill/>
          </a:ln>
        </p:spPr>
      </p:pic>
      <p:sp>
        <p:nvSpPr>
          <p:cNvPr id="7" name="Pravokotnik 6"/>
          <p:cNvSpPr/>
          <p:nvPr/>
        </p:nvSpPr>
        <p:spPr>
          <a:xfrm>
            <a:off x="2587554" y="3613666"/>
            <a:ext cx="2908168" cy="461665"/>
          </a:xfrm>
          <a:prstGeom prst="rect">
            <a:avLst/>
          </a:prstGeom>
        </p:spPr>
        <p:txBody>
          <a:bodyPr wrap="none">
            <a:spAutoFit/>
          </a:bodyPr>
          <a:lstStyle/>
          <a:p>
            <a:pPr lvl="0" fontAlgn="base">
              <a:spcBef>
                <a:spcPct val="0"/>
              </a:spcBef>
              <a:spcAft>
                <a:spcPct val="0"/>
              </a:spcAft>
            </a:pPr>
            <a:r>
              <a:rPr lang="sl-SI" altLang="sl-SI"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Prepovedano plavanje</a:t>
            </a:r>
          </a:p>
        </p:txBody>
      </p:sp>
      <p:pic>
        <p:nvPicPr>
          <p:cNvPr id="8" name="Slika 7" descr="http://firm-art.com/katalozi/Znaci%20800/3-ZA.jpg"/>
          <p:cNvPicPr/>
          <p:nvPr/>
        </p:nvPicPr>
        <p:blipFill rotWithShape="1">
          <a:blip r:embed="rId4">
            <a:extLst>
              <a:ext uri="{28A0092B-C50C-407E-A947-70E740481C1C}">
                <a14:useLocalDpi xmlns:a14="http://schemas.microsoft.com/office/drawing/2010/main" val="0"/>
              </a:ext>
            </a:extLst>
          </a:blip>
          <a:srcRect l="27737" t="26599" r="51954" b="58418"/>
          <a:stretch/>
        </p:blipFill>
        <p:spPr bwMode="auto">
          <a:xfrm>
            <a:off x="930960" y="4581128"/>
            <a:ext cx="1192768" cy="1147546"/>
          </a:xfrm>
          <a:prstGeom prst="rect">
            <a:avLst/>
          </a:prstGeom>
          <a:noFill/>
          <a:ln>
            <a:noFill/>
          </a:ln>
          <a:extLst>
            <a:ext uri="{53640926-AAD7-44D8-BBD7-CCE9431645EC}">
              <a14:shadowObscured xmlns:a14="http://schemas.microsoft.com/office/drawing/2010/main"/>
            </a:ext>
          </a:extLst>
        </p:spPr>
      </p:pic>
      <p:sp>
        <p:nvSpPr>
          <p:cNvPr id="9" name="Pravokotnik 8"/>
          <p:cNvSpPr/>
          <p:nvPr/>
        </p:nvSpPr>
        <p:spPr>
          <a:xfrm>
            <a:off x="2254560" y="4937457"/>
            <a:ext cx="4572000" cy="738664"/>
          </a:xfrm>
          <a:prstGeom prst="rect">
            <a:avLst/>
          </a:prstGeom>
        </p:spPr>
        <p:txBody>
          <a:bodyPr>
            <a:spAutoFit/>
          </a:bodyPr>
          <a:lstStyle/>
          <a:p>
            <a:pPr lvl="0" eaLnBrk="0" fontAlgn="base" hangingPunct="0">
              <a:spcBef>
                <a:spcPct val="0"/>
              </a:spcBef>
              <a:spcAft>
                <a:spcPct val="0"/>
              </a:spcAft>
            </a:pPr>
            <a:r>
              <a:rPr lang="sl-SI" altLang="sl-SI" sz="2400" dirty="0">
                <a:solidFill>
                  <a:srgbClr val="FF0000"/>
                </a:solidFill>
                <a:latin typeface="Times New Roman" panose="02020603050405020304" pitchFamily="18" charset="0"/>
                <a:cs typeface="Times New Roman" panose="02020603050405020304" pitchFamily="18" charset="0"/>
              </a:rPr>
              <a:t>Prepovedana uporaba telefona.</a:t>
            </a:r>
          </a:p>
          <a:p>
            <a:pPr lvl="0" eaLnBrk="0" fontAlgn="base" hangingPunct="0">
              <a:spcBef>
                <a:spcPct val="0"/>
              </a:spcBef>
              <a:spcAft>
                <a:spcPct val="0"/>
              </a:spcAft>
            </a:pPr>
            <a:endParaRPr lang="sl-SI" altLang="sl-SI"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396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000"/>
                                        <p:tgtEl>
                                          <p:spTgt spid="5">
                                            <p:txEl>
                                              <p:pRg st="0" end="0"/>
                                            </p:txEl>
                                          </p:spTgt>
                                        </p:tgtEl>
                                      </p:cBhvr>
                                    </p:animEffect>
                                    <p:anim calcmode="lin" valueType="num">
                                      <p:cBhvr>
                                        <p:cTn id="2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fade">
                                      <p:cBhvr>
                                        <p:cTn id="35" dur="1000"/>
                                        <p:tgtEl>
                                          <p:spTgt spid="7">
                                            <p:txEl>
                                              <p:pRg st="0" end="0"/>
                                            </p:txEl>
                                          </p:spTgt>
                                        </p:tgtEl>
                                      </p:cBhvr>
                                    </p:animEffect>
                                    <p:anim calcmode="lin" valueType="num">
                                      <p:cBhvr>
                                        <p:cTn id="3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9">
                                            <p:txEl>
                                              <p:pRg st="0" end="0"/>
                                            </p:txEl>
                                          </p:spTgt>
                                        </p:tgtEl>
                                        <p:attrNameLst>
                                          <p:attrName>style.visibility</p:attrName>
                                        </p:attrNameLst>
                                      </p:cBhvr>
                                      <p:to>
                                        <p:strVal val="visible"/>
                                      </p:to>
                                    </p:set>
                                    <p:animEffect transition="in" filter="fade">
                                      <p:cBhvr>
                                        <p:cTn id="49" dur="1000"/>
                                        <p:tgtEl>
                                          <p:spTgt spid="9">
                                            <p:txEl>
                                              <p:pRg st="0" end="0"/>
                                            </p:txEl>
                                          </p:spTgt>
                                        </p:tgtEl>
                                      </p:cBhvr>
                                    </p:animEffect>
                                    <p:anim calcmode="lin" valueType="num">
                                      <p:cBhvr>
                                        <p:cTn id="50"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Autofit/>
          </a:bodyPr>
          <a:lstStyle/>
          <a:p>
            <a:pPr lvl="0"/>
            <a:r>
              <a:rPr lang="sl-SI" sz="2400" b="1" dirty="0" smtClean="0">
                <a:latin typeface="Times New Roman" panose="02020603050405020304" pitchFamily="18" charset="0"/>
                <a:cs typeface="Times New Roman" panose="02020603050405020304" pitchFamily="18" charset="0"/>
              </a:rPr>
              <a:t>8. V </a:t>
            </a:r>
            <a:r>
              <a:rPr lang="sl-SI" sz="2400" b="1" dirty="0">
                <a:latin typeface="Times New Roman" panose="02020603050405020304" pitchFamily="18" charset="0"/>
                <a:cs typeface="Times New Roman" panose="02020603050405020304" pitchFamily="18" charset="0"/>
              </a:rPr>
              <a:t>povedih poišči lastna imena in jih prepiši v ustrezni stolpec v preglednici.</a:t>
            </a:r>
            <a:r>
              <a:rPr lang="sl-SI" sz="2400" dirty="0">
                <a:latin typeface="Times New Roman" panose="02020603050405020304" pitchFamily="18" charset="0"/>
                <a:cs typeface="Times New Roman" panose="02020603050405020304" pitchFamily="18" charset="0"/>
              </a:rPr>
              <a:t/>
            </a:r>
            <a:br>
              <a:rPr lang="sl-SI" sz="2400" dirty="0">
                <a:latin typeface="Times New Roman" panose="02020603050405020304" pitchFamily="18" charset="0"/>
                <a:cs typeface="Times New Roman" panose="02020603050405020304" pitchFamily="18" charset="0"/>
              </a:rPr>
            </a:br>
            <a:endParaRPr lang="sl-SI" sz="2400" dirty="0">
              <a:latin typeface="Times New Roman" panose="02020603050405020304" pitchFamily="18" charset="0"/>
              <a:cs typeface="Times New Roman" panose="02020603050405020304" pitchFamily="18" charset="0"/>
            </a:endParaRPr>
          </a:p>
        </p:txBody>
      </p:sp>
      <p:sp>
        <p:nvSpPr>
          <p:cNvPr id="3" name="Ograda vsebine 2"/>
          <p:cNvSpPr>
            <a:spLocks noGrp="1"/>
          </p:cNvSpPr>
          <p:nvPr>
            <p:ph idx="1"/>
          </p:nvPr>
        </p:nvSpPr>
        <p:spPr>
          <a:xfrm>
            <a:off x="457200" y="980728"/>
            <a:ext cx="8229600" cy="5145435"/>
          </a:xfrm>
        </p:spPr>
        <p:txBody>
          <a:bodyPr/>
          <a:lstStyle/>
          <a:p>
            <a:pPr marL="0" indent="0">
              <a:buNone/>
            </a:pPr>
            <a:r>
              <a:rPr lang="sl-SI" sz="2000" dirty="0">
                <a:latin typeface="Times New Roman" panose="02020603050405020304" pitchFamily="18" charset="0"/>
                <a:cs typeface="Times New Roman" panose="02020603050405020304" pitchFamily="18" charset="0"/>
              </a:rPr>
              <a:t>Sem Tomaž iz Kopra. Moj najboljši prijatelj je sošolec Jure. Stanuje na Slovenski cesti 48. Prejšnji mesec smo za domače branje prebrali Bevkovo knjigo </a:t>
            </a:r>
            <a:r>
              <a:rPr lang="sl-SI" sz="2000" dirty="0" err="1">
                <a:latin typeface="Times New Roman" panose="02020603050405020304" pitchFamily="18" charset="0"/>
                <a:cs typeface="Times New Roman" panose="02020603050405020304" pitchFamily="18" charset="0"/>
              </a:rPr>
              <a:t>Pestrna</a:t>
            </a:r>
            <a:r>
              <a:rPr lang="sl-SI" sz="2000" dirty="0">
                <a:latin typeface="Times New Roman" panose="02020603050405020304" pitchFamily="18" charset="0"/>
                <a:cs typeface="Times New Roman" panose="02020603050405020304" pitchFamily="18" charset="0"/>
              </a:rPr>
              <a:t>. Doma imamo psa </a:t>
            </a:r>
            <a:r>
              <a:rPr lang="sl-SI" sz="2000" dirty="0" err="1">
                <a:latin typeface="Times New Roman" panose="02020603050405020304" pitchFamily="18" charset="0"/>
                <a:cs typeface="Times New Roman" panose="02020603050405020304" pitchFamily="18" charset="0"/>
              </a:rPr>
              <a:t>Donija</a:t>
            </a:r>
            <a:r>
              <a:rPr lang="sl-SI" sz="2000" dirty="0">
                <a:latin typeface="Times New Roman" panose="02020603050405020304" pitchFamily="18" charset="0"/>
                <a:cs typeface="Times New Roman" panose="02020603050405020304" pitchFamily="18" charset="0"/>
              </a:rPr>
              <a:t>. Moj očka Martin rad bere Primorske novice, mama pa revijo Jana. Letos gremo na morje v Umag na Hrvaško, lani pa smo kampirali v Bohinju</a:t>
            </a:r>
            <a:r>
              <a:rPr lang="sl-SI" sz="2000" dirty="0" smtClean="0">
                <a:latin typeface="Times New Roman" panose="02020603050405020304" pitchFamily="18" charset="0"/>
                <a:cs typeface="Times New Roman" panose="02020603050405020304" pitchFamily="18" charset="0"/>
              </a:rPr>
              <a:t>.</a:t>
            </a:r>
          </a:p>
          <a:p>
            <a:pPr marL="0" indent="0">
              <a:buNone/>
            </a:pPr>
            <a:endParaRPr lang="sl-SI" sz="2400" dirty="0">
              <a:latin typeface="Times New Roman" panose="02020603050405020304" pitchFamily="18" charset="0"/>
              <a:cs typeface="Times New Roman" panose="02020603050405020304" pitchFamily="18" charset="0"/>
            </a:endParaRPr>
          </a:p>
          <a:p>
            <a:endParaRPr lang="sl-SI" dirty="0"/>
          </a:p>
        </p:txBody>
      </p:sp>
      <p:graphicFrame>
        <p:nvGraphicFramePr>
          <p:cNvPr id="7" name="Tabela 6"/>
          <p:cNvGraphicFramePr>
            <a:graphicFrameLocks noGrp="1"/>
          </p:cNvGraphicFramePr>
          <p:nvPr>
            <p:extLst>
              <p:ext uri="{D42A27DB-BD31-4B8C-83A1-F6EECF244321}">
                <p14:modId xmlns:p14="http://schemas.microsoft.com/office/powerpoint/2010/main" val="1235184549"/>
              </p:ext>
            </p:extLst>
          </p:nvPr>
        </p:nvGraphicFramePr>
        <p:xfrm>
          <a:off x="899592" y="2602691"/>
          <a:ext cx="7632849" cy="4269360"/>
        </p:xfrm>
        <a:graphic>
          <a:graphicData uri="http://schemas.openxmlformats.org/drawingml/2006/table">
            <a:tbl>
              <a:tblPr firstRow="1" firstCol="1" bandRow="1">
                <a:tableStyleId>{5C22544A-7EE6-4342-B048-85BDC9FD1C3A}</a:tableStyleId>
              </a:tblPr>
              <a:tblGrid>
                <a:gridCol w="2544037"/>
                <a:gridCol w="2544037"/>
                <a:gridCol w="2544775"/>
              </a:tblGrid>
              <a:tr h="0">
                <a:tc>
                  <a:txBody>
                    <a:bodyPr/>
                    <a:lstStyle/>
                    <a:p>
                      <a:pPr algn="ctr">
                        <a:lnSpc>
                          <a:spcPct val="115000"/>
                        </a:lnSpc>
                        <a:spcAft>
                          <a:spcPts val="0"/>
                        </a:spcAft>
                      </a:pPr>
                      <a:r>
                        <a:rPr lang="sl-SI" sz="2400" dirty="0">
                          <a:effectLst/>
                          <a:latin typeface="Times New Roman" panose="02020603050405020304" pitchFamily="18" charset="0"/>
                          <a:cs typeface="Times New Roman" panose="02020603050405020304" pitchFamily="18" charset="0"/>
                        </a:rPr>
                        <a:t>LASTNA IMENA BITIJ</a:t>
                      </a:r>
                      <a:endParaRPr lang="sl-SI" sz="2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sl-SI" sz="2400">
                          <a:effectLst/>
                          <a:latin typeface="Times New Roman" panose="02020603050405020304" pitchFamily="18" charset="0"/>
                          <a:cs typeface="Times New Roman" panose="02020603050405020304" pitchFamily="18" charset="0"/>
                        </a:rPr>
                        <a:t>ZEMLJEPISNA LASTNA IMENA</a:t>
                      </a:r>
                      <a:endParaRPr lang="sl-SI" sz="2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0"/>
                        </a:spcAft>
                      </a:pPr>
                      <a:r>
                        <a:rPr lang="sl-SI" sz="2400" dirty="0">
                          <a:effectLst/>
                          <a:latin typeface="Times New Roman" panose="02020603050405020304" pitchFamily="18" charset="0"/>
                          <a:cs typeface="Times New Roman" panose="02020603050405020304" pitchFamily="18" charset="0"/>
                        </a:rPr>
                        <a:t>STVARNA LASTNA IMENA</a:t>
                      </a:r>
                      <a:endParaRPr lang="sl-SI" sz="2400" dirty="0">
                        <a:effectLst/>
                        <a:latin typeface="Times New Roman" panose="02020603050405020304" pitchFamily="18" charset="0"/>
                        <a:ea typeface="Calibri"/>
                        <a:cs typeface="Times New Roman" panose="02020603050405020304" pitchFamily="18" charset="0"/>
                      </a:endParaRPr>
                    </a:p>
                  </a:txBody>
                  <a:tcPr marL="68580" marR="68580" marT="0" marB="0"/>
                </a:tc>
              </a:tr>
              <a:tr h="2721291">
                <a:tc>
                  <a:txBody>
                    <a:bodyPr/>
                    <a:lstStyle/>
                    <a:p>
                      <a:pPr>
                        <a:lnSpc>
                          <a:spcPct val="115000"/>
                        </a:lnSpc>
                        <a:spcAft>
                          <a:spcPts val="0"/>
                        </a:spcAft>
                      </a:pPr>
                      <a:r>
                        <a:rPr lang="sl-SI" sz="1400" dirty="0">
                          <a:effectLst/>
                        </a:rPr>
                        <a:t> </a:t>
                      </a:r>
                      <a:endParaRPr lang="sl-SI" sz="1100" dirty="0">
                        <a:effectLst/>
                      </a:endParaRPr>
                    </a:p>
                    <a:p>
                      <a:r>
                        <a:rPr lang="sl-SI" sz="1400" dirty="0">
                          <a:effectLst/>
                        </a:rPr>
                        <a:t> </a:t>
                      </a:r>
                      <a:r>
                        <a:rPr lang="sl-SI" sz="2400" dirty="0" smtClean="0">
                          <a:latin typeface="Times New Roman" panose="02020603050405020304" pitchFamily="18" charset="0"/>
                          <a:cs typeface="Times New Roman" panose="02020603050405020304" pitchFamily="18" charset="0"/>
                        </a:rPr>
                        <a:t>Tomaž</a:t>
                      </a:r>
                    </a:p>
                    <a:p>
                      <a:r>
                        <a:rPr lang="sl-SI" sz="2400" dirty="0" smtClean="0">
                          <a:latin typeface="Times New Roman" panose="02020603050405020304" pitchFamily="18" charset="0"/>
                          <a:cs typeface="Times New Roman" panose="02020603050405020304" pitchFamily="18" charset="0"/>
                        </a:rPr>
                        <a:t>Jure</a:t>
                      </a:r>
                    </a:p>
                    <a:p>
                      <a:r>
                        <a:rPr lang="sl-SI" sz="2400" dirty="0" smtClean="0">
                          <a:latin typeface="Times New Roman" panose="02020603050405020304" pitchFamily="18" charset="0"/>
                          <a:cs typeface="Times New Roman" panose="02020603050405020304" pitchFamily="18" charset="0"/>
                        </a:rPr>
                        <a:t>Bevkovo</a:t>
                      </a:r>
                    </a:p>
                    <a:p>
                      <a:r>
                        <a:rPr lang="sl-SI" sz="2400" dirty="0" err="1" smtClean="0">
                          <a:latin typeface="Times New Roman" panose="02020603050405020304" pitchFamily="18" charset="0"/>
                          <a:cs typeface="Times New Roman" panose="02020603050405020304" pitchFamily="18" charset="0"/>
                        </a:rPr>
                        <a:t>Donija</a:t>
                      </a:r>
                      <a:r>
                        <a:rPr lang="sl-SI" sz="2400" dirty="0" smtClean="0">
                          <a:latin typeface="Times New Roman" panose="02020603050405020304" pitchFamily="18" charset="0"/>
                          <a:cs typeface="Times New Roman" panose="02020603050405020304" pitchFamily="18" charset="0"/>
                        </a:rPr>
                        <a:t>.</a:t>
                      </a:r>
                    </a:p>
                    <a:p>
                      <a:r>
                        <a:rPr lang="sl-SI" sz="2400" dirty="0" smtClean="0">
                          <a:latin typeface="Times New Roman" panose="02020603050405020304" pitchFamily="18" charset="0"/>
                          <a:cs typeface="Times New Roman" panose="02020603050405020304" pitchFamily="18" charset="0"/>
                        </a:rPr>
                        <a:t>Martin</a:t>
                      </a:r>
                      <a:endParaRPr lang="sl-SI" sz="24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sl-SI" sz="24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sl-SI" sz="1400" dirty="0">
                          <a:effectLst/>
                        </a:rPr>
                        <a:t> </a:t>
                      </a:r>
                      <a:endParaRPr lang="sl-SI" sz="1100" dirty="0">
                        <a:effectLst/>
                      </a:endParaRPr>
                    </a:p>
                    <a:p>
                      <a:pPr>
                        <a:lnSpc>
                          <a:spcPct val="115000"/>
                        </a:lnSpc>
                        <a:spcAft>
                          <a:spcPts val="0"/>
                        </a:spcAft>
                      </a:pPr>
                      <a:r>
                        <a:rPr lang="sl-SI" sz="1400" dirty="0">
                          <a:effectLst/>
                        </a:rPr>
                        <a:t> </a:t>
                      </a:r>
                      <a:endParaRPr lang="sl-SI" sz="1100" dirty="0">
                        <a:effectLst/>
                      </a:endParaRPr>
                    </a:p>
                    <a:p>
                      <a:pPr>
                        <a:lnSpc>
                          <a:spcPct val="115000"/>
                        </a:lnSpc>
                        <a:spcAft>
                          <a:spcPts val="0"/>
                        </a:spcAft>
                      </a:pPr>
                      <a:r>
                        <a:rPr lang="sl-SI" sz="1400" dirty="0">
                          <a:effectLst/>
                        </a:rPr>
                        <a:t> </a:t>
                      </a:r>
                      <a:endParaRPr lang="sl-SI" sz="1100" dirty="0">
                        <a:effectLst/>
                      </a:endParaRPr>
                    </a:p>
                    <a:p>
                      <a:pPr>
                        <a:lnSpc>
                          <a:spcPct val="115000"/>
                        </a:lnSpc>
                        <a:spcAft>
                          <a:spcPts val="0"/>
                        </a:spcAft>
                      </a:pPr>
                      <a:r>
                        <a:rPr lang="sl-SI" sz="1400" dirty="0">
                          <a:effectLst/>
                        </a:rPr>
                        <a:t> </a:t>
                      </a:r>
                      <a:endParaRPr lang="sl-SI" sz="1100" dirty="0">
                        <a:effectLst/>
                        <a:latin typeface="Calibri"/>
                        <a:ea typeface="Calibri"/>
                        <a:cs typeface="Times New Roman"/>
                      </a:endParaRPr>
                    </a:p>
                  </a:txBody>
                  <a:tcPr marL="68580" marR="68580" marT="0" marB="0"/>
                </a:tc>
                <a:tc>
                  <a:txBody>
                    <a:bodyPr/>
                    <a:lstStyle/>
                    <a:p>
                      <a:r>
                        <a:rPr lang="sl-SI" sz="2400" dirty="0" smtClean="0">
                          <a:latin typeface="Times New Roman" panose="02020603050405020304" pitchFamily="18" charset="0"/>
                          <a:cs typeface="Times New Roman" panose="02020603050405020304" pitchFamily="18" charset="0"/>
                        </a:rPr>
                        <a:t>Kopra</a:t>
                      </a:r>
                    </a:p>
                    <a:p>
                      <a:r>
                        <a:rPr lang="sl-SI" sz="2400" dirty="0" smtClean="0">
                          <a:latin typeface="Times New Roman" panose="02020603050405020304" pitchFamily="18" charset="0"/>
                          <a:cs typeface="Times New Roman" panose="02020603050405020304" pitchFamily="18" charset="0"/>
                        </a:rPr>
                        <a:t>Slovenski cesti 48</a:t>
                      </a:r>
                    </a:p>
                    <a:p>
                      <a:r>
                        <a:rPr lang="sl-SI" sz="2400" dirty="0" smtClean="0">
                          <a:latin typeface="Times New Roman" panose="02020603050405020304" pitchFamily="18" charset="0"/>
                          <a:cs typeface="Times New Roman" panose="02020603050405020304" pitchFamily="18" charset="0"/>
                        </a:rPr>
                        <a:t>Umag</a:t>
                      </a:r>
                    </a:p>
                    <a:p>
                      <a:r>
                        <a:rPr lang="sl-SI" sz="2400" dirty="0" smtClean="0">
                          <a:latin typeface="Times New Roman" panose="02020603050405020304" pitchFamily="18" charset="0"/>
                          <a:cs typeface="Times New Roman" panose="02020603050405020304" pitchFamily="18" charset="0"/>
                        </a:rPr>
                        <a:t>Hrvaško</a:t>
                      </a:r>
                    </a:p>
                    <a:p>
                      <a:r>
                        <a:rPr lang="sl-SI" sz="2400" dirty="0" smtClean="0">
                          <a:latin typeface="Times New Roman" panose="02020603050405020304" pitchFamily="18" charset="0"/>
                          <a:cs typeface="Times New Roman" panose="02020603050405020304" pitchFamily="18" charset="0"/>
                        </a:rPr>
                        <a:t>Bohinju</a:t>
                      </a:r>
                      <a:endParaRPr lang="sl-SI" sz="2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r>
                        <a:rPr lang="sl-SI" sz="2400" dirty="0" smtClean="0">
                          <a:effectLst/>
                          <a:latin typeface="Times New Roman" panose="02020603050405020304" pitchFamily="18" charset="0"/>
                          <a:cs typeface="Times New Roman" panose="02020603050405020304" pitchFamily="18" charset="0"/>
                        </a:rPr>
                        <a:t> </a:t>
                      </a:r>
                      <a:r>
                        <a:rPr lang="sl-SI" sz="2400" dirty="0" err="1" smtClean="0">
                          <a:latin typeface="Times New Roman" panose="02020603050405020304" pitchFamily="18" charset="0"/>
                          <a:cs typeface="Times New Roman" panose="02020603050405020304" pitchFamily="18" charset="0"/>
                        </a:rPr>
                        <a:t>Pestrna</a:t>
                      </a:r>
                      <a:endParaRPr lang="sl-SI" sz="2400" dirty="0" smtClean="0">
                        <a:latin typeface="Times New Roman" panose="02020603050405020304" pitchFamily="18" charset="0"/>
                        <a:cs typeface="Times New Roman" panose="02020603050405020304" pitchFamily="18" charset="0"/>
                      </a:endParaRPr>
                    </a:p>
                    <a:p>
                      <a:r>
                        <a:rPr lang="sl-SI" sz="2400" dirty="0" smtClean="0">
                          <a:latin typeface="Times New Roman" panose="02020603050405020304" pitchFamily="18" charset="0"/>
                          <a:cs typeface="Times New Roman" panose="02020603050405020304" pitchFamily="18" charset="0"/>
                        </a:rPr>
                        <a:t>Primorske novice</a:t>
                      </a:r>
                    </a:p>
                    <a:p>
                      <a:r>
                        <a:rPr lang="sl-SI" sz="2400" dirty="0" smtClean="0">
                          <a:latin typeface="Times New Roman" panose="02020603050405020304" pitchFamily="18" charset="0"/>
                          <a:cs typeface="Times New Roman" panose="02020603050405020304" pitchFamily="18" charset="0"/>
                        </a:rPr>
                        <a:t>Jana</a:t>
                      </a:r>
                      <a:endParaRPr lang="sl-SI" sz="24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5245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95536" y="332656"/>
            <a:ext cx="8229600" cy="6120680"/>
          </a:xfrm>
        </p:spPr>
        <p:txBody>
          <a:bodyPr>
            <a:normAutofit fontScale="92500" lnSpcReduction="10000"/>
          </a:bodyPr>
          <a:lstStyle/>
          <a:p>
            <a:pPr marL="0" lvl="0" indent="0">
              <a:buNone/>
            </a:pPr>
            <a:r>
              <a:rPr lang="sl-SI" sz="2600" b="1" dirty="0" smtClean="0">
                <a:latin typeface="Times New Roman" panose="02020603050405020304" pitchFamily="18" charset="0"/>
                <a:cs typeface="Times New Roman" panose="02020603050405020304" pitchFamily="18" charset="0"/>
              </a:rPr>
              <a:t>9. Dopolni</a:t>
            </a:r>
            <a:endParaRPr lang="sl-SI" sz="2600" dirty="0">
              <a:latin typeface="Times New Roman" panose="02020603050405020304" pitchFamily="18" charset="0"/>
              <a:cs typeface="Times New Roman" panose="02020603050405020304" pitchFamily="18" charset="0"/>
            </a:endParaRPr>
          </a:p>
          <a:p>
            <a:pPr marL="0" indent="0">
              <a:buNone/>
            </a:pPr>
            <a:r>
              <a:rPr lang="sl-SI" sz="2600" dirty="0">
                <a:latin typeface="Times New Roman" panose="02020603050405020304" pitchFamily="18" charset="0"/>
                <a:cs typeface="Times New Roman" panose="02020603050405020304" pitchFamily="18" charset="0"/>
              </a:rPr>
              <a:t>Besede PRIJATELJ, SOŠOLEC, KUŽA,  ROŽA in MAČKA so </a:t>
            </a:r>
            <a:r>
              <a:rPr lang="sl-SI" sz="2600" dirty="0" smtClean="0">
                <a:solidFill>
                  <a:srgbClr val="FF0000"/>
                </a:solidFill>
                <a:latin typeface="Times New Roman" panose="02020603050405020304" pitchFamily="18" charset="0"/>
                <a:cs typeface="Times New Roman" panose="02020603050405020304" pitchFamily="18" charset="0"/>
              </a:rPr>
              <a:t>občna </a:t>
            </a:r>
            <a:r>
              <a:rPr lang="sl-SI" sz="2600" dirty="0" smtClean="0">
                <a:latin typeface="Times New Roman" panose="02020603050405020304" pitchFamily="18" charset="0"/>
                <a:cs typeface="Times New Roman" panose="02020603050405020304" pitchFamily="18" charset="0"/>
              </a:rPr>
              <a:t> </a:t>
            </a:r>
            <a:r>
              <a:rPr lang="sl-SI" sz="2600" dirty="0">
                <a:latin typeface="Times New Roman" panose="02020603050405020304" pitchFamily="18" charset="0"/>
                <a:cs typeface="Times New Roman" panose="02020603050405020304" pitchFamily="18" charset="0"/>
              </a:rPr>
              <a:t>imena, zato jih pišemo z </a:t>
            </a:r>
            <a:r>
              <a:rPr lang="sl-SI" sz="2600" dirty="0" smtClean="0">
                <a:solidFill>
                  <a:srgbClr val="FF0000"/>
                </a:solidFill>
                <a:latin typeface="Times New Roman" panose="02020603050405020304" pitchFamily="18" charset="0"/>
                <a:cs typeface="Times New Roman" panose="02020603050405020304" pitchFamily="18" charset="0"/>
              </a:rPr>
              <a:t>malo </a:t>
            </a:r>
            <a:r>
              <a:rPr lang="sl-SI" sz="2600" dirty="0" smtClean="0">
                <a:latin typeface="Times New Roman" panose="02020603050405020304" pitchFamily="18" charset="0"/>
                <a:cs typeface="Times New Roman" panose="02020603050405020304" pitchFamily="18" charset="0"/>
              </a:rPr>
              <a:t>začetnico</a:t>
            </a:r>
            <a:r>
              <a:rPr lang="sl-SI" sz="2600" dirty="0">
                <a:latin typeface="Times New Roman" panose="02020603050405020304" pitchFamily="18" charset="0"/>
                <a:cs typeface="Times New Roman" panose="02020603050405020304" pitchFamily="18" charset="0"/>
              </a:rPr>
              <a:t>. </a:t>
            </a:r>
            <a:endParaRPr lang="sl-SI" sz="2600" dirty="0" smtClean="0">
              <a:latin typeface="Times New Roman" panose="02020603050405020304" pitchFamily="18" charset="0"/>
              <a:cs typeface="Times New Roman" panose="02020603050405020304" pitchFamily="18" charset="0"/>
            </a:endParaRPr>
          </a:p>
          <a:p>
            <a:pPr marL="0" indent="0">
              <a:buNone/>
            </a:pPr>
            <a:endParaRPr lang="sl-SI" sz="2600" dirty="0">
              <a:latin typeface="Times New Roman" panose="02020603050405020304" pitchFamily="18" charset="0"/>
              <a:cs typeface="Times New Roman" panose="02020603050405020304" pitchFamily="18" charset="0"/>
            </a:endParaRPr>
          </a:p>
          <a:p>
            <a:pPr marL="0" indent="0">
              <a:buNone/>
            </a:pPr>
            <a:r>
              <a:rPr lang="sl-SI" sz="2600" b="1" dirty="0" smtClean="0">
                <a:latin typeface="Times New Roman" panose="02020603050405020304" pitchFamily="18" charset="0"/>
                <a:cs typeface="Times New Roman" panose="02020603050405020304" pitchFamily="18" charset="0"/>
              </a:rPr>
              <a:t>10. Kaj je vzdevek?</a:t>
            </a:r>
          </a:p>
          <a:p>
            <a:pPr marL="0" indent="0">
              <a:buNone/>
            </a:pPr>
            <a:r>
              <a:rPr lang="sl-SI" sz="2600" dirty="0" smtClean="0">
                <a:solidFill>
                  <a:srgbClr val="FF0000"/>
                </a:solidFill>
                <a:latin typeface="Times New Roman" panose="02020603050405020304" pitchFamily="18" charset="0"/>
                <a:cs typeface="Times New Roman" panose="02020603050405020304" pitchFamily="18" charset="0"/>
              </a:rPr>
              <a:t>Vzdevek je poimenovanje, ki ga dobi oseba po kaki značilnosti.</a:t>
            </a:r>
            <a:endParaRPr lang="sl-SI" sz="2600" dirty="0">
              <a:solidFill>
                <a:srgbClr val="FF0000"/>
              </a:solidFill>
              <a:latin typeface="Times New Roman" panose="02020603050405020304" pitchFamily="18" charset="0"/>
              <a:cs typeface="Times New Roman" panose="02020603050405020304" pitchFamily="18" charset="0"/>
            </a:endParaRPr>
          </a:p>
          <a:p>
            <a:endParaRPr lang="sl-SI" sz="2600" dirty="0" smtClean="0">
              <a:latin typeface="Times New Roman" panose="02020603050405020304" pitchFamily="18" charset="0"/>
              <a:cs typeface="Times New Roman" panose="02020603050405020304" pitchFamily="18" charset="0"/>
            </a:endParaRPr>
          </a:p>
          <a:p>
            <a:pPr marL="0" lvl="0" indent="0">
              <a:buNone/>
            </a:pPr>
            <a:r>
              <a:rPr lang="sl-SI" sz="2600" b="1" dirty="0" smtClean="0">
                <a:latin typeface="Times New Roman" panose="02020603050405020304" pitchFamily="18" charset="0"/>
                <a:cs typeface="Times New Roman" panose="02020603050405020304" pitchFamily="18" charset="0"/>
              </a:rPr>
              <a:t>11. Preberi </a:t>
            </a:r>
            <a:r>
              <a:rPr lang="sl-SI" sz="2600" b="1" dirty="0">
                <a:latin typeface="Times New Roman" panose="02020603050405020304" pitchFamily="18" charset="0"/>
                <a:cs typeface="Times New Roman" panose="02020603050405020304" pitchFamily="18" charset="0"/>
              </a:rPr>
              <a:t>besedilo, nato dopolni novo besedilo. </a:t>
            </a:r>
            <a:endParaRPr lang="sl-SI" sz="2600" dirty="0">
              <a:latin typeface="Times New Roman" panose="02020603050405020304" pitchFamily="18" charset="0"/>
              <a:cs typeface="Times New Roman" panose="02020603050405020304" pitchFamily="18" charset="0"/>
            </a:endParaRPr>
          </a:p>
          <a:p>
            <a:pPr marL="0" indent="0">
              <a:buNone/>
            </a:pPr>
            <a:r>
              <a:rPr lang="sl-SI" sz="2600" dirty="0">
                <a:latin typeface="Times New Roman" panose="02020603050405020304" pitchFamily="18" charset="0"/>
                <a:cs typeface="Times New Roman" panose="02020603050405020304" pitchFamily="18" charset="0"/>
              </a:rPr>
              <a:t>Dobili smo novo sošolko Suzano. Njeni starši so Makedonci. Še nikoli do zdaj ni bila v Sloveniji, zato slovenščine ne razume. Govori in razume samo makedonščino. V šoli se bo učila angleško</a:t>
            </a:r>
            <a:r>
              <a:rPr lang="sl-SI" sz="2600" dirty="0" smtClean="0">
                <a:latin typeface="Times New Roman" panose="02020603050405020304" pitchFamily="18" charset="0"/>
                <a:cs typeface="Times New Roman" panose="02020603050405020304" pitchFamily="18" charset="0"/>
              </a:rPr>
              <a:t>.</a:t>
            </a:r>
            <a:endParaRPr lang="sl-SI" sz="2600" dirty="0">
              <a:latin typeface="Times New Roman" panose="02020603050405020304" pitchFamily="18" charset="0"/>
              <a:cs typeface="Times New Roman" panose="02020603050405020304" pitchFamily="18" charset="0"/>
            </a:endParaRPr>
          </a:p>
          <a:p>
            <a:pPr marL="0" indent="0">
              <a:buNone/>
            </a:pPr>
            <a:r>
              <a:rPr lang="sl-SI" sz="2600" dirty="0">
                <a:latin typeface="Times New Roman" panose="02020603050405020304" pitchFamily="18" charset="0"/>
                <a:cs typeface="Times New Roman" panose="02020603050405020304" pitchFamily="18" charset="0"/>
              </a:rPr>
              <a:t>Suzanin prvi jezik je </a:t>
            </a:r>
            <a:r>
              <a:rPr lang="sl-SI" sz="2600" dirty="0" smtClean="0">
                <a:solidFill>
                  <a:srgbClr val="FF0000"/>
                </a:solidFill>
                <a:latin typeface="Times New Roman" panose="02020603050405020304" pitchFamily="18" charset="0"/>
                <a:cs typeface="Times New Roman" panose="02020603050405020304" pitchFamily="18" charset="0"/>
              </a:rPr>
              <a:t>makedonščina</a:t>
            </a:r>
            <a:r>
              <a:rPr lang="sl-SI" sz="2600" dirty="0" smtClean="0">
                <a:latin typeface="Times New Roman" panose="02020603050405020304" pitchFamily="18" charset="0"/>
                <a:cs typeface="Times New Roman" panose="02020603050405020304" pitchFamily="18" charset="0"/>
              </a:rPr>
              <a:t>. </a:t>
            </a:r>
            <a:endParaRPr lang="sl-SI" sz="2600" dirty="0">
              <a:latin typeface="Times New Roman" panose="02020603050405020304" pitchFamily="18" charset="0"/>
              <a:cs typeface="Times New Roman" panose="02020603050405020304" pitchFamily="18" charset="0"/>
            </a:endParaRPr>
          </a:p>
          <a:p>
            <a:pPr marL="0" indent="0">
              <a:buNone/>
            </a:pPr>
            <a:r>
              <a:rPr lang="sl-SI" sz="2600" dirty="0">
                <a:latin typeface="Times New Roman" panose="02020603050405020304" pitchFamily="18" charset="0"/>
                <a:cs typeface="Times New Roman" panose="02020603050405020304" pitchFamily="18" charset="0"/>
              </a:rPr>
              <a:t>Ker bo živela v Sloveniji, bo slovenščina </a:t>
            </a:r>
            <a:r>
              <a:rPr lang="sl-SI" sz="2600" dirty="0" smtClean="0">
                <a:latin typeface="Times New Roman" panose="02020603050405020304" pitchFamily="18" charset="0"/>
                <a:cs typeface="Times New Roman" panose="02020603050405020304" pitchFamily="18" charset="0"/>
              </a:rPr>
              <a:t>njen </a:t>
            </a:r>
            <a:r>
              <a:rPr lang="sl-SI" sz="2600" dirty="0" smtClean="0">
                <a:solidFill>
                  <a:srgbClr val="FF0000"/>
                </a:solidFill>
                <a:latin typeface="Times New Roman" panose="02020603050405020304" pitchFamily="18" charset="0"/>
                <a:cs typeface="Times New Roman" panose="02020603050405020304" pitchFamily="18" charset="0"/>
              </a:rPr>
              <a:t>drugi jezik (jezik okolja). </a:t>
            </a:r>
            <a:endParaRPr lang="sl-SI" sz="2600" dirty="0">
              <a:solidFill>
                <a:srgbClr val="FF0000"/>
              </a:solidFill>
              <a:latin typeface="Times New Roman" panose="02020603050405020304" pitchFamily="18" charset="0"/>
              <a:cs typeface="Times New Roman" panose="02020603050405020304" pitchFamily="18" charset="0"/>
            </a:endParaRPr>
          </a:p>
          <a:p>
            <a:pPr marL="0" indent="0">
              <a:buNone/>
            </a:pPr>
            <a:r>
              <a:rPr lang="sl-SI" sz="2600" dirty="0">
                <a:latin typeface="Times New Roman" panose="02020603050405020304" pitchFamily="18" charset="0"/>
                <a:cs typeface="Times New Roman" panose="02020603050405020304" pitchFamily="18" charset="0"/>
              </a:rPr>
              <a:t>Angleščina pa bo njen </a:t>
            </a:r>
            <a:r>
              <a:rPr lang="sl-SI" sz="2600" dirty="0" smtClean="0">
                <a:solidFill>
                  <a:srgbClr val="FF0000"/>
                </a:solidFill>
                <a:latin typeface="Times New Roman" panose="02020603050405020304" pitchFamily="18" charset="0"/>
                <a:cs typeface="Times New Roman" panose="02020603050405020304" pitchFamily="18" charset="0"/>
              </a:rPr>
              <a:t>tuji</a:t>
            </a:r>
            <a:r>
              <a:rPr lang="sl-SI" sz="2600" dirty="0" smtClean="0">
                <a:latin typeface="Times New Roman" panose="02020603050405020304" pitchFamily="18" charset="0"/>
                <a:cs typeface="Times New Roman" panose="02020603050405020304" pitchFamily="18" charset="0"/>
              </a:rPr>
              <a:t> jezik</a:t>
            </a:r>
            <a:r>
              <a:rPr lang="sl-SI" sz="2600" dirty="0">
                <a:latin typeface="Times New Roman" panose="02020603050405020304" pitchFamily="18" charset="0"/>
                <a:cs typeface="Times New Roman" panose="02020603050405020304" pitchFamily="18" charset="0"/>
              </a:rPr>
              <a:t>.</a:t>
            </a:r>
          </a:p>
          <a:p>
            <a:endParaRPr lang="sl-SI"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73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lvl="0"/>
            <a:r>
              <a:rPr lang="sl-SI" sz="2400" b="1" dirty="0" smtClean="0">
                <a:latin typeface="Times New Roman" panose="02020603050405020304" pitchFamily="18" charset="0"/>
                <a:cs typeface="Times New Roman" panose="02020603050405020304" pitchFamily="18" charset="0"/>
              </a:rPr>
              <a:t>12. Oglej </a:t>
            </a:r>
            <a:r>
              <a:rPr lang="sl-SI" sz="2400" b="1" dirty="0">
                <a:latin typeface="Times New Roman" panose="02020603050405020304" pitchFamily="18" charset="0"/>
                <a:cs typeface="Times New Roman" panose="02020603050405020304" pitchFamily="18" charset="0"/>
              </a:rPr>
              <a:t>si preglednico in sliko. Kratko odgovori na vprašanja.</a:t>
            </a:r>
            <a:r>
              <a:rPr lang="sl-SI" sz="2400" dirty="0">
                <a:latin typeface="Times New Roman" panose="02020603050405020304" pitchFamily="18" charset="0"/>
                <a:cs typeface="Times New Roman" panose="02020603050405020304" pitchFamily="18" charset="0"/>
              </a:rPr>
              <a:t/>
            </a:r>
            <a:br>
              <a:rPr lang="sl-SI" sz="2400" dirty="0">
                <a:latin typeface="Times New Roman" panose="02020603050405020304" pitchFamily="18" charset="0"/>
                <a:cs typeface="Times New Roman" panose="02020603050405020304" pitchFamily="18" charset="0"/>
              </a:rPr>
            </a:br>
            <a:endParaRPr lang="sl-SI" sz="2400" dirty="0">
              <a:latin typeface="Times New Roman" panose="02020603050405020304" pitchFamily="18" charset="0"/>
              <a:cs typeface="Times New Roman" panose="02020603050405020304" pitchFamily="18" charset="0"/>
            </a:endParaRPr>
          </a:p>
        </p:txBody>
      </p:sp>
      <p:pic>
        <p:nvPicPr>
          <p:cNvPr id="4" name="Ograda vsebine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340768"/>
            <a:ext cx="6840760" cy="3240360"/>
          </a:xfrm>
          <a:prstGeom prst="rect">
            <a:avLst/>
          </a:prstGeom>
          <a:noFill/>
          <a:ln>
            <a:noFill/>
          </a:ln>
        </p:spPr>
      </p:pic>
    </p:spTree>
    <p:extLst>
      <p:ext uri="{BB962C8B-B14F-4D97-AF65-F5344CB8AC3E}">
        <p14:creationId xmlns:p14="http://schemas.microsoft.com/office/powerpoint/2010/main" val="47460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395536" y="548680"/>
            <a:ext cx="8229600" cy="4525963"/>
          </a:xfrm>
        </p:spPr>
        <p:txBody>
          <a:bodyPr>
            <a:normAutofit/>
          </a:bodyPr>
          <a:lstStyle/>
          <a:p>
            <a:pPr marL="0" indent="0">
              <a:buNone/>
            </a:pPr>
            <a:r>
              <a:rPr lang="sl-SI" sz="2400" dirty="0">
                <a:latin typeface="Times New Roman" panose="02020603050405020304" pitchFamily="18" charset="0"/>
                <a:cs typeface="Times New Roman" panose="02020603050405020304" pitchFamily="18" charset="0"/>
              </a:rPr>
              <a:t>Kako, glede na vsebino, imenujemo zgornjo preglednico? </a:t>
            </a:r>
            <a:r>
              <a:rPr lang="sl-SI" sz="2400" dirty="0" smtClean="0">
                <a:solidFill>
                  <a:srgbClr val="FF0000"/>
                </a:solidFill>
                <a:latin typeface="Times New Roman" panose="02020603050405020304" pitchFamily="18" charset="0"/>
                <a:cs typeface="Times New Roman" panose="02020603050405020304" pitchFamily="18" charset="0"/>
              </a:rPr>
              <a:t>Cenik.</a:t>
            </a:r>
            <a:endParaRPr lang="sl-SI" sz="2400" dirty="0">
              <a:solidFill>
                <a:srgbClr val="FF0000"/>
              </a:solidFill>
              <a:latin typeface="Times New Roman" panose="02020603050405020304" pitchFamily="18" charset="0"/>
              <a:cs typeface="Times New Roman" panose="02020603050405020304" pitchFamily="18" charset="0"/>
            </a:endParaRPr>
          </a:p>
          <a:p>
            <a:pPr marL="0" indent="0">
              <a:buNone/>
            </a:pPr>
            <a:r>
              <a:rPr lang="sl-SI" sz="2400" dirty="0">
                <a:latin typeface="Times New Roman" panose="02020603050405020304" pitchFamily="18" charset="0"/>
                <a:cs typeface="Times New Roman" panose="02020603050405020304" pitchFamily="18" charset="0"/>
              </a:rPr>
              <a:t>Katera ustanova jo </a:t>
            </a:r>
            <a:r>
              <a:rPr lang="sl-SI" sz="2400" dirty="0" smtClean="0">
                <a:latin typeface="Times New Roman" panose="02020603050405020304" pitchFamily="18" charset="0"/>
                <a:cs typeface="Times New Roman" panose="02020603050405020304" pitchFamily="18" charset="0"/>
              </a:rPr>
              <a:t>je objavila? </a:t>
            </a:r>
            <a:r>
              <a:rPr lang="sl-SI" sz="2400" dirty="0" smtClean="0">
                <a:solidFill>
                  <a:srgbClr val="FF0000"/>
                </a:solidFill>
                <a:latin typeface="Times New Roman" panose="02020603050405020304" pitchFamily="18" charset="0"/>
                <a:cs typeface="Times New Roman" panose="02020603050405020304" pitchFamily="18" charset="0"/>
              </a:rPr>
              <a:t>ZOO Ljubljana</a:t>
            </a:r>
          </a:p>
          <a:p>
            <a:pPr marL="0" indent="0">
              <a:buNone/>
            </a:pPr>
            <a:r>
              <a:rPr lang="sl-SI" sz="2400" dirty="0" smtClean="0">
                <a:latin typeface="Times New Roman" panose="02020603050405020304" pitchFamily="18" charset="0"/>
                <a:cs typeface="Times New Roman" panose="02020603050405020304" pitchFamily="18" charset="0"/>
              </a:rPr>
              <a:t>Kakšen </a:t>
            </a:r>
            <a:r>
              <a:rPr lang="sl-SI" sz="2400" dirty="0">
                <a:latin typeface="Times New Roman" panose="02020603050405020304" pitchFamily="18" charset="0"/>
                <a:cs typeface="Times New Roman" panose="02020603050405020304" pitchFamily="18" charset="0"/>
              </a:rPr>
              <a:t>je njen poštni naslov</a:t>
            </a:r>
            <a:r>
              <a:rPr lang="sl-SI" sz="2400" dirty="0" smtClean="0">
                <a:latin typeface="Times New Roman" panose="02020603050405020304" pitchFamily="18" charset="0"/>
                <a:cs typeface="Times New Roman" panose="02020603050405020304" pitchFamily="18" charset="0"/>
              </a:rPr>
              <a:t>? </a:t>
            </a:r>
            <a:r>
              <a:rPr lang="sl-SI" sz="2400" dirty="0" smtClean="0">
                <a:solidFill>
                  <a:srgbClr val="FF0000"/>
                </a:solidFill>
                <a:latin typeface="Times New Roman" panose="02020603050405020304" pitchFamily="18" charset="0"/>
                <a:cs typeface="Times New Roman" panose="02020603050405020304" pitchFamily="18" charset="0"/>
              </a:rPr>
              <a:t>Večna pot 70, 1000 Ljubljana</a:t>
            </a:r>
          </a:p>
          <a:p>
            <a:pPr marL="0" indent="0">
              <a:buNone/>
            </a:pPr>
            <a:r>
              <a:rPr lang="sl-SI" sz="2400" dirty="0" smtClean="0">
                <a:latin typeface="Times New Roman" panose="02020603050405020304" pitchFamily="18" charset="0"/>
                <a:cs typeface="Times New Roman" panose="02020603050405020304" pitchFamily="18" charset="0"/>
              </a:rPr>
              <a:t>Kakšna </a:t>
            </a:r>
            <a:r>
              <a:rPr lang="sl-SI" sz="2400" dirty="0">
                <a:latin typeface="Times New Roman" panose="02020603050405020304" pitchFamily="18" charset="0"/>
                <a:cs typeface="Times New Roman" panose="02020603050405020304" pitchFamily="18" charset="0"/>
              </a:rPr>
              <a:t>je njena elektronska </a:t>
            </a:r>
            <a:r>
              <a:rPr lang="sl-SI" sz="2400" dirty="0" smtClean="0">
                <a:latin typeface="Times New Roman" panose="02020603050405020304" pitchFamily="18" charset="0"/>
                <a:cs typeface="Times New Roman" panose="02020603050405020304" pitchFamily="18" charset="0"/>
              </a:rPr>
              <a:t>pošta? </a:t>
            </a:r>
            <a:r>
              <a:rPr lang="sl-SI" sz="2400" dirty="0" err="1" smtClean="0">
                <a:solidFill>
                  <a:srgbClr val="FF0000"/>
                </a:solidFill>
                <a:latin typeface="Times New Roman" panose="02020603050405020304" pitchFamily="18" charset="0"/>
                <a:cs typeface="Times New Roman" panose="02020603050405020304" pitchFamily="18" charset="0"/>
                <a:hlinkClick r:id="rId2"/>
              </a:rPr>
              <a:t>info@zoo.si</a:t>
            </a:r>
            <a:endParaRPr lang="sl-SI" sz="2400"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sl-SI" sz="2400" dirty="0">
              <a:solidFill>
                <a:srgbClr val="FF0000"/>
              </a:solidFill>
              <a:latin typeface="Times New Roman" panose="02020603050405020304" pitchFamily="18" charset="0"/>
              <a:cs typeface="Times New Roman" panose="02020603050405020304" pitchFamily="18" charset="0"/>
            </a:endParaRPr>
          </a:p>
          <a:p>
            <a:pPr marL="0" indent="0">
              <a:buNone/>
            </a:pPr>
            <a:endParaRPr lang="sl-SI" sz="2400" dirty="0">
              <a:solidFill>
                <a:srgbClr val="FF0000"/>
              </a:solidFill>
            </a:endParaRPr>
          </a:p>
        </p:txBody>
      </p:sp>
    </p:spTree>
    <p:extLst>
      <p:ext uri="{BB962C8B-B14F-4D97-AF65-F5344CB8AC3E}">
        <p14:creationId xmlns:p14="http://schemas.microsoft.com/office/powerpoint/2010/main" val="298380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555</Words>
  <Application>Microsoft Office PowerPoint</Application>
  <PresentationFormat>Diaprojekcija na zaslonu (4:3)</PresentationFormat>
  <Paragraphs>90</Paragraphs>
  <Slides>11</Slides>
  <Notes>1</Notes>
  <HiddenSlides>0</HiddenSlides>
  <MMClips>0</MMClips>
  <ScaleCrop>false</ScaleCrop>
  <HeadingPairs>
    <vt:vector size="4" baseType="variant">
      <vt:variant>
        <vt:lpstr>Tema</vt:lpstr>
      </vt:variant>
      <vt:variant>
        <vt:i4>1</vt:i4>
      </vt:variant>
      <vt:variant>
        <vt:lpstr>Naslovi diapozitivov</vt:lpstr>
      </vt:variant>
      <vt:variant>
        <vt:i4>11</vt:i4>
      </vt:variant>
    </vt:vector>
  </HeadingPairs>
  <TitlesOfParts>
    <vt:vector size="12" baseType="lpstr">
      <vt:lpstr>Officeova tema</vt:lpstr>
      <vt:lpstr>  PREVERJANJE ZNANJA IZ SLOVENŠČINE   </vt:lpstr>
      <vt:lpstr>PowerPointova predstavitev</vt:lpstr>
      <vt:lpstr>PowerPointova predstavitev</vt:lpstr>
      <vt:lpstr>PowerPointova predstavitev</vt:lpstr>
      <vt:lpstr>7. Kaj pomenijo naslednji piktogrami? </vt:lpstr>
      <vt:lpstr>8. V povedih poišči lastna imena in jih prepiši v ustrezni stolpec v preglednici. </vt:lpstr>
      <vt:lpstr>PowerPointova predstavitev</vt:lpstr>
      <vt:lpstr>12. Oglej si preglednico in sliko. Kratko odgovori na vprašanja. </vt:lpstr>
      <vt:lpstr>PowerPointova predstavitev</vt:lpstr>
      <vt:lpstr>PowerPointova predstavitev</vt:lpstr>
      <vt:lpstr>PowerPointova predstavitev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PREVERJANJE ZNANJA IZ SLOVENŠČINE</dc:title>
  <dc:creator>Uporabnik</dc:creator>
  <cp:lastModifiedBy>Uporabnik</cp:lastModifiedBy>
  <cp:revision>22</cp:revision>
  <cp:lastPrinted>2016-12-13T08:35:37Z</cp:lastPrinted>
  <dcterms:created xsi:type="dcterms:W3CDTF">2016-12-12T10:54:32Z</dcterms:created>
  <dcterms:modified xsi:type="dcterms:W3CDTF">2016-12-13T09:42:42Z</dcterms:modified>
</cp:coreProperties>
</file>