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71" r:id="rId4"/>
    <p:sldId id="261" r:id="rId5"/>
    <p:sldId id="262" r:id="rId6"/>
    <p:sldId id="267" r:id="rId7"/>
    <p:sldId id="263" r:id="rId8"/>
    <p:sldId id="264" r:id="rId9"/>
    <p:sldId id="266" r:id="rId10"/>
    <p:sldId id="265" r:id="rId11"/>
    <p:sldId id="272" r:id="rId12"/>
    <p:sldId id="273" r:id="rId13"/>
    <p:sldId id="270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4D5A-B652-4FFA-8233-E6BC62FC70CB}" type="datetimeFigureOut">
              <a:rPr lang="sl-SI" smtClean="0"/>
              <a:t>16. 12. 2021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EEC7-0C99-409A-9526-B46597F27EA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95834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4D5A-B652-4FFA-8233-E6BC62FC70CB}" type="datetimeFigureOut">
              <a:rPr lang="sl-SI" smtClean="0"/>
              <a:t>16. 12. 2021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EEC7-0C99-409A-9526-B46597F27EA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65304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4D5A-B652-4FFA-8233-E6BC62FC70CB}" type="datetimeFigureOut">
              <a:rPr lang="sl-SI" smtClean="0"/>
              <a:t>16. 12. 2021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EEC7-0C99-409A-9526-B46597F27EA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109615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slov, vsebina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sl-SI" altLang="sl-SI"/>
              <a:t>Mojca Pozvek, prof.</a:t>
            </a:r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8988A7DC-6711-4FA1-B3DD-079C4AF42F6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74281643"/>
      </p:ext>
    </p:extLst>
  </p:cSld>
  <p:clrMapOvr>
    <a:masterClrMapping/>
  </p:clrMapOvr>
  <p:transition spd="med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slov, besedilo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sl-SI" altLang="sl-SI"/>
              <a:t>Mojca Pozvek, prof.</a:t>
            </a:r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7AC7E8AA-ABC8-403C-B9B4-F7B6984BF63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40341529"/>
      </p:ext>
    </p:extLst>
  </p:cSld>
  <p:clrMapOvr>
    <a:masterClrMapping/>
  </p:clrMapOvr>
  <p:transition spd="med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4D5A-B652-4FFA-8233-E6BC62FC70CB}" type="datetimeFigureOut">
              <a:rPr lang="sl-SI" smtClean="0"/>
              <a:t>16. 12. 2021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EEC7-0C99-409A-9526-B46597F27EA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71805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4D5A-B652-4FFA-8233-E6BC62FC70CB}" type="datetimeFigureOut">
              <a:rPr lang="sl-SI" smtClean="0"/>
              <a:t>16. 12. 2021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EEC7-0C99-409A-9526-B46597F27EA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64825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4D5A-B652-4FFA-8233-E6BC62FC70CB}" type="datetimeFigureOut">
              <a:rPr lang="sl-SI" smtClean="0"/>
              <a:t>16. 12. 2021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EEC7-0C99-409A-9526-B46597F27EA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63009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4D5A-B652-4FFA-8233-E6BC62FC70CB}" type="datetimeFigureOut">
              <a:rPr lang="sl-SI" smtClean="0"/>
              <a:t>16. 12. 2021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EEC7-0C99-409A-9526-B46597F27EA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18187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4D5A-B652-4FFA-8233-E6BC62FC70CB}" type="datetimeFigureOut">
              <a:rPr lang="sl-SI" smtClean="0"/>
              <a:t>16. 12. 2021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EEC7-0C99-409A-9526-B46597F27EA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4809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4D5A-B652-4FFA-8233-E6BC62FC70CB}" type="datetimeFigureOut">
              <a:rPr lang="sl-SI" smtClean="0"/>
              <a:t>16. 12. 2021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EEC7-0C99-409A-9526-B46597F27EA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67960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4D5A-B652-4FFA-8233-E6BC62FC70CB}" type="datetimeFigureOut">
              <a:rPr lang="sl-SI" smtClean="0"/>
              <a:t>16. 12. 2021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EEC7-0C99-409A-9526-B46597F27EA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20857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4D5A-B652-4FFA-8233-E6BC62FC70CB}" type="datetimeFigureOut">
              <a:rPr lang="sl-SI" smtClean="0"/>
              <a:t>16. 12. 2021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EEC7-0C99-409A-9526-B46597F27EA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82103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84D5A-B652-4FFA-8233-E6BC62FC70CB}" type="datetimeFigureOut">
              <a:rPr lang="sl-SI" smtClean="0"/>
              <a:t>16. 12. 2021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5EEC7-0C99-409A-9526-B46597F27EA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20206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KNJIŽEVNOST</a:t>
            </a:r>
            <a:endParaRPr lang="sl-SI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PROZA + DRAMATIKA + POEZIJA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477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2240" y="198667"/>
            <a:ext cx="8534400" cy="1507067"/>
          </a:xfrm>
        </p:spPr>
        <p:txBody>
          <a:bodyPr>
            <a:normAutofit/>
          </a:bodyPr>
          <a:lstStyle/>
          <a:p>
            <a:r>
              <a:rPr lang="sl-SI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PESMI SO LAHKO RAZLIČNE</a:t>
            </a:r>
            <a:endParaRPr lang="sl-SI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246330" y="1516532"/>
            <a:ext cx="10515600" cy="4794116"/>
          </a:xfrm>
        </p:spPr>
        <p:txBody>
          <a:bodyPr/>
          <a:lstStyle/>
          <a:p>
            <a:pPr marL="0" indent="0">
              <a:buNone/>
            </a:pPr>
            <a:r>
              <a:rPr lang="sl-SI" dirty="0"/>
              <a:t>Pesmi se med seboj razlikujejo po tematiki, obliki…</a:t>
            </a:r>
          </a:p>
          <a:p>
            <a:pPr lvl="0"/>
            <a:r>
              <a:rPr lang="sl-SI" b="1" dirty="0"/>
              <a:t>ljubezenske pesmi</a:t>
            </a:r>
            <a:r>
              <a:rPr lang="sl-SI" dirty="0"/>
              <a:t> (govori o ljubezni),</a:t>
            </a:r>
          </a:p>
          <a:p>
            <a:pPr lvl="0"/>
            <a:r>
              <a:rPr lang="sl-SI" b="1" dirty="0"/>
              <a:t>razpoloženjske pesmi</a:t>
            </a:r>
            <a:r>
              <a:rPr lang="sl-SI" dirty="0"/>
              <a:t> (opisuje nek dogodek in občutja, razpoloženje),</a:t>
            </a:r>
          </a:p>
          <a:p>
            <a:pPr lvl="0"/>
            <a:r>
              <a:rPr lang="sl-SI" b="1" dirty="0"/>
              <a:t>žalostinke</a:t>
            </a:r>
            <a:r>
              <a:rPr lang="sl-SI" dirty="0"/>
              <a:t> (govori o žalosti, smrti),</a:t>
            </a:r>
          </a:p>
          <a:p>
            <a:pPr lvl="0"/>
            <a:r>
              <a:rPr lang="sl-SI" b="1" dirty="0"/>
              <a:t>domovinske pesmi</a:t>
            </a:r>
            <a:r>
              <a:rPr lang="sl-SI" dirty="0"/>
              <a:t> (govori o domovini, narodu),…</a:t>
            </a:r>
          </a:p>
          <a:p>
            <a:pPr lvl="0"/>
            <a:r>
              <a:rPr lang="sl-SI" b="1" dirty="0"/>
              <a:t>balade</a:t>
            </a:r>
            <a:r>
              <a:rPr lang="sl-SI" dirty="0"/>
              <a:t> (v pesmi zapiše napeto zgodbo, ki se vedno bolj zapleta – vse do nesrečnega konca), </a:t>
            </a:r>
          </a:p>
          <a:p>
            <a:pPr lvl="0"/>
            <a:r>
              <a:rPr lang="sl-SI" b="1" dirty="0"/>
              <a:t>soneti</a:t>
            </a:r>
            <a:r>
              <a:rPr lang="sl-SI" dirty="0"/>
              <a:t> (ima značilno obliko – ima 4 kitice. Od tega sta prvi dve iz 4 verzov, drugi dve kitici pa iz 3) itd.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45325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FRANCE PREŠEREN – NAJVEČJI SLOVENSKI PESNIK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Prešeren danes velja za enega največjih slovenskih pesnikov in slovenskih simbolov. </a:t>
            </a:r>
            <a:endParaRPr lang="sl-SI" dirty="0" smtClean="0"/>
          </a:p>
          <a:p>
            <a:r>
              <a:rPr lang="sl-SI" dirty="0" smtClean="0"/>
              <a:t>Njegovo </a:t>
            </a:r>
            <a:r>
              <a:rPr lang="sl-SI" dirty="0"/>
              <a:t>sedmo kitico Zdravljice uporabljamo kot himno, po njem so poimenovani trgi, njemu v čast postavljeni spomeniki, na starem bankovcu za tisoč slovenskih tolarjev je bila njegova podoba, danes pa ga lahko vidimo tudi na slovenskem kovancu za dva evra.</a:t>
            </a:r>
          </a:p>
        </p:txBody>
      </p:sp>
    </p:spTree>
    <p:extLst>
      <p:ext uri="{BB962C8B-B14F-4D97-AF65-F5344CB8AC3E}">
        <p14:creationId xmlns:p14="http://schemas.microsoft.com/office/powerpoint/2010/main" val="57119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KDO SO TUDI POMEMBNI PESNIKI/PESNICE?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solidFill>
                  <a:srgbClr val="FF0000"/>
                </a:solidFill>
              </a:rPr>
              <a:t>Dane Zajc, </a:t>
            </a:r>
            <a:endParaRPr lang="sl-SI" dirty="0" smtClean="0">
              <a:solidFill>
                <a:srgbClr val="FF0000"/>
              </a:solidFill>
            </a:endParaRPr>
          </a:p>
          <a:p>
            <a:r>
              <a:rPr lang="sl-SI" dirty="0" smtClean="0">
                <a:solidFill>
                  <a:srgbClr val="FF0000"/>
                </a:solidFill>
              </a:rPr>
              <a:t>Niko </a:t>
            </a:r>
            <a:r>
              <a:rPr lang="sl-SI" dirty="0">
                <a:solidFill>
                  <a:srgbClr val="FF0000"/>
                </a:solidFill>
              </a:rPr>
              <a:t>Grafenauer, </a:t>
            </a:r>
            <a:endParaRPr lang="sl-SI" dirty="0" smtClean="0">
              <a:solidFill>
                <a:srgbClr val="FF0000"/>
              </a:solidFill>
            </a:endParaRPr>
          </a:p>
          <a:p>
            <a:r>
              <a:rPr lang="sl-SI" dirty="0" smtClean="0">
                <a:solidFill>
                  <a:srgbClr val="FF0000"/>
                </a:solidFill>
              </a:rPr>
              <a:t>Srečko </a:t>
            </a:r>
            <a:r>
              <a:rPr lang="sl-SI" dirty="0">
                <a:solidFill>
                  <a:srgbClr val="FF0000"/>
                </a:solidFill>
              </a:rPr>
              <a:t>Kosovel, </a:t>
            </a:r>
            <a:endParaRPr lang="sl-SI" dirty="0" smtClean="0">
              <a:solidFill>
                <a:srgbClr val="FF0000"/>
              </a:solidFill>
            </a:endParaRPr>
          </a:p>
          <a:p>
            <a:r>
              <a:rPr lang="sl-SI" dirty="0" smtClean="0">
                <a:solidFill>
                  <a:srgbClr val="FF0000"/>
                </a:solidFill>
              </a:rPr>
              <a:t>Simon Gregorčič,</a:t>
            </a:r>
          </a:p>
          <a:p>
            <a:r>
              <a:rPr lang="sl-SI" dirty="0" smtClean="0">
                <a:solidFill>
                  <a:srgbClr val="FF0000"/>
                </a:solidFill>
              </a:rPr>
              <a:t>Tone Pavček,</a:t>
            </a:r>
          </a:p>
          <a:p>
            <a:r>
              <a:rPr lang="sl-SI" dirty="0" smtClean="0">
                <a:solidFill>
                  <a:srgbClr val="FF0000"/>
                </a:solidFill>
              </a:rPr>
              <a:t>Neža Maurer,</a:t>
            </a:r>
          </a:p>
          <a:p>
            <a:r>
              <a:rPr lang="sl-SI" dirty="0" smtClean="0">
                <a:solidFill>
                  <a:srgbClr val="FF0000"/>
                </a:solidFill>
              </a:rPr>
              <a:t>Kajetan Kovič,</a:t>
            </a:r>
          </a:p>
          <a:p>
            <a:r>
              <a:rPr lang="sl-SI" dirty="0" smtClean="0">
                <a:solidFill>
                  <a:srgbClr val="FF0000"/>
                </a:solidFill>
              </a:rPr>
              <a:t>Milan Dekleva…</a:t>
            </a:r>
            <a:endParaRPr lang="sl-SI" dirty="0">
              <a:solidFill>
                <a:srgbClr val="FF0000"/>
              </a:solidFill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03239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25880" y="366091"/>
            <a:ext cx="8534400" cy="1507067"/>
          </a:xfrm>
        </p:spPr>
        <p:txBody>
          <a:bodyPr/>
          <a:lstStyle/>
          <a:p>
            <a:r>
              <a:rPr lang="sl-SI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1. VAJA: V pesmi poišči rime!</a:t>
            </a:r>
            <a:endParaRPr lang="sl-SI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62130" y="1873158"/>
            <a:ext cx="9630736" cy="4256709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sl-SI" altLang="sl-SI" b="1" dirty="0">
                <a:solidFill>
                  <a:srgbClr val="3333CC"/>
                </a:solidFill>
                <a:latin typeface="Comic Sans MS" panose="030F0702030302020204" pitchFamily="66" charset="0"/>
              </a:rPr>
              <a:t>Pomladi ne moreš uteči</a:t>
            </a:r>
            <a:endParaRPr lang="sl-SI" altLang="sl-SI" sz="700" b="1" dirty="0">
              <a:solidFill>
                <a:srgbClr val="3333CC"/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sl-SI" altLang="sl-SI" b="1" dirty="0">
              <a:solidFill>
                <a:srgbClr val="3333CC"/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dirty="0"/>
              <a:t>Pomladi ne moreš u</a:t>
            </a:r>
            <a:r>
              <a:rPr lang="sl-SI" altLang="sl-SI" b="1" dirty="0">
                <a:solidFill>
                  <a:srgbClr val="660066"/>
                </a:solidFill>
              </a:rPr>
              <a:t>teči</a:t>
            </a:r>
            <a:r>
              <a:rPr lang="sl-SI" altLang="sl-SI" dirty="0"/>
              <a:t>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dirty="0"/>
              <a:t>pa obrni kakor</a:t>
            </a:r>
            <a:r>
              <a:rPr lang="sl-SI" altLang="sl-SI" b="1" dirty="0">
                <a:solidFill>
                  <a:srgbClr val="FF0000"/>
                </a:solidFill>
              </a:rPr>
              <a:t>koli</a:t>
            </a:r>
            <a:r>
              <a:rPr lang="sl-SI" altLang="sl-SI" dirty="0"/>
              <a:t>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dirty="0"/>
              <a:t>zeleni vse nao</a:t>
            </a:r>
            <a:r>
              <a:rPr lang="sl-SI" altLang="sl-SI" b="1" dirty="0">
                <a:solidFill>
                  <a:srgbClr val="FF0000"/>
                </a:solidFill>
              </a:rPr>
              <a:t>koli</a:t>
            </a:r>
            <a:r>
              <a:rPr lang="sl-SI" altLang="sl-SI" dirty="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dirty="0"/>
              <a:t>Potoček mora </a:t>
            </a:r>
            <a:r>
              <a:rPr lang="sl-SI" altLang="sl-SI" b="1" dirty="0">
                <a:solidFill>
                  <a:srgbClr val="660066"/>
                </a:solidFill>
              </a:rPr>
              <a:t>teči</a:t>
            </a:r>
            <a:r>
              <a:rPr lang="sl-SI" altLang="sl-SI" dirty="0"/>
              <a:t>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dirty="0"/>
              <a:t>popki se morajo razv</a:t>
            </a:r>
            <a:r>
              <a:rPr lang="sl-SI" altLang="sl-SI" b="1" dirty="0">
                <a:solidFill>
                  <a:srgbClr val="006600"/>
                </a:solidFill>
              </a:rPr>
              <a:t>iti</a:t>
            </a:r>
            <a:r>
              <a:rPr lang="sl-SI" altLang="sl-SI" dirty="0"/>
              <a:t>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dirty="0"/>
              <a:t>sapice nagovor</a:t>
            </a:r>
            <a:r>
              <a:rPr lang="sl-SI" altLang="sl-SI" b="1" dirty="0">
                <a:solidFill>
                  <a:srgbClr val="006600"/>
                </a:solidFill>
              </a:rPr>
              <a:t>iti</a:t>
            </a:r>
            <a:r>
              <a:rPr lang="sl-SI" altLang="sl-SI" dirty="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dirty="0"/>
              <a:t>Žalost mora žal</a:t>
            </a:r>
            <a:r>
              <a:rPr lang="sl-SI" altLang="sl-SI" b="1" dirty="0">
                <a:solidFill>
                  <a:srgbClr val="3333CC"/>
                </a:solidFill>
              </a:rPr>
              <a:t>ovati</a:t>
            </a:r>
            <a:r>
              <a:rPr lang="sl-SI" altLang="sl-SI" dirty="0"/>
              <a:t>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dirty="0"/>
              <a:t>gora mora modr</a:t>
            </a:r>
            <a:r>
              <a:rPr lang="sl-SI" altLang="sl-SI" b="1" dirty="0">
                <a:solidFill>
                  <a:srgbClr val="3333CC"/>
                </a:solidFill>
              </a:rPr>
              <a:t>ovati</a:t>
            </a:r>
            <a:r>
              <a:rPr lang="sl-SI" altLang="sl-SI" dirty="0"/>
              <a:t>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dirty="0"/>
              <a:t>pomlad pa mora pot</a:t>
            </a:r>
            <a:r>
              <a:rPr lang="sl-SI" altLang="sl-SI" b="1" dirty="0">
                <a:solidFill>
                  <a:srgbClr val="3333CC"/>
                </a:solidFill>
              </a:rPr>
              <a:t>ovati</a:t>
            </a:r>
            <a:r>
              <a:rPr lang="sl-SI" altLang="sl-SI" dirty="0"/>
              <a:t>.</a:t>
            </a:r>
            <a:endParaRPr lang="sl-SI" altLang="sl-SI" sz="900" dirty="0"/>
          </a:p>
          <a:p>
            <a:pPr algn="r">
              <a:lnSpc>
                <a:spcPct val="80000"/>
              </a:lnSpc>
              <a:buFontTx/>
              <a:buNone/>
            </a:pPr>
            <a:r>
              <a:rPr lang="sl-SI" altLang="sl-SI" dirty="0"/>
              <a:t> </a:t>
            </a:r>
            <a:r>
              <a:rPr lang="sl-SI" altLang="sl-SI" sz="1100" dirty="0"/>
              <a:t>(</a:t>
            </a:r>
            <a:r>
              <a:rPr lang="sl-SI" altLang="sl-SI" sz="1100" dirty="0" err="1"/>
              <a:t>Boro</a:t>
            </a:r>
            <a:r>
              <a:rPr lang="sl-SI" altLang="sl-SI" sz="1100" dirty="0"/>
              <a:t> Pavlovič: </a:t>
            </a:r>
            <a:r>
              <a:rPr lang="sl-SI" altLang="sl-SI" sz="1100" b="1" dirty="0"/>
              <a:t>Pomladi ne moreš uteči</a:t>
            </a:r>
            <a:r>
              <a:rPr lang="sl-SI" altLang="sl-SI" sz="1100" dirty="0"/>
              <a:t>)  </a:t>
            </a:r>
          </a:p>
          <a:p>
            <a:endParaRPr lang="sl-SI" dirty="0"/>
          </a:p>
        </p:txBody>
      </p:sp>
      <p:pic>
        <p:nvPicPr>
          <p:cNvPr id="4" name="Picture 2" descr="Bitmoji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861" y="2691720"/>
            <a:ext cx="2127613" cy="2127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38883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2. vaja: Poiščimo </a:t>
            </a:r>
            <a:r>
              <a:rPr lang="sl-SI" altLang="sl-SI" b="1" dirty="0">
                <a:solidFill>
                  <a:srgbClr val="FF0000"/>
                </a:solidFill>
                <a:latin typeface="Comic Sans MS" panose="030F0702030302020204" pitchFamily="66" charset="0"/>
              </a:rPr>
              <a:t>rime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12124" y="1600201"/>
            <a:ext cx="5582276" cy="4525963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l-SI" altLang="sl-SI" sz="2800" b="1" dirty="0">
                <a:solidFill>
                  <a:schemeClr val="bg1"/>
                </a:solidFill>
                <a:latin typeface="Comic Sans MS" panose="030F0702030302020204" pitchFamily="66" charset="0"/>
              </a:rPr>
              <a:t>PTICA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l-SI" altLang="sl-SI" sz="2800" b="1" dirty="0">
                <a:solidFill>
                  <a:schemeClr val="bg1"/>
                </a:solidFill>
                <a:latin typeface="Comic Sans MS" panose="030F0702030302020204" pitchFamily="66" charset="0"/>
              </a:rPr>
              <a:t>BALON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l-SI" altLang="sl-SI" sz="2800" b="1" dirty="0">
                <a:solidFill>
                  <a:schemeClr val="bg1"/>
                </a:solidFill>
                <a:latin typeface="Comic Sans MS" panose="030F0702030302020204" pitchFamily="66" charset="0"/>
              </a:rPr>
              <a:t>ROŽA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l-SI" altLang="sl-SI" sz="2800" b="1" dirty="0">
                <a:solidFill>
                  <a:schemeClr val="bg1"/>
                </a:solidFill>
                <a:latin typeface="Comic Sans MS" panose="030F0702030302020204" pitchFamily="66" charset="0"/>
              </a:rPr>
              <a:t>SEDETI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l-SI" altLang="sl-SI" sz="2800" b="1" dirty="0">
                <a:solidFill>
                  <a:schemeClr val="bg1"/>
                </a:solidFill>
                <a:latin typeface="Comic Sans MS" panose="030F0702030302020204" pitchFamily="66" charset="0"/>
              </a:rPr>
              <a:t>HIŠA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l-SI" altLang="sl-SI" sz="2800" b="1" dirty="0">
                <a:solidFill>
                  <a:schemeClr val="bg1"/>
                </a:solidFill>
                <a:latin typeface="Comic Sans MS" panose="030F0702030302020204" pitchFamily="66" charset="0"/>
              </a:rPr>
              <a:t>BRATI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l-SI" altLang="sl-SI" sz="2800" b="1" dirty="0">
                <a:solidFill>
                  <a:schemeClr val="bg1"/>
                </a:solidFill>
                <a:latin typeface="Comic Sans MS" panose="030F0702030302020204" pitchFamily="66" charset="0"/>
              </a:rPr>
              <a:t>NOS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l-SI" altLang="sl-SI" sz="2800" b="1" dirty="0">
                <a:solidFill>
                  <a:schemeClr val="bg1"/>
                </a:solidFill>
                <a:latin typeface="Comic Sans MS" panose="030F0702030302020204" pitchFamily="66" charset="0"/>
              </a:rPr>
              <a:t>LADJA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l-SI" altLang="sl-SI" sz="2800" b="1" dirty="0">
                <a:solidFill>
                  <a:schemeClr val="bg1"/>
                </a:solidFill>
                <a:latin typeface="Comic Sans MS" panose="030F0702030302020204" pitchFamily="66" charset="0"/>
              </a:rPr>
              <a:t>KLEPETATI</a:t>
            </a:r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auto">
          <a:xfrm>
            <a:off x="6672263" y="1628776"/>
            <a:ext cx="3384550" cy="1368425"/>
          </a:xfrm>
          <a:prstGeom prst="wedgeRoundRectCallout">
            <a:avLst>
              <a:gd name="adj1" fmla="val 16042"/>
              <a:gd name="adj2" fmla="val 85153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sl-SI" altLang="sl-SI" sz="2800" b="1">
                <a:solidFill>
                  <a:srgbClr val="3333CC"/>
                </a:solidFill>
                <a:latin typeface="Comic Sans MS" panose="030F0702030302020204" pitchFamily="66" charset="0"/>
              </a:rPr>
              <a:t>Besedam poišči čim več rim.</a:t>
            </a:r>
          </a:p>
        </p:txBody>
      </p:sp>
      <p:sp>
        <p:nvSpPr>
          <p:cNvPr id="2" name="Označba mesta vsebine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6" name="Picture 2" descr="Bitmoji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600" y="3497876"/>
            <a:ext cx="2127613" cy="2127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6911306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4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4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74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4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4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74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439514" y="147151"/>
            <a:ext cx="8534400" cy="1507067"/>
          </a:xfrm>
        </p:spPr>
        <p:txBody>
          <a:bodyPr/>
          <a:lstStyle/>
          <a:p>
            <a:r>
              <a:rPr lang="sl-SI" altLang="sl-SI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3. Domača </a:t>
            </a:r>
            <a:r>
              <a:rPr lang="sl-SI" altLang="sl-SI" b="1" dirty="0">
                <a:solidFill>
                  <a:srgbClr val="FF0000"/>
                </a:solidFill>
                <a:latin typeface="Comic Sans MS" panose="030F0702030302020204" pitchFamily="66" charset="0"/>
              </a:rPr>
              <a:t>naloga </a:t>
            </a:r>
          </a:p>
        </p:txBody>
      </p:sp>
      <p:sp>
        <p:nvSpPr>
          <p:cNvPr id="20488" name="AutoShape 8"/>
          <p:cNvSpPr>
            <a:spLocks noChangeArrowheads="1"/>
          </p:cNvSpPr>
          <p:nvPr/>
        </p:nvSpPr>
        <p:spPr bwMode="auto">
          <a:xfrm>
            <a:off x="1159099" y="1799241"/>
            <a:ext cx="10115371" cy="4222735"/>
          </a:xfrm>
          <a:prstGeom prst="wedgeRoundRectCallout">
            <a:avLst>
              <a:gd name="adj1" fmla="val -36694"/>
              <a:gd name="adj2" fmla="val 65176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sl-SI" altLang="sl-SI" sz="28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 Razmisli in napiši </a:t>
            </a:r>
            <a:r>
              <a:rPr lang="sl-SI" altLang="sl-SI" sz="2800" b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pesem o zimi, ki </a:t>
            </a:r>
            <a:r>
              <a:rPr lang="sl-SI" altLang="sl-SI" sz="28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ima najmanj </a:t>
            </a:r>
          </a:p>
          <a:p>
            <a:r>
              <a:rPr lang="sl-SI" altLang="sl-SI" sz="28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  2 kitici</a:t>
            </a:r>
            <a:r>
              <a:rPr lang="sl-SI" altLang="sl-SI" sz="2800" b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. V vsaki kitici naj bodo vsaj 4 verzi.</a:t>
            </a:r>
            <a:endParaRPr lang="sl-SI" altLang="sl-SI" sz="2800" b="1" dirty="0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pPr>
              <a:buFontTx/>
              <a:buChar char="•"/>
            </a:pPr>
            <a:r>
              <a:rPr lang="sl-SI" altLang="sl-SI" sz="28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 Uporabi vsaj </a:t>
            </a:r>
            <a:r>
              <a:rPr lang="sl-SI" altLang="sl-SI" sz="2800" b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4 rime.</a:t>
            </a:r>
          </a:p>
          <a:p>
            <a:pPr>
              <a:buFontTx/>
              <a:buChar char="•"/>
            </a:pPr>
            <a:r>
              <a:rPr lang="sl-SI" altLang="sl-SI" sz="2800" b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 V pesmi na bodo tudi okrasni pridevki, ponavljanje… Še enkrat si preberi PPT, če ne veš kaj je to.</a:t>
            </a:r>
            <a:endParaRPr lang="sl-SI" altLang="sl-SI" sz="2800" b="1" dirty="0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pPr>
              <a:buFontTx/>
              <a:buChar char="•"/>
            </a:pPr>
            <a:r>
              <a:rPr lang="sl-SI" altLang="sl-SI" sz="28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 Naslov pesmi izberi sam-a.</a:t>
            </a:r>
          </a:p>
          <a:p>
            <a:pPr>
              <a:buFontTx/>
              <a:buChar char="•"/>
            </a:pPr>
            <a:r>
              <a:rPr lang="sl-SI" altLang="sl-SI" sz="28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 Pazi na obliko zapisa pesmi</a:t>
            </a:r>
            <a:r>
              <a:rPr lang="sl-SI" altLang="sl-SI" sz="2800" b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.</a:t>
            </a:r>
          </a:p>
          <a:p>
            <a:pPr>
              <a:buFontTx/>
              <a:buChar char="•"/>
            </a:pPr>
            <a:r>
              <a:rPr lang="sl-SI" altLang="sl-SI" sz="2800" b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 V šoli bo vsak prebral svojo pesmico.</a:t>
            </a:r>
          </a:p>
          <a:p>
            <a:endParaRPr lang="sl-SI" altLang="sl-SI" sz="2800" b="1" dirty="0" smtClean="0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pPr>
              <a:buFontTx/>
              <a:buChar char="•"/>
            </a:pPr>
            <a:endParaRPr lang="sl-SI" altLang="sl-SI" sz="2800" b="1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2" descr="Bitmoji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7953" y="392657"/>
            <a:ext cx="2127613" cy="2127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2875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4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4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4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4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4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4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4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4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4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4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4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4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4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4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4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Kaj je književnost?</a:t>
            </a:r>
            <a:endParaRPr lang="sl-SI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KNJIŽEVNOST ALI LITERATURA so različna besedila, napisana z umetnostnim jezikom.</a:t>
            </a:r>
          </a:p>
          <a:p>
            <a:r>
              <a:rPr lang="sl-SI" dirty="0" smtClean="0"/>
              <a:t>Književnost delimo v 3 zvrsti:</a:t>
            </a:r>
          </a:p>
          <a:p>
            <a:pPr marL="514350" indent="-514350">
              <a:buAutoNum type="alphaLcParenR"/>
            </a:pPr>
            <a:r>
              <a:rPr lang="sl-SI" dirty="0" smtClean="0"/>
              <a:t>PROZA – PRIPOVEDNIŠTVO (pravljice, zgodbice, pripovedke…)</a:t>
            </a:r>
          </a:p>
          <a:p>
            <a:pPr marL="514350" indent="-514350">
              <a:buAutoNum type="alphaLcParenR"/>
            </a:pPr>
            <a:r>
              <a:rPr lang="sl-SI" dirty="0" smtClean="0"/>
              <a:t>DRAMATIKA (gledališke igre, lutkovne igre, radijske igre/tv igre)</a:t>
            </a:r>
          </a:p>
          <a:p>
            <a:pPr marL="514350" indent="-514350">
              <a:buAutoNum type="alphaLcParenR"/>
            </a:pPr>
            <a:r>
              <a:rPr lang="sl-SI" dirty="0" smtClean="0"/>
              <a:t>POEZIJA (ljudske pesmi, avtorske pesmi)</a:t>
            </a:r>
          </a:p>
        </p:txBody>
      </p:sp>
      <p:pic>
        <p:nvPicPr>
          <p:cNvPr id="1026" name="Picture 2" descr="Bitmoji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261" y="431120"/>
            <a:ext cx="1259568" cy="1259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169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POSLUŠAJ – klikni na spodnjo ikono.</a:t>
            </a:r>
            <a:endParaRPr lang="sl-SI" dirty="0"/>
          </a:p>
        </p:txBody>
      </p:sp>
      <p:pic>
        <p:nvPicPr>
          <p:cNvPr id="4" name="Glas 090">
            <a:hlinkClick r:id="" action="ppaction://media"/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486400" y="3476759"/>
            <a:ext cx="609600" cy="609600"/>
          </a:xfrm>
        </p:spPr>
      </p:pic>
    </p:spTree>
    <p:extLst>
      <p:ext uri="{BB962C8B-B14F-4D97-AF65-F5344CB8AC3E}">
        <p14:creationId xmlns:p14="http://schemas.microsoft.com/office/powerpoint/2010/main" val="104238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79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85744" y="234801"/>
            <a:ext cx="8534400" cy="1507067"/>
          </a:xfrm>
        </p:spPr>
        <p:txBody>
          <a:bodyPr/>
          <a:lstStyle/>
          <a:p>
            <a:r>
              <a:rPr lang="sl-SI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POEZIJA</a:t>
            </a:r>
            <a:endParaRPr lang="sl-SI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774364" y="1741868"/>
            <a:ext cx="9850706" cy="411802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80000"/>
              </a:lnSpc>
              <a:buClr>
                <a:schemeClr val="tx1"/>
              </a:buClr>
              <a:buNone/>
            </a:pPr>
            <a:r>
              <a:rPr lang="sl-SI" altLang="sl-SI" sz="2000" b="1" dirty="0" smtClean="0">
                <a:solidFill>
                  <a:schemeClr val="accent2"/>
                </a:solidFill>
              </a:rPr>
              <a:t>PESNIŠTVO</a:t>
            </a:r>
            <a:r>
              <a:rPr lang="sl-SI" altLang="sl-SI" sz="2000" dirty="0" smtClean="0">
                <a:solidFill>
                  <a:schemeClr val="accent2"/>
                </a:solidFill>
              </a:rPr>
              <a:t> </a:t>
            </a:r>
          </a:p>
          <a:p>
            <a:pPr marL="1371600" lvl="2" indent="-461963">
              <a:lnSpc>
                <a:spcPct val="80000"/>
              </a:lnSpc>
              <a:buClr>
                <a:schemeClr val="tx1"/>
              </a:buClr>
            </a:pPr>
            <a:r>
              <a:rPr lang="sl-SI" altLang="sl-SI" sz="2600" b="1" dirty="0" smtClean="0"/>
              <a:t>LJUDSKA PESEM (ne poznamo avtorja)</a:t>
            </a:r>
          </a:p>
          <a:p>
            <a:pPr marL="1752600" lvl="3" indent="-446088">
              <a:lnSpc>
                <a:spcPct val="80000"/>
              </a:lnSpc>
              <a:buClr>
                <a:schemeClr val="tx1"/>
              </a:buClr>
            </a:pPr>
            <a:r>
              <a:rPr lang="sl-SI" altLang="sl-SI" sz="2600" dirty="0" smtClean="0"/>
              <a:t>gibalna pesmi,</a:t>
            </a:r>
          </a:p>
          <a:p>
            <a:pPr marL="1752600" lvl="3" indent="-446088">
              <a:lnSpc>
                <a:spcPct val="80000"/>
              </a:lnSpc>
              <a:buClr>
                <a:schemeClr val="tx1"/>
              </a:buClr>
            </a:pPr>
            <a:r>
              <a:rPr lang="sl-SI" altLang="sl-SI" sz="2600" dirty="0" smtClean="0"/>
              <a:t>izštevanka (pomenske, </a:t>
            </a:r>
            <a:r>
              <a:rPr lang="sl-SI" altLang="sl-SI" sz="2600" dirty="0" err="1" smtClean="0"/>
              <a:t>nepomenske</a:t>
            </a:r>
            <a:r>
              <a:rPr lang="sl-SI" altLang="sl-SI" sz="2600" dirty="0" smtClean="0"/>
              <a:t>, živalske), narobe svet, </a:t>
            </a:r>
          </a:p>
          <a:p>
            <a:pPr marL="1752600" lvl="3" indent="-446088">
              <a:lnSpc>
                <a:spcPct val="80000"/>
              </a:lnSpc>
              <a:buClr>
                <a:schemeClr val="tx1"/>
              </a:buClr>
            </a:pPr>
            <a:r>
              <a:rPr lang="sl-SI" altLang="sl-SI" sz="2600" dirty="0" smtClean="0"/>
              <a:t>nonsens verzi, </a:t>
            </a:r>
          </a:p>
          <a:p>
            <a:pPr marL="1752600" lvl="3" indent="-446088">
              <a:lnSpc>
                <a:spcPct val="80000"/>
              </a:lnSpc>
              <a:buClr>
                <a:schemeClr val="tx1"/>
              </a:buClr>
            </a:pPr>
            <a:r>
              <a:rPr lang="sl-SI" altLang="sl-SI" sz="2600" dirty="0" smtClean="0"/>
              <a:t>pastirska pesem, </a:t>
            </a:r>
          </a:p>
          <a:p>
            <a:pPr marL="1752600" lvl="3" indent="-446088">
              <a:lnSpc>
                <a:spcPct val="80000"/>
              </a:lnSpc>
              <a:buClr>
                <a:schemeClr val="tx1"/>
              </a:buClr>
            </a:pPr>
            <a:r>
              <a:rPr lang="sl-SI" altLang="sl-SI" sz="2600" dirty="0" smtClean="0"/>
              <a:t>rajalna pesem, </a:t>
            </a:r>
          </a:p>
          <a:p>
            <a:pPr marL="1752600" lvl="3" indent="-446088">
              <a:lnSpc>
                <a:spcPct val="80000"/>
              </a:lnSpc>
              <a:buClr>
                <a:schemeClr val="tx1"/>
              </a:buClr>
            </a:pPr>
            <a:r>
              <a:rPr lang="sl-SI" altLang="sl-SI" sz="2600" dirty="0" err="1" smtClean="0"/>
              <a:t>rimanice</a:t>
            </a:r>
            <a:r>
              <a:rPr lang="sl-SI" altLang="sl-SI" sz="2600" dirty="0" smtClean="0"/>
              <a:t>, </a:t>
            </a:r>
          </a:p>
          <a:p>
            <a:pPr marL="1752600" lvl="3" indent="-446088">
              <a:lnSpc>
                <a:spcPct val="80000"/>
              </a:lnSpc>
              <a:buClr>
                <a:schemeClr val="tx1"/>
              </a:buClr>
            </a:pPr>
            <a:r>
              <a:rPr lang="sl-SI" altLang="sl-SI" sz="2600" dirty="0" smtClean="0"/>
              <a:t>uganka, </a:t>
            </a:r>
          </a:p>
          <a:p>
            <a:pPr marL="1752600" lvl="3" indent="-446088">
              <a:lnSpc>
                <a:spcPct val="80000"/>
              </a:lnSpc>
              <a:buClr>
                <a:schemeClr val="tx1"/>
              </a:buClr>
            </a:pPr>
            <a:r>
              <a:rPr lang="sl-SI" altLang="sl-SI" sz="2600" dirty="0" smtClean="0"/>
              <a:t>uspavanka ali </a:t>
            </a:r>
            <a:r>
              <a:rPr lang="sl-SI" altLang="sl-SI" sz="2600" dirty="0" err="1" smtClean="0"/>
              <a:t>zazibanka</a:t>
            </a:r>
            <a:r>
              <a:rPr lang="sl-SI" altLang="sl-SI" sz="2600" dirty="0" smtClean="0"/>
              <a:t>, </a:t>
            </a:r>
          </a:p>
          <a:p>
            <a:pPr marL="1752600" lvl="3" indent="-446088">
              <a:lnSpc>
                <a:spcPct val="80000"/>
              </a:lnSpc>
              <a:buClr>
                <a:schemeClr val="tx1"/>
              </a:buClr>
            </a:pPr>
            <a:r>
              <a:rPr lang="sl-SI" altLang="sl-SI" sz="2600" dirty="0" smtClean="0"/>
              <a:t>zbadljivka ali nagajivka </a:t>
            </a:r>
          </a:p>
          <a:p>
            <a:pPr marL="1371600" lvl="2" indent="-461963">
              <a:lnSpc>
                <a:spcPct val="80000"/>
              </a:lnSpc>
              <a:buClr>
                <a:schemeClr val="tx1"/>
              </a:buClr>
            </a:pPr>
            <a:r>
              <a:rPr lang="sl-SI" altLang="sl-SI" sz="2600" b="1" dirty="0" smtClean="0"/>
              <a:t>AVTORSKA POEZIJA (avtor je znan)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541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87355" y="1103657"/>
            <a:ext cx="10515600" cy="5491163"/>
          </a:xfrm>
        </p:spPr>
        <p:txBody>
          <a:bodyPr/>
          <a:lstStyle/>
          <a:p>
            <a:endParaRPr lang="sl-SI" dirty="0" smtClean="0"/>
          </a:p>
          <a:p>
            <a:r>
              <a:rPr lang="sl-SI" dirty="0" smtClean="0"/>
              <a:t>To je torej zvrst književnost, ki jo prepoznamo po temu, da je </a:t>
            </a:r>
            <a:r>
              <a:rPr lang="sl-SI" b="1" dirty="0" smtClean="0"/>
              <a:t>besedilo </a:t>
            </a:r>
            <a:r>
              <a:rPr lang="sl-SI" dirty="0" smtClean="0"/>
              <a:t>napisano </a:t>
            </a:r>
            <a:r>
              <a:rPr lang="sl-SI" b="1" dirty="0" smtClean="0">
                <a:solidFill>
                  <a:srgbClr val="FF0000"/>
                </a:solidFill>
              </a:rPr>
              <a:t>v verzih.</a:t>
            </a:r>
          </a:p>
          <a:p>
            <a:r>
              <a:rPr lang="sl-SI" b="1" dirty="0" smtClean="0">
                <a:solidFill>
                  <a:srgbClr val="FF0000"/>
                </a:solidFill>
              </a:rPr>
              <a:t>Pesmi so lahko:</a:t>
            </a:r>
          </a:p>
          <a:p>
            <a:pPr>
              <a:buFontTx/>
              <a:buChar char="-"/>
            </a:pPr>
            <a:r>
              <a:rPr lang="sl-SI" dirty="0"/>
              <a:t>l</a:t>
            </a:r>
            <a:r>
              <a:rPr lang="sl-SI" dirty="0" smtClean="0"/>
              <a:t>judske (avtorja ne poznamo, pesem se je ohranjala iz roda v rod) ali</a:t>
            </a:r>
          </a:p>
          <a:p>
            <a:pPr>
              <a:buFontTx/>
              <a:buChar char="-"/>
            </a:pPr>
            <a:r>
              <a:rPr lang="sl-SI" dirty="0"/>
              <a:t>a</a:t>
            </a:r>
            <a:r>
              <a:rPr lang="sl-SI" dirty="0" smtClean="0"/>
              <a:t>vtorske (avtor je znan)</a:t>
            </a:r>
          </a:p>
          <a:p>
            <a:pPr marL="0" indent="0">
              <a:buNone/>
            </a:pPr>
            <a:endParaRPr lang="sl-SI" b="1" dirty="0" smtClean="0">
              <a:solidFill>
                <a:srgbClr val="FF00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40913" y="685800"/>
            <a:ext cx="1159292" cy="8309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3200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   </a:t>
            </a:r>
            <a:r>
              <a:rPr kumimoji="0" lang="sl-SI" altLang="sl-SI" sz="800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                 </a:t>
            </a:r>
            <a:endParaRPr kumimoji="0" lang="sl-SI" altLang="sl-SI" sz="7200" b="0" i="0" u="none" strike="noStrike" cap="none" normalizeH="0" baseline="0" dirty="0" smtClean="0">
              <a:ln>
                <a:noFill/>
              </a:ln>
              <a:solidFill>
                <a:srgbClr val="212529"/>
              </a:solidFill>
              <a:effectLst/>
              <a:latin typeface="-apple-system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sl-SI" altLang="sl-SI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sl-SI" altLang="sl-SI" sz="800" b="1" i="0" u="none" strike="noStrike" cap="none" normalizeH="0" baseline="0" dirty="0" smtClean="0">
              <a:ln>
                <a:noFill/>
              </a:ln>
              <a:solidFill>
                <a:srgbClr val="212529"/>
              </a:solidFill>
              <a:effectLst/>
              <a:latin typeface="-apple-system"/>
            </a:endParaRPr>
          </a:p>
        </p:txBody>
      </p:sp>
      <p:pic>
        <p:nvPicPr>
          <p:cNvPr id="3074" name="Picture 2" descr="Bitmoji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717" y="0"/>
            <a:ext cx="1608093" cy="1608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042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18488" cy="850900"/>
          </a:xfrm>
        </p:spPr>
        <p:txBody>
          <a:bodyPr/>
          <a:lstStyle/>
          <a:p>
            <a:r>
              <a:rPr lang="sl-SI" altLang="sl-SI" b="1" dirty="0">
                <a:solidFill>
                  <a:srgbClr val="FF0000"/>
                </a:solidFill>
                <a:latin typeface="Comic Sans MS" panose="030F0702030302020204" pitchFamily="66" charset="0"/>
              </a:rPr>
              <a:t>Kako prepoznamo pesem?</a:t>
            </a:r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6167438" y="1628776"/>
            <a:ext cx="4038600" cy="4525963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sl-SI" altLang="sl-SI" sz="2800">
                <a:solidFill>
                  <a:schemeClr val="accent2"/>
                </a:solidFill>
              </a:rPr>
              <a:t>Kam lete pt</a:t>
            </a:r>
            <a:r>
              <a:rPr lang="sl-SI" altLang="sl-SI" sz="2800" b="1">
                <a:solidFill>
                  <a:srgbClr val="FF0000"/>
                </a:solidFill>
              </a:rPr>
              <a:t>ice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>
                <a:solidFill>
                  <a:schemeClr val="accent2"/>
                </a:solidFill>
              </a:rPr>
              <a:t>pred z</a:t>
            </a:r>
            <a:r>
              <a:rPr lang="sl-SI" altLang="sl-SI" sz="2800" b="1">
                <a:solidFill>
                  <a:srgbClr val="009900"/>
                </a:solidFill>
              </a:rPr>
              <a:t>imo</a:t>
            </a:r>
            <a:r>
              <a:rPr lang="sl-SI" altLang="sl-SI" sz="2800">
                <a:solidFill>
                  <a:schemeClr val="accent2"/>
                </a:solidFill>
              </a:rPr>
              <a:t>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>
                <a:solidFill>
                  <a:schemeClr val="accent2"/>
                </a:solidFill>
              </a:rPr>
              <a:t>Do Borovn</a:t>
            </a:r>
            <a:r>
              <a:rPr lang="sl-SI" altLang="sl-SI" sz="2800" b="1">
                <a:solidFill>
                  <a:srgbClr val="FF0000"/>
                </a:solidFill>
              </a:rPr>
              <a:t>ice</a:t>
            </a:r>
            <a:r>
              <a:rPr lang="sl-SI" altLang="sl-SI" sz="2800">
                <a:solidFill>
                  <a:schemeClr val="accent2"/>
                </a:solidFill>
              </a:rPr>
              <a:t>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>
                <a:solidFill>
                  <a:schemeClr val="accent2"/>
                </a:solidFill>
              </a:rPr>
              <a:t>v najbližjo r</a:t>
            </a:r>
            <a:r>
              <a:rPr lang="sl-SI" altLang="sl-SI" sz="2800" b="1">
                <a:solidFill>
                  <a:srgbClr val="009900"/>
                </a:solidFill>
              </a:rPr>
              <a:t>imo</a:t>
            </a:r>
            <a:r>
              <a:rPr lang="sl-SI" altLang="sl-SI" sz="2800">
                <a:solidFill>
                  <a:schemeClr val="accent2"/>
                </a:solidFill>
              </a:rPr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>
                <a:solidFill>
                  <a:schemeClr val="accent2"/>
                </a:solidFill>
              </a:rPr>
              <a:t>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>
                <a:solidFill>
                  <a:schemeClr val="accent2"/>
                </a:solidFill>
              </a:rPr>
              <a:t>Kam iz Pir</a:t>
            </a:r>
            <a:r>
              <a:rPr lang="sl-SI" altLang="sl-SI" sz="2800" b="1">
                <a:solidFill>
                  <a:srgbClr val="FF0000"/>
                </a:solidFill>
              </a:rPr>
              <a:t>ana</a:t>
            </a:r>
            <a:r>
              <a:rPr lang="sl-SI" altLang="sl-SI" sz="2800">
                <a:solidFill>
                  <a:schemeClr val="accent2"/>
                </a:solidFill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>
                <a:solidFill>
                  <a:schemeClr val="accent2"/>
                </a:solidFill>
              </a:rPr>
              <a:t>plovejo l</a:t>
            </a:r>
            <a:r>
              <a:rPr lang="sl-SI" altLang="sl-SI" sz="2800" b="1">
                <a:solidFill>
                  <a:srgbClr val="009900"/>
                </a:solidFill>
              </a:rPr>
              <a:t>adje</a:t>
            </a:r>
            <a:r>
              <a:rPr lang="sl-SI" altLang="sl-SI" sz="2800">
                <a:solidFill>
                  <a:schemeClr val="accent2"/>
                </a:solidFill>
              </a:rPr>
              <a:t>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>
                <a:solidFill>
                  <a:schemeClr val="accent2"/>
                </a:solidFill>
              </a:rPr>
              <a:t>V nedra Sud</a:t>
            </a:r>
            <a:r>
              <a:rPr lang="sl-SI" altLang="sl-SI" sz="2800" b="1">
                <a:solidFill>
                  <a:srgbClr val="FF0000"/>
                </a:solidFill>
              </a:rPr>
              <a:t>ana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>
                <a:solidFill>
                  <a:schemeClr val="accent2"/>
                </a:solidFill>
              </a:rPr>
              <a:t>po južno s</a:t>
            </a:r>
            <a:r>
              <a:rPr lang="sl-SI" altLang="sl-SI" sz="2800" b="1">
                <a:solidFill>
                  <a:srgbClr val="009900"/>
                </a:solidFill>
              </a:rPr>
              <a:t>adje</a:t>
            </a:r>
            <a:r>
              <a:rPr lang="sl-SI" altLang="sl-SI" sz="2800">
                <a:solidFill>
                  <a:schemeClr val="accent2"/>
                </a:solidFill>
              </a:rPr>
              <a:t>.</a:t>
            </a:r>
            <a:endParaRPr lang="sl-SI" altLang="sl-SI" sz="1200">
              <a:solidFill>
                <a:schemeClr val="accent2"/>
              </a:solidFill>
            </a:endParaRPr>
          </a:p>
          <a:p>
            <a:pPr algn="r">
              <a:lnSpc>
                <a:spcPct val="90000"/>
              </a:lnSpc>
              <a:buFontTx/>
              <a:buNone/>
            </a:pPr>
            <a:r>
              <a:rPr lang="sl-SI" altLang="sl-SI" sz="1200"/>
              <a:t>(Niko Grafenauer: </a:t>
            </a:r>
            <a:r>
              <a:rPr lang="sl-SI" altLang="sl-SI" sz="1200" b="1"/>
              <a:t>Kam?</a:t>
            </a:r>
            <a:r>
              <a:rPr lang="sl-SI" altLang="sl-SI" sz="1200"/>
              <a:t>)</a:t>
            </a:r>
            <a:endParaRPr lang="sl-SI" altLang="sl-SI" sz="1200" b="1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631065" y="1196976"/>
            <a:ext cx="4312411" cy="2519363"/>
          </a:xfrm>
          <a:prstGeom prst="wedgeRoundRectCallout">
            <a:avLst>
              <a:gd name="adj1" fmla="val -8898"/>
              <a:gd name="adj2" fmla="val 73694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sl-SI" altLang="sl-SI" sz="2800" dirty="0">
                <a:latin typeface="Comic Sans MS" panose="030F0702030302020204" pitchFamily="66" charset="0"/>
              </a:rPr>
              <a:t>Pesmi imajo posebno obliko. Imajo:</a:t>
            </a:r>
          </a:p>
          <a:p>
            <a:pPr algn="ctr">
              <a:buFontTx/>
              <a:buChar char="•"/>
            </a:pPr>
            <a:r>
              <a:rPr lang="sl-SI" altLang="sl-SI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kitice</a:t>
            </a:r>
          </a:p>
          <a:p>
            <a:pPr algn="ctr">
              <a:buFontTx/>
              <a:buChar char="•"/>
            </a:pPr>
            <a:r>
              <a:rPr lang="sl-SI" altLang="sl-SI" sz="2800" b="1" dirty="0">
                <a:solidFill>
                  <a:srgbClr val="009900"/>
                </a:solidFill>
                <a:latin typeface="Comic Sans MS" panose="030F0702030302020204" pitchFamily="66" charset="0"/>
              </a:rPr>
              <a:t>rime</a:t>
            </a:r>
            <a:r>
              <a:rPr lang="sl-SI" altLang="sl-SI" sz="2800" b="1" dirty="0">
                <a:latin typeface="Comic Sans MS" panose="030F0702030302020204" pitchFamily="66" charset="0"/>
              </a:rPr>
              <a:t> </a:t>
            </a:r>
          </a:p>
        </p:txBody>
      </p:sp>
      <p:pic>
        <p:nvPicPr>
          <p:cNvPr id="2050" name="Picture 2" descr="Bitmoji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30" y="2652532"/>
            <a:ext cx="2127613" cy="2127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7551082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2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2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2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2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2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2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2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2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2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2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2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2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22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dirty="0" smtClean="0">
                <a:solidFill>
                  <a:srgbClr val="FF0000"/>
                </a:solidFill>
              </a:rPr>
              <a:t>PESMI PIŠE PESNIK</a:t>
            </a:r>
            <a:endParaRPr lang="sl-SI" b="1" dirty="0">
              <a:solidFill>
                <a:srgbClr val="FF000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123406" y="1722345"/>
            <a:ext cx="9883709" cy="3539430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2400" b="1" i="0" u="none" strike="noStrike" cap="none" normalizeH="0" baseline="0" dirty="0" smtClean="0">
                <a:ln>
                  <a:noFill/>
                </a:ln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POEZIJA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altLang="sl-SI" sz="24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sl-SI" altLang="sl-SI" sz="2400" b="0" i="0" u="none" strike="noStrike" cap="none" normalizeH="0" baseline="0" dirty="0" smtClean="0">
                <a:ln>
                  <a:noFill/>
                </a:ln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Poezijo pi</a:t>
            </a:r>
            <a:r>
              <a:rPr kumimoji="0" lang="sl-SI" altLang="sl-SI" sz="2400" b="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</a:t>
            </a:r>
            <a:r>
              <a:rPr kumimoji="0" lang="sl-SI" altLang="sl-SI" sz="2400" b="0" i="0" u="none" strike="noStrike" cap="none" normalizeH="0" baseline="0" dirty="0" smtClean="0">
                <a:ln>
                  <a:noFill/>
                </a:ln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kumimoji="0" lang="sl-SI" altLang="sl-SI" sz="2400" b="1" i="0" u="none" strike="noStrike" cap="none" normalizeH="0" baseline="0" dirty="0" smtClean="0">
                <a:ln>
                  <a:noFill/>
                </a:ln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pesnik</a:t>
            </a:r>
            <a:r>
              <a:rPr lang="sl-SI" altLang="sl-SI" sz="24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altLang="sl-SI" sz="24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 poet.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l-SI" altLang="sl-SI" sz="24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sl-SI" altLang="sl-SI" sz="2400" b="1" i="0" u="none" strike="noStrike" cap="none" normalizeH="0" baseline="0" dirty="0" smtClean="0">
                <a:ln>
                  <a:noFill/>
                </a:ln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OBLIKA</a:t>
            </a:r>
            <a:r>
              <a:rPr kumimoji="0" lang="sl-SI" altLang="sl-SI" sz="2400" b="0" i="0" u="none" strike="noStrike" cap="none" normalizeH="0" baseline="0" dirty="0" smtClean="0">
                <a:ln>
                  <a:noFill/>
                </a:ln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napisano </a:t>
            </a:r>
            <a:r>
              <a:rPr kumimoji="0" lang="sl-SI" altLang="sl-SI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</a:t>
            </a:r>
            <a:r>
              <a:rPr kumimoji="0" lang="sl-SI" altLang="sl-SI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 verzih in kiticah</a:t>
            </a:r>
            <a:r>
              <a:rPr kumimoji="0" lang="sl-SI" altLang="sl-SI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sl-SI" altLang="sl-SI" sz="2400" b="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sl-SI" altLang="sl-SI" sz="2400" b="0" i="0" u="none" strike="noStrike" cap="none" normalizeH="0" baseline="0" dirty="0" smtClean="0">
                <a:ln>
                  <a:noFill/>
                </a:ln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sl-SI" altLang="sl-SI" sz="2400" b="1" i="0" u="none" strike="noStrike" cap="none" normalizeH="0" baseline="0" dirty="0" smtClean="0">
                <a:ln>
                  <a:noFill/>
                </a:ln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pesem</a:t>
            </a:r>
            <a:r>
              <a:rPr kumimoji="0" lang="sl-SI" altLang="sl-SI" sz="2400" b="0" i="0" u="none" strike="noStrike" cap="none" normalizeH="0" baseline="0" dirty="0" smtClean="0">
                <a:ln>
                  <a:noFill/>
                </a:ln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sl-SI" altLang="sl-SI" sz="24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2800" b="1" i="0" u="none" strike="noStrike" cap="none" normalizeH="0" baseline="0" dirty="0" smtClean="0">
                <a:ln>
                  <a:noFill/>
                </a:ln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kumimoji="0" lang="sl-SI" altLang="sl-SI" sz="2800" b="0" i="0" u="none" strike="noStrike" cap="none" normalizeH="0" baseline="0" dirty="0" smtClean="0">
                <a:ln>
                  <a:noFill/>
                </a:ln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ERZ = 1 </a:t>
            </a:r>
            <a:r>
              <a:rPr kumimoji="0" lang="sl-SI" altLang="sl-SI" sz="2800" b="1" i="0" u="none" strike="noStrike" cap="none" normalizeH="0" baseline="0" dirty="0" smtClean="0">
                <a:ln>
                  <a:noFill/>
                </a:ln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kumimoji="0" lang="sl-SI" altLang="sl-SI" sz="2800" b="0" i="0" u="none" strike="noStrike" cap="none" normalizeH="0" baseline="0" dirty="0" smtClean="0">
                <a:ln>
                  <a:noFill/>
                </a:ln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RSTICA</a:t>
            </a:r>
            <a:endParaRPr kumimoji="0" lang="sl-SI" altLang="sl-SI" sz="28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2800" b="1" i="0" u="none" strike="noStrike" cap="none" normalizeH="0" baseline="0" dirty="0" smtClean="0">
                <a:ln>
                  <a:noFill/>
                </a:ln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kumimoji="0" lang="sl-SI" altLang="sl-SI" sz="2800" b="0" i="0" u="none" strike="noStrike" cap="none" normalizeH="0" baseline="0" dirty="0" smtClean="0">
                <a:ln>
                  <a:noFill/>
                </a:ln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ITICA = 1 </a:t>
            </a:r>
            <a:r>
              <a:rPr kumimoji="0" lang="sl-SI" altLang="sl-SI" sz="2800" b="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kumimoji="0" lang="sl-SI" altLang="sl-SI" sz="2800" b="1" i="0" u="none" strike="noStrike" cap="none" normalizeH="0" baseline="0" dirty="0" smtClean="0">
                <a:ln>
                  <a:noFill/>
                </a:ln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kumimoji="0" lang="sl-SI" altLang="sl-SI" sz="2800" b="0" i="0" u="none" strike="noStrike" cap="none" normalizeH="0" baseline="0" dirty="0" smtClean="0">
                <a:ln>
                  <a:noFill/>
                </a:ln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UPČEK</a:t>
            </a:r>
            <a:r>
              <a:rPr kumimoji="0" lang="sl-SI" altLang="sl-SI" sz="2800" b="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l-SI" altLang="sl-SI" sz="2400" dirty="0"/>
          </a:p>
        </p:txBody>
      </p:sp>
      <p:pic>
        <p:nvPicPr>
          <p:cNvPr id="6" name="Picture 2" descr="Bitmoji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953" y="3880441"/>
            <a:ext cx="2127613" cy="2127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252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683654" y="0"/>
            <a:ext cx="10515600" cy="965915"/>
          </a:xfrm>
        </p:spPr>
        <p:txBody>
          <a:bodyPr/>
          <a:lstStyle/>
          <a:p>
            <a:pPr algn="ctr"/>
            <a:r>
              <a:rPr lang="sl-SI" b="1" dirty="0" smtClean="0"/>
              <a:t>V PESMIH JE </a:t>
            </a:r>
            <a:r>
              <a:rPr lang="sl-SI" b="1" dirty="0" smtClean="0">
                <a:solidFill>
                  <a:srgbClr val="FF0000"/>
                </a:solidFill>
              </a:rPr>
              <a:t>PESNIŠKI JEZIK</a:t>
            </a:r>
            <a:r>
              <a:rPr lang="sl-SI" b="1" dirty="0" smtClean="0"/>
              <a:t>:</a:t>
            </a:r>
            <a:endParaRPr lang="sl-SI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00318" y="727657"/>
            <a:ext cx="10515600" cy="59114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/>
              <a:t>V pesmi pesnik s pesniškim jezikom izrazi </a:t>
            </a:r>
            <a:r>
              <a:rPr lang="sl-SI" sz="4000" dirty="0">
                <a:solidFill>
                  <a:srgbClr val="FF0000"/>
                </a:solidFill>
              </a:rPr>
              <a:t>čustva</a:t>
            </a:r>
            <a:r>
              <a:rPr lang="sl-SI" dirty="0"/>
              <a:t>, pa tudi dogodke, ljudi, stvari… </a:t>
            </a: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Sem </a:t>
            </a:r>
            <a:r>
              <a:rPr lang="sl-SI" dirty="0"/>
              <a:t>sodijo:</a:t>
            </a:r>
            <a:endParaRPr lang="sl-SI" sz="2000" dirty="0"/>
          </a:p>
          <a:p>
            <a:pPr lvl="0"/>
            <a:r>
              <a:rPr lang="sl-SI" b="1" dirty="0">
                <a:solidFill>
                  <a:srgbClr val="FF0000"/>
                </a:solidFill>
              </a:rPr>
              <a:t>rime</a:t>
            </a:r>
            <a:r>
              <a:rPr lang="sl-SI" b="1" dirty="0"/>
              <a:t> (čase – rase, cajna – gmajna).</a:t>
            </a:r>
          </a:p>
          <a:p>
            <a:pPr lvl="1"/>
            <a:r>
              <a:rPr lang="sl-SI" sz="2000" b="1" dirty="0"/>
              <a:t> RIMA je ujemanje glasov na koncu verza.</a:t>
            </a:r>
          </a:p>
          <a:p>
            <a:pPr lvl="0"/>
            <a:r>
              <a:rPr lang="sl-SI" b="1" dirty="0">
                <a:solidFill>
                  <a:srgbClr val="00B050"/>
                </a:solidFill>
              </a:rPr>
              <a:t>okrasni pridevki </a:t>
            </a:r>
            <a:r>
              <a:rPr lang="sl-SI" b="1" dirty="0"/>
              <a:t>(stara, trhla češnja),</a:t>
            </a:r>
          </a:p>
          <a:p>
            <a:pPr lvl="1"/>
            <a:r>
              <a:rPr lang="sl-SI" sz="2000" b="1" dirty="0"/>
              <a:t>pesnik pred samostalnik (češnja) postavi še pridevnik (stara, trhla), da ga </a:t>
            </a:r>
            <a:r>
              <a:rPr lang="sl-SI" sz="2000" b="1" u="sng" dirty="0"/>
              <a:t>poudari</a:t>
            </a:r>
            <a:r>
              <a:rPr lang="sl-SI" sz="2000" b="1" dirty="0"/>
              <a:t>, olepša.</a:t>
            </a:r>
          </a:p>
          <a:p>
            <a:pPr lvl="0"/>
            <a:r>
              <a:rPr lang="sl-SI" b="1" dirty="0">
                <a:solidFill>
                  <a:srgbClr val="0070C0"/>
                </a:solidFill>
              </a:rPr>
              <a:t>ponavljanja</a:t>
            </a:r>
            <a:r>
              <a:rPr lang="sl-SI" b="1" dirty="0"/>
              <a:t> (šla je, šla je)</a:t>
            </a:r>
          </a:p>
          <a:p>
            <a:pPr lvl="1"/>
            <a:r>
              <a:rPr lang="sl-SI" sz="2000" b="1" dirty="0"/>
              <a:t>pesnik načrtno ponavlja iste besede, da poudari neko dejanje.</a:t>
            </a:r>
          </a:p>
          <a:p>
            <a:pPr lvl="0"/>
            <a:r>
              <a:rPr lang="sl-SI" b="1" dirty="0">
                <a:solidFill>
                  <a:srgbClr val="7030A0"/>
                </a:solidFill>
              </a:rPr>
              <a:t>primere</a:t>
            </a:r>
            <a:r>
              <a:rPr lang="sl-SI" b="1" dirty="0"/>
              <a:t> (kot potepuh…),</a:t>
            </a:r>
          </a:p>
          <a:p>
            <a:pPr lvl="1"/>
            <a:r>
              <a:rPr lang="sl-SI" sz="2000" b="1" dirty="0"/>
              <a:t>pesnik besede med seboj primerja in pri tem uporabi besedo KOT… (npr. kot potepuh)</a:t>
            </a:r>
          </a:p>
          <a:p>
            <a:endParaRPr lang="sl-SI" b="1" dirty="0"/>
          </a:p>
        </p:txBody>
      </p:sp>
      <p:pic>
        <p:nvPicPr>
          <p:cNvPr id="5" name="Picture 2" descr="Bitmoji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9973" y="1463812"/>
            <a:ext cx="2127613" cy="2127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9188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837127"/>
            <a:ext cx="10515600" cy="5339835"/>
          </a:xfrm>
        </p:spPr>
        <p:txBody>
          <a:bodyPr/>
          <a:lstStyle/>
          <a:p>
            <a:pPr lvl="0"/>
            <a:r>
              <a:rPr lang="sl-SI" b="1" dirty="0" smtClean="0">
                <a:solidFill>
                  <a:schemeClr val="accent2"/>
                </a:solidFill>
              </a:rPr>
              <a:t>poosebitve</a:t>
            </a:r>
            <a:r>
              <a:rPr lang="sl-SI" b="1" dirty="0" smtClean="0"/>
              <a:t> (jesen – kot oseba),</a:t>
            </a:r>
          </a:p>
          <a:p>
            <a:pPr lvl="1"/>
            <a:r>
              <a:rPr lang="sl-SI" sz="2800" b="1" dirty="0" smtClean="0"/>
              <a:t>pesnik neko žival, predmet, pojem itd. postavi v vlogo človeka in s tem poudari ta predmet, žival, pojem...</a:t>
            </a:r>
          </a:p>
          <a:p>
            <a:pPr lvl="0"/>
            <a:r>
              <a:rPr lang="sl-SI" b="1" dirty="0" smtClean="0">
                <a:solidFill>
                  <a:srgbClr val="00B0F0"/>
                </a:solidFill>
              </a:rPr>
              <a:t>glasovi iz narave </a:t>
            </a:r>
            <a:r>
              <a:rPr lang="sl-SI" b="1" dirty="0" smtClean="0"/>
              <a:t>(</a:t>
            </a:r>
            <a:r>
              <a:rPr lang="sl-SI" b="1" dirty="0" err="1" smtClean="0"/>
              <a:t>šššš</a:t>
            </a:r>
            <a:r>
              <a:rPr lang="sl-SI" b="1" dirty="0" smtClean="0"/>
              <a:t>, je šelestelo)</a:t>
            </a:r>
          </a:p>
          <a:p>
            <a:pPr lvl="1"/>
            <a:r>
              <a:rPr lang="sl-SI" sz="2800" b="1" dirty="0" smtClean="0"/>
              <a:t>pesnik z različnimi glasovi poudari zvoke iz narave. Tako na glasbeni način z glasovi ustvari posebno vzdušje (</a:t>
            </a:r>
            <a:r>
              <a:rPr lang="sl-SI" sz="2800" b="1" dirty="0" err="1" smtClean="0"/>
              <a:t>ššš</a:t>
            </a:r>
            <a:r>
              <a:rPr lang="sl-SI" sz="2800" b="1" dirty="0" smtClean="0"/>
              <a:t>, </a:t>
            </a:r>
            <a:r>
              <a:rPr lang="sl-SI" sz="2800" b="1" dirty="0" err="1" smtClean="0"/>
              <a:t>rrr</a:t>
            </a:r>
            <a:r>
              <a:rPr lang="sl-SI" sz="2800" b="1" dirty="0" smtClean="0"/>
              <a:t>, tok-tok, </a:t>
            </a:r>
            <a:r>
              <a:rPr lang="sl-SI" sz="2800" b="1" dirty="0" err="1" smtClean="0"/>
              <a:t>hhhh</a:t>
            </a:r>
            <a:r>
              <a:rPr lang="sl-SI" sz="2800" b="1" dirty="0" smtClean="0"/>
              <a:t>, </a:t>
            </a:r>
            <a:r>
              <a:rPr lang="sl-SI" sz="2800" b="1" dirty="0" err="1" smtClean="0"/>
              <a:t>brrr</a:t>
            </a:r>
            <a:r>
              <a:rPr lang="sl-SI" sz="2800" b="1" dirty="0" smtClean="0"/>
              <a:t>, </a:t>
            </a:r>
            <a:r>
              <a:rPr lang="sl-SI" sz="2800" b="1" dirty="0" err="1" smtClean="0"/>
              <a:t>sss</a:t>
            </a:r>
            <a:r>
              <a:rPr lang="sl-SI" sz="2800" b="1" dirty="0" smtClean="0"/>
              <a:t>, …)</a:t>
            </a:r>
          </a:p>
          <a:p>
            <a:r>
              <a:rPr lang="sl-SI" b="1" dirty="0" smtClean="0"/>
              <a:t>Pesem ima navadno nek </a:t>
            </a:r>
            <a:r>
              <a:rPr lang="sl-SI" b="1" dirty="0" smtClean="0">
                <a:solidFill>
                  <a:srgbClr val="FFC000"/>
                </a:solidFill>
              </a:rPr>
              <a:t>RITEM</a:t>
            </a:r>
            <a:r>
              <a:rPr lang="sl-SI" b="1" dirty="0" smtClean="0"/>
              <a:t>, lahko pa ga nima.</a:t>
            </a: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4" name="Picture 2" descr="Bitmoji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930" y="3932692"/>
            <a:ext cx="2127613" cy="2127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9848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ova 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ova 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ova 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420</TotalTime>
  <Words>810</Words>
  <Application>Microsoft Office PowerPoint</Application>
  <PresentationFormat>Širokozaslonsko</PresentationFormat>
  <Paragraphs>120</Paragraphs>
  <Slides>15</Slides>
  <Notes>0</Notes>
  <HiddenSlides>0</HiddenSlides>
  <MMClips>1</MMClips>
  <ScaleCrop>false</ScaleCrop>
  <HeadingPairs>
    <vt:vector size="6" baseType="variant">
      <vt:variant>
        <vt:lpstr>Uporabljene pisave</vt:lpstr>
      </vt:variant>
      <vt:variant>
        <vt:i4>7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15</vt:i4>
      </vt:variant>
    </vt:vector>
  </HeadingPairs>
  <TitlesOfParts>
    <vt:vector size="23" baseType="lpstr">
      <vt:lpstr>-apple-system</vt:lpstr>
      <vt:lpstr>Arial</vt:lpstr>
      <vt:lpstr>Calibri</vt:lpstr>
      <vt:lpstr>Calibri Light</vt:lpstr>
      <vt:lpstr>Comic Sans MS</vt:lpstr>
      <vt:lpstr>Times New Roman</vt:lpstr>
      <vt:lpstr>Verdana</vt:lpstr>
      <vt:lpstr>Office Theme</vt:lpstr>
      <vt:lpstr>KNJIŽEVNOST</vt:lpstr>
      <vt:lpstr>Kaj je književnost?</vt:lpstr>
      <vt:lpstr>POSLUŠAJ – klikni na spodnjo ikono.</vt:lpstr>
      <vt:lpstr>POEZIJA</vt:lpstr>
      <vt:lpstr>PowerPointova predstavitev</vt:lpstr>
      <vt:lpstr>Kako prepoznamo pesem?</vt:lpstr>
      <vt:lpstr>PESMI PIŠE PESNIK</vt:lpstr>
      <vt:lpstr>V PESMIH JE PESNIŠKI JEZIK:</vt:lpstr>
      <vt:lpstr>PowerPointova predstavitev</vt:lpstr>
      <vt:lpstr>PESMI SO LAHKO RAZLIČNE</vt:lpstr>
      <vt:lpstr>FRANCE PREŠEREN – NAJVEČJI SLOVENSKI PESNIK</vt:lpstr>
      <vt:lpstr>KDO SO TUDI POMEMBNI PESNIKI/PESNICE?</vt:lpstr>
      <vt:lpstr>1. VAJA: V pesmi poišči rime!</vt:lpstr>
      <vt:lpstr>2. vaja: Poiščimo rime</vt:lpstr>
      <vt:lpstr>3. Domača naloga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KNJIŽEVNOST</dc:title>
  <dc:creator>petra.bergoc@gmail.com</dc:creator>
  <cp:lastModifiedBy>petra.bergoc@gmail.com</cp:lastModifiedBy>
  <cp:revision>17</cp:revision>
  <dcterms:created xsi:type="dcterms:W3CDTF">2020-11-08T10:40:45Z</dcterms:created>
  <dcterms:modified xsi:type="dcterms:W3CDTF">2021-12-16T17:51:08Z</dcterms:modified>
</cp:coreProperties>
</file>