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69" r:id="rId4"/>
    <p:sldId id="268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12192000" cy="6858000"/>
  <p:notesSz cx="6858000" cy="9144000"/>
  <p:defaultTextStyle>
    <a:defPPr>
      <a:defRPr lang="sl-S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3" d="100"/>
          <a:sy n="73" d="100"/>
        </p:scale>
        <p:origin x="61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Naslovni diapoziti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l-SI" smtClean="0"/>
              <a:t>Kliknite, da uredite slog podnaslova matrice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99344770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9202603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vpični naslov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navpičnega besedila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54840266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slov, besedilo in 2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609601" y="244476"/>
            <a:ext cx="11180233" cy="1431925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sz="half" idx="1"/>
          </p:nvPr>
        </p:nvSpPr>
        <p:spPr>
          <a:xfrm>
            <a:off x="1117601" y="1905000"/>
            <a:ext cx="5236633" cy="41910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quarter" idx="2"/>
          </p:nvPr>
        </p:nvSpPr>
        <p:spPr>
          <a:xfrm>
            <a:off x="6557434" y="1905000"/>
            <a:ext cx="5236633" cy="2019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vsebine 4"/>
          <p:cNvSpPr>
            <a:spLocks noGrp="1"/>
          </p:cNvSpPr>
          <p:nvPr>
            <p:ph sz="quarter" idx="3"/>
          </p:nvPr>
        </p:nvSpPr>
        <p:spPr>
          <a:xfrm>
            <a:off x="6557434" y="4076700"/>
            <a:ext cx="5236633" cy="2019300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6" name="Označba mesta datuma 5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7" name="Označba mesta noge 6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8" name="Označba mesta številke diapozitiva 7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B2A05781-03CA-49E1-97E2-38663B771EF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864668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vsebine 1"/>
          <p:cNvSpPr>
            <a:spLocks noGrp="1"/>
          </p:cNvSpPr>
          <p:nvPr>
            <p:ph/>
          </p:nvPr>
        </p:nvSpPr>
        <p:spPr>
          <a:xfrm>
            <a:off x="609600" y="244476"/>
            <a:ext cx="11184467" cy="5851525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>
          <a:xfrm>
            <a:off x="1117601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>
          <a:xfrm>
            <a:off x="4572000" y="6245225"/>
            <a:ext cx="3860800" cy="476250"/>
          </a:xfrm>
        </p:spPr>
        <p:txBody>
          <a:bodyPr/>
          <a:lstStyle>
            <a:lvl1pPr>
              <a:defRPr/>
            </a:lvl1pPr>
          </a:lstStyle>
          <a:p>
            <a:endParaRPr lang="sl-SI" alt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>
          <a:xfrm>
            <a:off x="9249834" y="6245225"/>
            <a:ext cx="2535767" cy="476250"/>
          </a:xfrm>
        </p:spPr>
        <p:txBody>
          <a:bodyPr/>
          <a:lstStyle>
            <a:lvl1pPr>
              <a:defRPr/>
            </a:lvl1pPr>
          </a:lstStyle>
          <a:p>
            <a:fld id="{C7DFC39A-819B-4728-860E-FB71D4DAE85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30155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7897817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34574644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42131095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5" name="Označba mesta besedila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6" name="Označba mesta vsebine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7" name="Označba mesta datum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8" name="Označba mesta no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9" name="Označba mesta številke diapoz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33176789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datum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4" name="Označba mesta no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5" name="Označba mesta številke diapoz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11927966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datum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3" name="Označba mesta no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4" name="Označba mesta številke diapoz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18633432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Vsebina z 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vsebine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3909973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slike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l-SI"/>
          </a:p>
        </p:txBody>
      </p:sp>
      <p:sp>
        <p:nvSpPr>
          <p:cNvPr id="4" name="Označba mesta besedila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l-SI" smtClean="0"/>
              <a:t>Uredite sloge besedila matrice</a:t>
            </a:r>
          </a:p>
        </p:txBody>
      </p:sp>
      <p:sp>
        <p:nvSpPr>
          <p:cNvPr id="5" name="Označba mesta datum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6" name="Označba mesta no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l-SI"/>
          </a:p>
        </p:txBody>
      </p:sp>
      <p:sp>
        <p:nvSpPr>
          <p:cNvPr id="7" name="Označba mesta številke diapoz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75199841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značba mesta naslova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l-SI" smtClean="0"/>
              <a:t>Uredite slog naslova matrice</a:t>
            </a:r>
            <a:endParaRPr lang="sl-SI"/>
          </a:p>
        </p:txBody>
      </p:sp>
      <p:sp>
        <p:nvSpPr>
          <p:cNvPr id="3" name="Označba mesta besedila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 smtClean="0"/>
              <a:t>Uredite sloge besedila matrice</a:t>
            </a:r>
          </a:p>
          <a:p>
            <a:pPr lvl="1"/>
            <a:r>
              <a:rPr lang="sl-SI" smtClean="0"/>
              <a:t>Druga raven</a:t>
            </a:r>
          </a:p>
          <a:p>
            <a:pPr lvl="2"/>
            <a:r>
              <a:rPr lang="sl-SI" smtClean="0"/>
              <a:t>Tretja raven</a:t>
            </a:r>
          </a:p>
          <a:p>
            <a:pPr lvl="3"/>
            <a:r>
              <a:rPr lang="sl-SI" smtClean="0"/>
              <a:t>Četrta raven</a:t>
            </a:r>
          </a:p>
          <a:p>
            <a:pPr lvl="4"/>
            <a:r>
              <a:rPr lang="sl-SI" smtClean="0"/>
              <a:t>Peta raven</a:t>
            </a:r>
            <a:endParaRPr lang="sl-SI"/>
          </a:p>
        </p:txBody>
      </p:sp>
      <p:sp>
        <p:nvSpPr>
          <p:cNvPr id="4" name="Označba mesta datum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6E8D73-6443-4FF4-B634-123E96BCA6AE}" type="datetimeFigureOut">
              <a:rPr lang="sl-SI" smtClean="0"/>
              <a:t>16. 12. 2021</a:t>
            </a:fld>
            <a:endParaRPr lang="sl-SI"/>
          </a:p>
        </p:txBody>
      </p:sp>
      <p:sp>
        <p:nvSpPr>
          <p:cNvPr id="5" name="Označba mesta noge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l-SI"/>
          </a:p>
        </p:txBody>
      </p:sp>
      <p:sp>
        <p:nvSpPr>
          <p:cNvPr id="6" name="Označba mesta številke diapozitiva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E23E9F-D42C-465D-89DB-76E42A7E807E}" type="slidenum">
              <a:rPr lang="sl-SI" smtClean="0"/>
              <a:t>‹#›</a:t>
            </a:fld>
            <a:endParaRPr lang="sl-SI"/>
          </a:p>
        </p:txBody>
      </p:sp>
    </p:spTree>
    <p:extLst>
      <p:ext uri="{BB962C8B-B14F-4D97-AF65-F5344CB8AC3E}">
        <p14:creationId xmlns:p14="http://schemas.microsoft.com/office/powerpoint/2010/main" val="28408967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l-S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2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sl-SI" altLang="sl-SI"/>
              <a:t> DINARSKI SVET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184365" y="3509963"/>
            <a:ext cx="9144000" cy="1655762"/>
          </a:xfrm>
        </p:spPr>
        <p:txBody>
          <a:bodyPr/>
          <a:lstStyle/>
          <a:p>
            <a:r>
              <a:rPr lang="sl-SI" altLang="sl-SI" sz="5400" b="1" dirty="0"/>
              <a:t>    KRAŠKI POJAVI</a:t>
            </a:r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3000375" y="6237288"/>
            <a:ext cx="4535488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kumimoji="1" lang="sl-SI" altLang="sl-SI" sz="1400">
              <a:latin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7234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4" name="Picture 4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/>
      </p:pic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2208214" y="6237288"/>
            <a:ext cx="71278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KRAŠKI IZVIR – zelo močan izvir, iz katerega priteče voda</a:t>
            </a:r>
          </a:p>
        </p:txBody>
      </p:sp>
    </p:spTree>
    <p:extLst>
      <p:ext uri="{BB962C8B-B14F-4D97-AF65-F5344CB8AC3E}">
        <p14:creationId xmlns:p14="http://schemas.microsoft.com/office/powerpoint/2010/main" val="353471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7" name="Picture 5" descr="dinarski svet0008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19289" y="293688"/>
            <a:ext cx="8497887" cy="60880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53082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80" name="Rectangle 4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sl-SI" altLang="sl-SI" sz="2800" dirty="0"/>
              <a:t>Nekatera kraška polja, npr. Cerkniško polje, občasno zalije voda in nastane </a:t>
            </a:r>
            <a:r>
              <a:rPr lang="sl-SI" altLang="sl-SI" sz="2800" b="1" dirty="0">
                <a:solidFill>
                  <a:srgbClr val="FF0000"/>
                </a:solidFill>
              </a:rPr>
              <a:t>PRESIHAJOČE JEZERO.</a:t>
            </a:r>
          </a:p>
        </p:txBody>
      </p:sp>
      <p:pic>
        <p:nvPicPr>
          <p:cNvPr id="24582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92314" y="1905000"/>
            <a:ext cx="8377237" cy="4692650"/>
          </a:xfrm>
        </p:spPr>
      </p:pic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54131" y="568507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01808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52697" y="333376"/>
            <a:ext cx="9920017" cy="1800225"/>
          </a:xfrm>
        </p:spPr>
        <p:txBody>
          <a:bodyPr>
            <a:normAutofit fontScale="90000"/>
          </a:bodyPr>
          <a:lstStyle/>
          <a:p>
            <a:r>
              <a:rPr lang="sl-SI" altLang="sl-SI" sz="2400" dirty="0"/>
              <a:t>Dinarski svet Slovenije obsega večji del </a:t>
            </a:r>
            <a:r>
              <a:rPr lang="sl-SI" altLang="sl-SI" sz="2400" b="1" dirty="0"/>
              <a:t>južne Slovenije</a:t>
            </a:r>
            <a:r>
              <a:rPr lang="sl-SI" altLang="sl-SI" sz="2400" dirty="0"/>
              <a:t>. </a:t>
            </a:r>
            <a:r>
              <a:rPr lang="sl-SI" altLang="sl-SI" sz="2400" dirty="0" smtClean="0"/>
              <a:t/>
            </a:r>
            <a:br>
              <a:rPr lang="sl-SI" altLang="sl-SI" sz="2400" dirty="0" smtClean="0"/>
            </a:br>
            <a:r>
              <a:rPr lang="sl-SI" altLang="sl-SI" sz="2400" dirty="0"/>
              <a:t/>
            </a:r>
            <a:br>
              <a:rPr lang="sl-SI" altLang="sl-SI" sz="2400" dirty="0"/>
            </a:br>
            <a:r>
              <a:rPr lang="sl-SI" altLang="sl-SI" sz="2400" dirty="0" smtClean="0"/>
              <a:t>Zanj </a:t>
            </a:r>
            <a:r>
              <a:rPr lang="sl-SI" altLang="sl-SI" sz="2400" dirty="0"/>
              <a:t>so značilni kraški pojavi, ki nastanejo na </a:t>
            </a:r>
            <a:r>
              <a:rPr lang="sl-SI" altLang="sl-SI" sz="2400" b="1" dirty="0"/>
              <a:t>APNENCU</a:t>
            </a:r>
            <a:r>
              <a:rPr lang="sl-SI" altLang="sl-SI" sz="2400" dirty="0"/>
              <a:t>. </a:t>
            </a:r>
            <a:r>
              <a:rPr lang="sl-SI" altLang="sl-SI" sz="2400" dirty="0" smtClean="0"/>
              <a:t/>
            </a:r>
            <a:br>
              <a:rPr lang="sl-SI" altLang="sl-SI" sz="2400" dirty="0" smtClean="0"/>
            </a:br>
            <a:r>
              <a:rPr lang="sl-SI" altLang="sl-SI" sz="2400" dirty="0"/>
              <a:t/>
            </a:r>
            <a:br>
              <a:rPr lang="sl-SI" altLang="sl-SI" sz="2400" dirty="0"/>
            </a:br>
            <a:r>
              <a:rPr lang="sl-SI" altLang="sl-SI" sz="2400" dirty="0" smtClean="0"/>
              <a:t>To </a:t>
            </a:r>
            <a:r>
              <a:rPr lang="sl-SI" altLang="sl-SI" sz="2400" dirty="0"/>
              <a:t>je kamnina, ki jo </a:t>
            </a:r>
            <a:r>
              <a:rPr lang="sl-SI" altLang="sl-SI" sz="2400" b="1" dirty="0"/>
              <a:t>raztaplja deževnica</a:t>
            </a:r>
            <a:r>
              <a:rPr lang="sl-SI" altLang="sl-SI" sz="2400" dirty="0"/>
              <a:t>. Deževnica razširi razpoke v apnencu in hitro izgine v notranjost.</a:t>
            </a:r>
          </a:p>
        </p:txBody>
      </p:sp>
      <p:pic>
        <p:nvPicPr>
          <p:cNvPr id="7173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070601" y="2467066"/>
            <a:ext cx="7705725" cy="4125913"/>
          </a:xfrm>
        </p:spPr>
      </p:pic>
      <p:pic>
        <p:nvPicPr>
          <p:cNvPr id="11266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19" y="333376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0075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slov 1"/>
          <p:cNvSpPr>
            <a:spLocks noGrp="1"/>
          </p:cNvSpPr>
          <p:nvPr>
            <p:ph type="title"/>
          </p:nvPr>
        </p:nvSpPr>
        <p:spPr>
          <a:xfrm>
            <a:off x="2063750" y="188913"/>
            <a:ext cx="7994650" cy="1143000"/>
          </a:xfrm>
        </p:spPr>
        <p:txBody>
          <a:bodyPr/>
          <a:lstStyle/>
          <a:p>
            <a:r>
              <a:rPr lang="sl-SI" altLang="sl-SI" smtClean="0">
                <a:solidFill>
                  <a:srgbClr val="FF0000"/>
                </a:solidFill>
              </a:rPr>
              <a:t>KRAŠKE POJAVE DELIMO</a:t>
            </a:r>
          </a:p>
        </p:txBody>
      </p:sp>
      <p:sp>
        <p:nvSpPr>
          <p:cNvPr id="3" name="Označba mesta vsebine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 algn="ctr">
              <a:buNone/>
              <a:defRPr/>
            </a:pPr>
            <a:r>
              <a:rPr lang="sl-SI" b="1" dirty="0" smtClean="0"/>
              <a:t>1. POVRŠINSKI </a:t>
            </a:r>
            <a:r>
              <a:rPr lang="sl-SI" b="1" dirty="0"/>
              <a:t>KRAŠKI</a:t>
            </a:r>
          </a:p>
          <a:p>
            <a:pPr marL="0" indent="0" algn="ctr">
              <a:buNone/>
              <a:defRPr/>
            </a:pPr>
            <a:r>
              <a:rPr lang="sl-SI" b="1" dirty="0"/>
              <a:t> </a:t>
            </a:r>
            <a:r>
              <a:rPr lang="sl-SI" b="1" dirty="0" smtClean="0"/>
              <a:t>POJAVI</a:t>
            </a:r>
          </a:p>
          <a:p>
            <a:pPr marL="0" indent="0" algn="ctr">
              <a:buNone/>
              <a:defRPr/>
            </a:pPr>
            <a:endParaRPr lang="sl-SI" b="1" dirty="0"/>
          </a:p>
          <a:p>
            <a:pPr>
              <a:buFont typeface="Wingdings" pitchFamily="2" charset="2"/>
              <a:buChar char="v"/>
              <a:defRPr/>
            </a:pPr>
            <a:r>
              <a:rPr lang="sl-SI" b="1" dirty="0">
                <a:solidFill>
                  <a:srgbClr val="FF0000"/>
                </a:solidFill>
              </a:rPr>
              <a:t>VRTAČE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sl-SI" b="1" dirty="0">
                <a:solidFill>
                  <a:srgbClr val="FF0000"/>
                </a:solidFill>
              </a:rPr>
              <a:t> UVALE</a:t>
            </a:r>
          </a:p>
          <a:p>
            <a:pPr>
              <a:buFont typeface="Wingdings" pitchFamily="2" charset="2"/>
              <a:buChar char="v"/>
              <a:defRPr/>
            </a:pP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ŠKRAPLJE IN    ŽLEBIČI</a:t>
            </a:r>
            <a:endParaRPr lang="sl-SI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l-SI" b="1" dirty="0">
                <a:solidFill>
                  <a:srgbClr val="FF0000"/>
                </a:solidFill>
              </a:rPr>
              <a:t> KRAŠKA POLJA</a:t>
            </a:r>
          </a:p>
          <a:p>
            <a:pPr>
              <a:defRPr/>
            </a:pPr>
            <a:endParaRPr lang="sl-SI" dirty="0"/>
          </a:p>
        </p:txBody>
      </p:sp>
      <p:sp>
        <p:nvSpPr>
          <p:cNvPr id="4" name="Označba mesta vsebine 3"/>
          <p:cNvSpPr>
            <a:spLocks noGrp="1"/>
          </p:cNvSpPr>
          <p:nvPr>
            <p:ph sz="half" idx="2"/>
          </p:nvPr>
        </p:nvSpPr>
        <p:spPr>
          <a:xfrm>
            <a:off x="5735638" y="1981200"/>
            <a:ext cx="4246562" cy="4114800"/>
          </a:xfrm>
        </p:spPr>
        <p:txBody>
          <a:bodyPr/>
          <a:lstStyle/>
          <a:p>
            <a:pPr marL="0" indent="0" algn="ctr">
              <a:buNone/>
              <a:defRPr/>
            </a:pPr>
            <a:r>
              <a:rPr lang="sl-SI" b="1" dirty="0" smtClean="0"/>
              <a:t>2. PODZEMNI </a:t>
            </a:r>
            <a:r>
              <a:rPr lang="sl-SI" b="1" dirty="0"/>
              <a:t>KRAŠKI</a:t>
            </a:r>
          </a:p>
          <a:p>
            <a:pPr marL="0" indent="0" algn="ctr">
              <a:buNone/>
              <a:defRPr/>
            </a:pPr>
            <a:r>
              <a:rPr lang="sl-SI" b="1" dirty="0"/>
              <a:t> </a:t>
            </a:r>
            <a:r>
              <a:rPr lang="sl-SI" b="1" dirty="0" smtClean="0"/>
              <a:t>POJAVI</a:t>
            </a:r>
          </a:p>
          <a:p>
            <a:pPr marL="0" indent="0" algn="ctr">
              <a:buNone/>
              <a:defRPr/>
            </a:pPr>
            <a:endParaRPr lang="sl-SI" b="1" dirty="0" smtClean="0"/>
          </a:p>
          <a:p>
            <a:pPr marL="0" indent="0" algn="ctr">
              <a:buNone/>
              <a:defRPr/>
            </a:pPr>
            <a:endParaRPr lang="sl-SI" b="1" dirty="0" smtClean="0"/>
          </a:p>
          <a:p>
            <a:pPr>
              <a:buFont typeface="Wingdings" pitchFamily="2" charset="2"/>
              <a:buChar char="v"/>
              <a:defRPr/>
            </a:pPr>
            <a:r>
              <a:rPr lang="sl-SI" b="1" dirty="0" smtClean="0">
                <a:solidFill>
                  <a:srgbClr val="FF0000"/>
                </a:solidFill>
              </a:rPr>
              <a:t> KRAŠKA BREZNA</a:t>
            </a:r>
            <a:endParaRPr lang="sl-SI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KRAŠKE JAME</a:t>
            </a:r>
            <a:endParaRPr lang="sl-SI" b="1" dirty="0">
              <a:solidFill>
                <a:srgbClr val="FF0000"/>
              </a:solidFill>
            </a:endParaRPr>
          </a:p>
          <a:p>
            <a:pPr>
              <a:buFont typeface="Wingdings" pitchFamily="2" charset="2"/>
              <a:buChar char="v"/>
              <a:defRPr/>
            </a:pPr>
            <a:r>
              <a:rPr lang="sl-SI" b="1" dirty="0">
                <a:solidFill>
                  <a:srgbClr val="FF0000"/>
                </a:solidFill>
              </a:rPr>
              <a:t> </a:t>
            </a:r>
            <a:r>
              <a:rPr lang="sl-SI" b="1" dirty="0" smtClean="0">
                <a:solidFill>
                  <a:srgbClr val="FF0000"/>
                </a:solidFill>
              </a:rPr>
              <a:t>KAPNIKI</a:t>
            </a:r>
            <a:endParaRPr lang="sl-SI" b="1" dirty="0">
              <a:solidFill>
                <a:srgbClr val="FF0000"/>
              </a:solidFill>
            </a:endParaRPr>
          </a:p>
          <a:p>
            <a:pPr marL="0" indent="0" algn="ctr">
              <a:buNone/>
              <a:defRPr/>
            </a:pPr>
            <a:endParaRPr lang="sl-SI" dirty="0"/>
          </a:p>
        </p:txBody>
      </p:sp>
      <p:sp>
        <p:nvSpPr>
          <p:cNvPr id="2" name="Puščica dol 1"/>
          <p:cNvSpPr/>
          <p:nvPr/>
        </p:nvSpPr>
        <p:spPr>
          <a:xfrm>
            <a:off x="4367213" y="1196975"/>
            <a:ext cx="5762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5" name="Puščica dol 4"/>
          <p:cNvSpPr/>
          <p:nvPr/>
        </p:nvSpPr>
        <p:spPr>
          <a:xfrm>
            <a:off x="6959600" y="1196975"/>
            <a:ext cx="649288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6" name="Puščica dol 5"/>
          <p:cNvSpPr/>
          <p:nvPr/>
        </p:nvSpPr>
        <p:spPr>
          <a:xfrm>
            <a:off x="3216276" y="3429000"/>
            <a:ext cx="792163" cy="4318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sp>
        <p:nvSpPr>
          <p:cNvPr id="7" name="Puščica dol 6"/>
          <p:cNvSpPr/>
          <p:nvPr/>
        </p:nvSpPr>
        <p:spPr>
          <a:xfrm>
            <a:off x="7354888" y="3200400"/>
            <a:ext cx="1008062" cy="6477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sl-SI"/>
          </a:p>
        </p:txBody>
      </p:sp>
      <p:pic>
        <p:nvPicPr>
          <p:cNvPr id="10" name="Picture 2" descr="Bitmoji 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05" y="569504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17545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5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05001"/>
            <a:ext cx="8007350" cy="4619625"/>
          </a:xfrm>
        </p:spPr>
      </p:pic>
      <p:sp>
        <p:nvSpPr>
          <p:cNvPr id="4" name="Rectangle 2"/>
          <p:cNvSpPr txBox="1">
            <a:spLocks noRot="1" noChangeArrowheads="1"/>
          </p:cNvSpPr>
          <p:nvPr/>
        </p:nvSpPr>
        <p:spPr>
          <a:xfrm>
            <a:off x="375255" y="249601"/>
            <a:ext cx="11180233" cy="8607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sl-SI" altLang="sl-SI" sz="3600" dirty="0" smtClean="0">
                <a:solidFill>
                  <a:schemeClr val="folHlink"/>
                </a:solidFill>
              </a:rPr>
              <a:t>POVRŠINSKI KRAŠKI POJAVI</a:t>
            </a:r>
            <a:endParaRPr lang="sl-SI" altLang="sl-SI" sz="3600" dirty="0">
              <a:solidFill>
                <a:schemeClr val="folHlink"/>
              </a:solidFill>
            </a:endParaRPr>
          </a:p>
        </p:txBody>
      </p:sp>
      <p:sp>
        <p:nvSpPr>
          <p:cNvPr id="6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375255" y="1212034"/>
            <a:ext cx="10515600" cy="523149"/>
          </a:xfrm>
        </p:spPr>
        <p:txBody>
          <a:bodyPr/>
          <a:lstStyle/>
          <a:p>
            <a:r>
              <a:rPr lang="sl-SI" altLang="sl-SI" sz="2800" b="1" dirty="0">
                <a:solidFill>
                  <a:srgbClr val="FF0000"/>
                </a:solidFill>
              </a:rPr>
              <a:t>Škraplje </a:t>
            </a:r>
            <a:r>
              <a:rPr lang="sl-SI" altLang="sl-SI" sz="2800" dirty="0"/>
              <a:t>so razpoke na površju apnenčastih skal, katere je poglobila voda.</a:t>
            </a:r>
          </a:p>
        </p:txBody>
      </p:sp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7605" y="569504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6822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Rectangle 4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447800" y="920751"/>
            <a:ext cx="3919538" cy="4191000"/>
          </a:xfrm>
        </p:spPr>
        <p:txBody>
          <a:bodyPr>
            <a:normAutofit/>
          </a:bodyPr>
          <a:lstStyle/>
          <a:p>
            <a:r>
              <a:rPr lang="sl-SI" altLang="sl-SI" b="1" dirty="0"/>
              <a:t>Na površju je največ </a:t>
            </a:r>
            <a:r>
              <a:rPr lang="sl-SI" altLang="sl-SI" b="1" dirty="0">
                <a:solidFill>
                  <a:srgbClr val="FF0000"/>
                </a:solidFill>
              </a:rPr>
              <a:t>VRTAČ</a:t>
            </a:r>
            <a:r>
              <a:rPr lang="sl-SI" altLang="sl-SI" b="1" dirty="0"/>
              <a:t>. Te so podobne lijaku ali skledi. </a:t>
            </a:r>
          </a:p>
        </p:txBody>
      </p:sp>
      <p:pic>
        <p:nvPicPr>
          <p:cNvPr id="6150" name="Picture 6"/>
          <p:cNvPicPr>
            <a:picLocks noChangeAspect="1" noChangeArrowheads="1"/>
          </p:cNvPicPr>
          <p:nvPr>
            <p:ph sz="quarter" idx="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7800" y="4221163"/>
            <a:ext cx="3816350" cy="2087562"/>
          </a:xfrm>
        </p:spPr>
      </p:pic>
      <p:pic>
        <p:nvPicPr>
          <p:cNvPr id="6151" name="Picture 7"/>
          <p:cNvPicPr>
            <a:picLocks noChangeAspect="1" noChangeArrowheads="1"/>
          </p:cNvPicPr>
          <p:nvPr>
            <p:ph sz="quarter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456364" y="1992314"/>
            <a:ext cx="3557587" cy="2047875"/>
          </a:xfrm>
          <a:noFill/>
          <a:ln/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88" y="3549650"/>
            <a:ext cx="4386262" cy="2927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2" descr="Bitmoji Imag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19" y="333376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350730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1" name="Rectangle 7"/>
          <p:cNvSpPr>
            <a:spLocks noGrp="1" noRot="1" noChangeArrowheads="1"/>
          </p:cNvSpPr>
          <p:nvPr>
            <p:ph type="body" sz="half" idx="1"/>
          </p:nvPr>
        </p:nvSpPr>
        <p:spPr>
          <a:xfrm>
            <a:off x="1847851" y="260351"/>
            <a:ext cx="3927475" cy="2244725"/>
          </a:xfrm>
        </p:spPr>
        <p:txBody>
          <a:bodyPr/>
          <a:lstStyle/>
          <a:p>
            <a:r>
              <a:rPr lang="sl-SI" altLang="sl-SI" dirty="0"/>
              <a:t>Če se združi več vrtač, nastane </a:t>
            </a:r>
            <a:r>
              <a:rPr lang="sl-SI" altLang="sl-SI" b="1" dirty="0">
                <a:solidFill>
                  <a:srgbClr val="FF0000"/>
                </a:solidFill>
              </a:rPr>
              <a:t>UVALA</a:t>
            </a:r>
            <a:r>
              <a:rPr lang="sl-SI" altLang="sl-SI" dirty="0"/>
              <a:t>. To je večja, podolgovata </a:t>
            </a:r>
            <a:r>
              <a:rPr lang="sl-SI" altLang="sl-SI" dirty="0" err="1"/>
              <a:t>udolbina</a:t>
            </a:r>
            <a:r>
              <a:rPr lang="sl-SI" altLang="sl-SI" dirty="0"/>
              <a:t> z neravnim dnom.</a:t>
            </a:r>
          </a:p>
        </p:txBody>
      </p:sp>
      <p:pic>
        <p:nvPicPr>
          <p:cNvPr id="16390" name="Picture 6" descr="dinarski svet0003"/>
          <p:cNvPicPr>
            <a:picLocks noChangeAspect="1" noChangeArrowheads="1"/>
          </p:cNvPicPr>
          <p:nvPr>
            <p:ph sz="quarter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04063" y="333376"/>
            <a:ext cx="2870200" cy="5688013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959601" y="6021388"/>
            <a:ext cx="3457575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Od vrtače do uvale</a:t>
            </a:r>
          </a:p>
        </p:txBody>
      </p:sp>
      <p:pic>
        <p:nvPicPr>
          <p:cNvPr id="16393" name="Picture 9"/>
          <p:cNvPicPr>
            <a:picLocks noChangeAspect="1" noChangeArrowheads="1"/>
          </p:cNvPicPr>
          <p:nvPr>
            <p:ph sz="quarter" idx="3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7851" y="2565400"/>
            <a:ext cx="5040313" cy="3360738"/>
          </a:xfrm>
          <a:noFill/>
          <a:ln/>
          <a:extLst>
            <a:ext uri="{91240B29-F687-4F45-9708-019B960494DF}">
              <a14:hiddenLine xmlns:a14="http://schemas.microsoft.com/office/drawing/2010/main" w="12700" cap="sq" cmpd="sng">
                <a:solidFill>
                  <a:schemeClr val="tx1"/>
                </a:solidFill>
                <a:prstDash val="solid"/>
                <a:miter lim="800000"/>
                <a:headEnd type="none" w="sm" len="sm"/>
                <a:tailEnd type="none" w="sm" len="sm"/>
              </a14:hiddenLine>
            </a:ext>
          </a:extLst>
        </p:spPr>
      </p:pic>
      <p:sp>
        <p:nvSpPr>
          <p:cNvPr id="16396" name="Text Box 12"/>
          <p:cNvSpPr txBox="1">
            <a:spLocks noChangeArrowheads="1"/>
          </p:cNvSpPr>
          <p:nvPr/>
        </p:nvSpPr>
        <p:spPr bwMode="auto">
          <a:xfrm>
            <a:off x="2063750" y="6092826"/>
            <a:ext cx="2592388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uvala Ponikve</a:t>
            </a:r>
          </a:p>
        </p:txBody>
      </p:sp>
      <p:pic>
        <p:nvPicPr>
          <p:cNvPr id="7" name="Picture 2" descr="Bitmoji Image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19" y="333376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546091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5" name="Picture 5" descr="dinarski svet0007"/>
          <p:cNvPicPr>
            <a:picLocks noChangeAspect="1" noChangeArrowheads="1"/>
          </p:cNvPicPr>
          <p:nvPr>
            <p:ph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51089" y="1025525"/>
            <a:ext cx="7273925" cy="4521200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0486" name="Text Box 6"/>
          <p:cNvSpPr txBox="1">
            <a:spLocks noChangeArrowheads="1"/>
          </p:cNvSpPr>
          <p:nvPr/>
        </p:nvSpPr>
        <p:spPr bwMode="auto">
          <a:xfrm>
            <a:off x="2566989" y="5949951"/>
            <a:ext cx="5329237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Uvala z naseljem – Koprivnik v Kočevskem Rogu</a:t>
            </a:r>
          </a:p>
        </p:txBody>
      </p:sp>
    </p:spTree>
    <p:extLst>
      <p:ext uri="{BB962C8B-B14F-4D97-AF65-F5344CB8AC3E}">
        <p14:creationId xmlns:p14="http://schemas.microsoft.com/office/powerpoint/2010/main" val="28454145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35577" y="244475"/>
            <a:ext cx="9830799" cy="1816100"/>
          </a:xfrm>
        </p:spPr>
        <p:txBody>
          <a:bodyPr/>
          <a:lstStyle/>
          <a:p>
            <a:r>
              <a:rPr lang="sl-SI" altLang="sl-SI" sz="2400" dirty="0"/>
              <a:t>Veliko večja od uval so </a:t>
            </a:r>
            <a:r>
              <a:rPr lang="sl-SI" altLang="sl-SI" sz="2800" b="1" dirty="0">
                <a:solidFill>
                  <a:srgbClr val="FF0000"/>
                </a:solidFill>
              </a:rPr>
              <a:t>KRAŠKA POLJA</a:t>
            </a:r>
            <a:r>
              <a:rPr lang="sl-SI" altLang="sl-SI" sz="2400" dirty="0"/>
              <a:t>. </a:t>
            </a:r>
            <a:r>
              <a:rPr lang="sl-SI" altLang="sl-SI" sz="2400" dirty="0" smtClean="0"/>
              <a:t/>
            </a:r>
            <a:br>
              <a:rPr lang="sl-SI" altLang="sl-SI" sz="2400" dirty="0" smtClean="0"/>
            </a:br>
            <a:r>
              <a:rPr lang="sl-SI" altLang="sl-SI" sz="2400" dirty="0" smtClean="0"/>
              <a:t>To </a:t>
            </a:r>
            <a:r>
              <a:rPr lang="sl-SI" altLang="sl-SI" sz="2400" dirty="0"/>
              <a:t>so večje ravnine na kraškem površju, ki so obdane z vzpetinami. </a:t>
            </a:r>
            <a:r>
              <a:rPr lang="sl-SI" altLang="sl-SI" sz="2400" dirty="0" smtClean="0"/>
              <a:t/>
            </a:r>
            <a:br>
              <a:rPr lang="sl-SI" altLang="sl-SI" sz="2400" dirty="0" smtClean="0"/>
            </a:br>
            <a:r>
              <a:rPr lang="sl-SI" altLang="sl-SI" sz="2400" dirty="0"/>
              <a:t/>
            </a:r>
            <a:br>
              <a:rPr lang="sl-SI" altLang="sl-SI" sz="2400" dirty="0"/>
            </a:br>
            <a:r>
              <a:rPr lang="sl-SI" altLang="sl-SI" sz="2400" dirty="0" smtClean="0"/>
              <a:t>Po </a:t>
            </a:r>
            <a:r>
              <a:rPr lang="sl-SI" altLang="sl-SI" sz="2400" dirty="0"/>
              <a:t>kraških poljih </a:t>
            </a:r>
            <a:r>
              <a:rPr lang="sl-SI" altLang="sl-SI" sz="2400" dirty="0" smtClean="0"/>
              <a:t>običajno </a:t>
            </a:r>
            <a:r>
              <a:rPr lang="sl-SI" altLang="sl-SI" sz="2400" dirty="0"/>
              <a:t>tečejo REKE PONIKALNICE.</a:t>
            </a:r>
            <a:r>
              <a:rPr lang="sl-SI" altLang="sl-SI" sz="2000" dirty="0"/>
              <a:t> </a:t>
            </a:r>
          </a:p>
        </p:txBody>
      </p:sp>
      <p:pic>
        <p:nvPicPr>
          <p:cNvPr id="22534" name="Picture 6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279650" y="2276475"/>
            <a:ext cx="8007350" cy="4191000"/>
          </a:xfrm>
        </p:spPr>
      </p:pic>
      <p:pic>
        <p:nvPicPr>
          <p:cNvPr id="4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19" y="333376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82972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Rot="1" noChangeArrowheads="1"/>
          </p:cNvSpPr>
          <p:nvPr>
            <p:ph type="title"/>
          </p:nvPr>
        </p:nvSpPr>
        <p:spPr>
          <a:xfrm>
            <a:off x="561703" y="244476"/>
            <a:ext cx="9804673" cy="1744663"/>
          </a:xfrm>
        </p:spPr>
        <p:txBody>
          <a:bodyPr>
            <a:normAutofit/>
          </a:bodyPr>
          <a:lstStyle/>
          <a:p>
            <a:r>
              <a:rPr lang="sl-SI" altLang="sl-SI" sz="2800" b="1" dirty="0">
                <a:solidFill>
                  <a:srgbClr val="FF0000"/>
                </a:solidFill>
              </a:rPr>
              <a:t>Kraška reka – ponikalnica </a:t>
            </a:r>
            <a:r>
              <a:rPr lang="sl-SI" altLang="sl-SI" sz="2800" dirty="0"/>
              <a:t>– izvira na enem delu polja, počasi vijuga po njem in na drugi strani ponikne v apnenčasto notranjost. Včasih se reka spet pojavi na sosednjem kraškem polju.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362200" y="1905000"/>
            <a:ext cx="7621588" cy="4533900"/>
          </a:xfrm>
        </p:spPr>
      </p:pic>
      <p:sp>
        <p:nvSpPr>
          <p:cNvPr id="26631" name="Text Box 7"/>
          <p:cNvSpPr txBox="1">
            <a:spLocks noChangeArrowheads="1"/>
          </p:cNvSpPr>
          <p:nvPr/>
        </p:nvSpPr>
        <p:spPr bwMode="auto">
          <a:xfrm>
            <a:off x="2208213" y="6453188"/>
            <a:ext cx="6119812" cy="3667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 cap="sq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sl-SI" altLang="sl-SI"/>
              <a:t>POŽIRALNIK – odprtina v kraških tleh, kamor izginja voda</a:t>
            </a:r>
          </a:p>
        </p:txBody>
      </p:sp>
      <p:pic>
        <p:nvPicPr>
          <p:cNvPr id="5" name="Picture 2" descr="Bitmoji Imag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15219" y="333376"/>
            <a:ext cx="1808208" cy="1808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17339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ova tema">
  <a:themeElements>
    <a:clrScheme name="Pisarn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isarna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isarn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</TotalTime>
  <Words>250</Words>
  <Application>Microsoft Office PowerPoint</Application>
  <PresentationFormat>Širokozaslonsko</PresentationFormat>
  <Paragraphs>30</Paragraphs>
  <Slides>12</Slides>
  <Notes>0</Notes>
  <HiddenSlides>0</HiddenSlides>
  <MMClips>0</MMClips>
  <ScaleCrop>false</ScaleCrop>
  <HeadingPairs>
    <vt:vector size="6" baseType="variant">
      <vt:variant>
        <vt:lpstr>Uporabljene pisave</vt:lpstr>
      </vt:variant>
      <vt:variant>
        <vt:i4>5</vt:i4>
      </vt:variant>
      <vt:variant>
        <vt:lpstr>Tema</vt:lpstr>
      </vt:variant>
      <vt:variant>
        <vt:i4>1</vt:i4>
      </vt:variant>
      <vt:variant>
        <vt:lpstr>Naslovi diapozitivov</vt:lpstr>
      </vt:variant>
      <vt:variant>
        <vt:i4>12</vt:i4>
      </vt:variant>
    </vt:vector>
  </HeadingPairs>
  <TitlesOfParts>
    <vt:vector size="18" baseType="lpstr">
      <vt:lpstr>Arial</vt:lpstr>
      <vt:lpstr>Calibri</vt:lpstr>
      <vt:lpstr>Calibri Light</vt:lpstr>
      <vt:lpstr>Times New Roman</vt:lpstr>
      <vt:lpstr>Wingdings</vt:lpstr>
      <vt:lpstr>Officeova tema</vt:lpstr>
      <vt:lpstr> DINARSKI SVET</vt:lpstr>
      <vt:lpstr>Dinarski svet Slovenije obsega večji del južne Slovenije.   Zanj so značilni kraški pojavi, ki nastanejo na APNENCU.   To je kamnina, ki jo raztaplja deževnica. Deževnica razširi razpoke v apnencu in hitro izgine v notranjost.</vt:lpstr>
      <vt:lpstr>KRAŠKE POJAVE DELIMO</vt:lpstr>
      <vt:lpstr>Škraplje so razpoke na površju apnenčastih skal, katere je poglobila voda.</vt:lpstr>
      <vt:lpstr>PowerPointova predstavitev</vt:lpstr>
      <vt:lpstr>PowerPointova predstavitev</vt:lpstr>
      <vt:lpstr>PowerPointova predstavitev</vt:lpstr>
      <vt:lpstr>Veliko večja od uval so KRAŠKA POLJA.  To so večje ravnine na kraškem površju, ki so obdane z vzpetinami.   Po kraških poljih običajno tečejo REKE PONIKALNICE. </vt:lpstr>
      <vt:lpstr>Kraška reka – ponikalnica – izvira na enem delu polja, počasi vijuga po njem in na drugi strani ponikne v apnenčasto notranjost. Včasih se reka spet pojavi na sosednjem kraškem polju.</vt:lpstr>
      <vt:lpstr>PowerPointova predstavitev</vt:lpstr>
      <vt:lpstr>PowerPointova predstavitev</vt:lpstr>
      <vt:lpstr>Nekatera kraška polja, npr. Cerkniško polje, občasno zalije voda in nastane PRESIHAJOČE JEZERO.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petra.bergoc@gmail.com</dc:creator>
  <cp:lastModifiedBy>petra.bergoc@gmail.com</cp:lastModifiedBy>
  <cp:revision>3</cp:revision>
  <dcterms:created xsi:type="dcterms:W3CDTF">2021-12-16T18:02:27Z</dcterms:created>
  <dcterms:modified xsi:type="dcterms:W3CDTF">2021-12-16T19:03:32Z</dcterms:modified>
</cp:coreProperties>
</file>