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1" r:id="rId3"/>
    <p:sldId id="262" r:id="rId4"/>
    <p:sldId id="257" r:id="rId5"/>
    <p:sldId id="258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90067-5F86-4E9A-ABB4-116813361861}" type="datetimeFigureOut">
              <a:rPr lang="sl-SI" smtClean="0"/>
              <a:t>7. 11. 2021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E6288-986A-40A8-B9B4-717C615171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457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E6288-986A-40A8-B9B4-717C6151717E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545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85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7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40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12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67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0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0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3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66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07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5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A6CB-1181-479C-AF53-C841E9362280}" type="datetimeFigureOut">
              <a:rPr lang="sl-SI" smtClean="0"/>
              <a:pPr/>
              <a:t>7. 11. 2021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B142E04-BC86-4F5A-9795-022B197F243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7. 11. 2021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F26D100-0D29-4F6C-853B-5B5023E629A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7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13103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89" y="1073494"/>
            <a:ext cx="9156357" cy="474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I </a:t>
            </a:r>
            <a:r>
              <a:rPr lang="sl-SI" sz="2800" b="1" dirty="0" err="1" smtClean="0"/>
              <a:t>climbed</a:t>
            </a:r>
            <a:r>
              <a:rPr lang="sl-SI" sz="2800" dirty="0" smtClean="0"/>
              <a:t> </a:t>
            </a:r>
            <a:r>
              <a:rPr lang="sl-SI" sz="2800" dirty="0" err="1" smtClean="0"/>
              <a:t>down</a:t>
            </a:r>
            <a:r>
              <a:rPr lang="sl-SI" sz="2800" dirty="0" smtClean="0"/>
              <a:t>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 smtClean="0"/>
              <a:t>tree</a:t>
            </a:r>
            <a:r>
              <a:rPr lang="sl-SI" sz="2800" dirty="0" smtClean="0"/>
              <a:t> </a:t>
            </a:r>
            <a:r>
              <a:rPr lang="sl-SI" sz="2800" dirty="0" err="1" smtClean="0"/>
              <a:t>and</a:t>
            </a:r>
            <a:r>
              <a:rPr lang="sl-SI" sz="2800" dirty="0" smtClean="0"/>
              <a:t> </a:t>
            </a:r>
            <a:r>
              <a:rPr lang="sl-SI" sz="2800" b="1" dirty="0" smtClean="0"/>
              <a:t>ran</a:t>
            </a:r>
            <a:r>
              <a:rPr lang="sl-SI" sz="2800" dirty="0" smtClean="0"/>
              <a:t> </a:t>
            </a:r>
            <a:r>
              <a:rPr lang="sl-SI" sz="2800" dirty="0" err="1" smtClean="0"/>
              <a:t>towards</a:t>
            </a:r>
            <a:r>
              <a:rPr lang="sl-SI" sz="2800" dirty="0" smtClean="0"/>
              <a:t>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 smtClean="0"/>
              <a:t>house</a:t>
            </a:r>
            <a:r>
              <a:rPr lang="sl-SI" sz="2800" dirty="0" smtClean="0"/>
              <a:t>.</a:t>
            </a:r>
            <a:endParaRPr lang="sl-SI" sz="2800" dirty="0" smtClean="0"/>
          </a:p>
          <a:p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Dejanji sta se zgodili in končali.</a:t>
            </a:r>
          </a:p>
          <a:p>
            <a:r>
              <a:rPr lang="sl-SI" sz="2800" dirty="0" smtClean="0"/>
              <a:t>He </a:t>
            </a:r>
            <a:r>
              <a:rPr lang="sl-SI" sz="2800" b="1" dirty="0" err="1" smtClean="0"/>
              <a:t>was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studying</a:t>
            </a:r>
            <a:r>
              <a:rPr lang="sl-SI" sz="2800" b="1" dirty="0" smtClean="0"/>
              <a:t> </a:t>
            </a:r>
            <a:r>
              <a:rPr lang="sl-SI" sz="2800" dirty="0" err="1" smtClean="0"/>
              <a:t>Physics</a:t>
            </a:r>
            <a:r>
              <a:rPr lang="sl-SI" sz="2800" dirty="0" smtClean="0"/>
              <a:t> at London </a:t>
            </a:r>
            <a:r>
              <a:rPr lang="sl-SI" sz="2800" dirty="0" err="1" smtClean="0"/>
              <a:t>University</a:t>
            </a:r>
            <a:r>
              <a:rPr lang="sl-SI" sz="2800" dirty="0" smtClean="0"/>
              <a:t>.</a:t>
            </a:r>
          </a:p>
          <a:p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Dejanje je potekalo v preteklosti vendar ne vemo, kdaj je končalo.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904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 smtClean="0"/>
              <a:t>PAST SIMPLE vs PAST CONTINUOUS TENSE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sz="2800" dirty="0" err="1" smtClean="0"/>
              <a:t>Mum</a:t>
            </a:r>
            <a:r>
              <a:rPr lang="sl-SI" sz="2800" dirty="0" smtClean="0"/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made</a:t>
            </a:r>
            <a:r>
              <a:rPr lang="sl-SI" sz="2800" dirty="0" smtClean="0"/>
              <a:t> </a:t>
            </a:r>
            <a:r>
              <a:rPr lang="sl-SI" sz="2800" dirty="0" err="1" smtClean="0"/>
              <a:t>dinner</a:t>
            </a:r>
            <a:r>
              <a:rPr lang="sl-SI" sz="2800" dirty="0" smtClean="0"/>
              <a:t> at 7p.m. </a:t>
            </a:r>
            <a:r>
              <a:rPr lang="sl-SI" sz="2800" dirty="0" err="1" smtClean="0"/>
              <a:t>yesterday</a:t>
            </a:r>
            <a:r>
              <a:rPr lang="sl-SI" sz="2800" dirty="0" smtClean="0"/>
              <a:t> </a:t>
            </a:r>
            <a:r>
              <a:rPr lang="sl-SI" sz="2800" dirty="0" err="1" smtClean="0"/>
              <a:t>and</a:t>
            </a:r>
            <a:r>
              <a:rPr lang="sl-SI" sz="2800" dirty="0" smtClean="0"/>
              <a:t> </a:t>
            </a:r>
            <a:r>
              <a:rPr lang="sl-SI" sz="2800" dirty="0" err="1" smtClean="0"/>
              <a:t>we</a:t>
            </a:r>
            <a:r>
              <a:rPr lang="sl-SI" sz="2800" dirty="0" smtClean="0"/>
              <a:t> </a:t>
            </a:r>
            <a:r>
              <a:rPr lang="sl-SI" sz="2800" u="sng" dirty="0" smtClean="0">
                <a:solidFill>
                  <a:srgbClr val="FF0000"/>
                </a:solidFill>
              </a:rPr>
              <a:t>ate</a:t>
            </a:r>
            <a:r>
              <a:rPr lang="sl-SI" sz="2800" u="sng" dirty="0" smtClean="0"/>
              <a:t> </a:t>
            </a:r>
            <a:r>
              <a:rPr lang="sl-SI" sz="2800" dirty="0" smtClean="0"/>
              <a:t>it. It </a:t>
            </a:r>
            <a:r>
              <a:rPr lang="sl-SI" sz="2800" u="sng" dirty="0" err="1" smtClean="0">
                <a:solidFill>
                  <a:srgbClr val="FF0000"/>
                </a:solidFill>
              </a:rPr>
              <a:t>was</a:t>
            </a:r>
            <a:r>
              <a:rPr lang="sl-SI" sz="2800" u="sng" dirty="0" smtClean="0"/>
              <a:t> </a:t>
            </a:r>
            <a:r>
              <a:rPr lang="sl-SI" sz="2800" dirty="0" err="1" smtClean="0"/>
              <a:t>delicious</a:t>
            </a:r>
            <a:r>
              <a:rPr lang="sl-SI" sz="2800" dirty="0" smtClean="0"/>
              <a:t>.</a:t>
            </a:r>
            <a:endParaRPr lang="sl-SI" sz="2800" dirty="0" smtClean="0"/>
          </a:p>
          <a:p>
            <a:pPr>
              <a:buNone/>
            </a:pPr>
            <a:r>
              <a:rPr lang="sl-SI" sz="2800" dirty="0" smtClean="0">
                <a:solidFill>
                  <a:srgbClr val="0070C0"/>
                </a:solidFill>
              </a:rPr>
              <a:t>- </a:t>
            </a:r>
            <a:r>
              <a:rPr lang="sl-SI" sz="2800" u="sng" dirty="0" smtClean="0">
                <a:solidFill>
                  <a:srgbClr val="0070C0"/>
                </a:solidFill>
              </a:rPr>
              <a:t>PAST SIMPLE Tense </a:t>
            </a:r>
            <a:r>
              <a:rPr lang="sl-SI" sz="2800" dirty="0" smtClean="0">
                <a:solidFill>
                  <a:srgbClr val="0070C0"/>
                </a:solidFill>
              </a:rPr>
              <a:t>– </a:t>
            </a:r>
            <a:r>
              <a:rPr lang="sl-SI" sz="2800" dirty="0" smtClean="0">
                <a:solidFill>
                  <a:srgbClr val="0070C0"/>
                </a:solidFill>
              </a:rPr>
              <a:t>dejanja, ki so </a:t>
            </a:r>
            <a:r>
              <a:rPr lang="sl-SI" sz="2800" u="sng" dirty="0" smtClean="0">
                <a:solidFill>
                  <a:srgbClr val="0070C0"/>
                </a:solidFill>
              </a:rPr>
              <a:t>se </a:t>
            </a:r>
            <a:r>
              <a:rPr lang="sl-SI" sz="2800" u="sng" dirty="0" smtClean="0">
                <a:solidFill>
                  <a:srgbClr val="0070C0"/>
                </a:solidFill>
              </a:rPr>
              <a:t>zgodila </a:t>
            </a:r>
            <a:r>
              <a:rPr lang="sl-SI" sz="2800" u="sng" dirty="0" smtClean="0">
                <a:solidFill>
                  <a:srgbClr val="0070C0"/>
                </a:solidFill>
              </a:rPr>
              <a:t>in </a:t>
            </a:r>
            <a:r>
              <a:rPr lang="sl-SI" sz="2800" u="sng" dirty="0" smtClean="0">
                <a:solidFill>
                  <a:srgbClr val="0070C0"/>
                </a:solidFill>
              </a:rPr>
              <a:t>končala </a:t>
            </a:r>
            <a:r>
              <a:rPr lang="sl-SI" sz="2800" dirty="0" smtClean="0">
                <a:solidFill>
                  <a:srgbClr val="0070C0"/>
                </a:solidFill>
              </a:rPr>
              <a:t>v enem </a:t>
            </a:r>
            <a:r>
              <a:rPr lang="sl-SI" sz="2800" dirty="0" smtClean="0">
                <a:solidFill>
                  <a:srgbClr val="0070C0"/>
                </a:solidFill>
              </a:rPr>
              <a:t>obdobju </a:t>
            </a:r>
            <a:r>
              <a:rPr lang="sl-SI" sz="2800" dirty="0" smtClean="0">
                <a:solidFill>
                  <a:srgbClr val="0070C0"/>
                </a:solidFill>
              </a:rPr>
              <a:t>v preteklosti </a:t>
            </a:r>
            <a:r>
              <a:rPr lang="sl-SI" sz="28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(Mama je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naredila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večerjo in smo jo pojedli. Bila je okusna.)</a:t>
            </a:r>
            <a:endParaRPr lang="sl-SI" sz="28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l-SI" sz="2800" dirty="0" err="1" smtClean="0"/>
              <a:t>Mum</a:t>
            </a:r>
            <a:r>
              <a:rPr lang="sl-SI" sz="2800" dirty="0" smtClean="0"/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was</a:t>
            </a:r>
            <a:r>
              <a:rPr lang="sl-SI" sz="2800" u="sng" dirty="0" smtClean="0">
                <a:solidFill>
                  <a:srgbClr val="FF0000"/>
                </a:solidFill>
              </a:rPr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making</a:t>
            </a:r>
            <a:r>
              <a:rPr lang="sl-SI" sz="2800" u="sng" dirty="0" smtClean="0">
                <a:solidFill>
                  <a:srgbClr val="FF0000"/>
                </a:solidFill>
              </a:rPr>
              <a:t> </a:t>
            </a:r>
            <a:r>
              <a:rPr lang="sl-SI" sz="2800" dirty="0" err="1" smtClean="0"/>
              <a:t>dinner</a:t>
            </a:r>
            <a:r>
              <a:rPr lang="sl-SI" sz="2800" dirty="0" smtClean="0"/>
              <a:t> at 7p.m. yesterday.</a:t>
            </a:r>
          </a:p>
          <a:p>
            <a:pPr marL="0" lvl="0" indent="0">
              <a:buNone/>
            </a:pPr>
            <a:r>
              <a:rPr lang="sl-SI" sz="2800" dirty="0">
                <a:solidFill>
                  <a:prstClr val="black"/>
                </a:solidFill>
                <a:cs typeface="Times New Roman" panose="02020603050405020304" pitchFamily="18" charset="0"/>
              </a:rPr>
              <a:t>At 7p.m. mum </a:t>
            </a:r>
            <a:r>
              <a:rPr lang="sl-SI" sz="2800" u="sng" dirty="0">
                <a:solidFill>
                  <a:srgbClr val="FF0000"/>
                </a:solidFill>
                <a:cs typeface="Times New Roman" panose="02020603050405020304" pitchFamily="18" charset="0"/>
              </a:rPr>
              <a:t>was making </a:t>
            </a:r>
            <a:r>
              <a:rPr lang="sl-SI" sz="2800" dirty="0">
                <a:solidFill>
                  <a:prstClr val="black"/>
                </a:solidFill>
                <a:cs typeface="Times New Roman" panose="02020603050405020304" pitchFamily="18" charset="0"/>
              </a:rPr>
              <a:t>dinner and I </a:t>
            </a:r>
            <a:r>
              <a:rPr lang="sl-SI" sz="2800" u="sng" dirty="0">
                <a:solidFill>
                  <a:srgbClr val="FF0000"/>
                </a:solidFill>
                <a:cs typeface="Times New Roman" panose="02020603050405020304" pitchFamily="18" charset="0"/>
              </a:rPr>
              <a:t>was reading </a:t>
            </a:r>
            <a:r>
              <a:rPr lang="sl-SI" sz="2800" dirty="0">
                <a:solidFill>
                  <a:prstClr val="black"/>
                </a:solidFill>
                <a:cs typeface="Times New Roman" panose="02020603050405020304" pitchFamily="18" charset="0"/>
              </a:rPr>
              <a:t>a book.</a:t>
            </a:r>
          </a:p>
          <a:p>
            <a:pPr>
              <a:buFontTx/>
              <a:buChar char="-"/>
            </a:pPr>
            <a:r>
              <a:rPr lang="sl-SI" sz="2800" u="sng" dirty="0" smtClean="0">
                <a:solidFill>
                  <a:srgbClr val="0070C0"/>
                </a:solidFill>
              </a:rPr>
              <a:t>PAST CONTINUOUS T. </a:t>
            </a:r>
            <a:r>
              <a:rPr lang="sl-SI" sz="2800" dirty="0" smtClean="0">
                <a:solidFill>
                  <a:srgbClr val="0070C0"/>
                </a:solidFill>
              </a:rPr>
              <a:t>– dejanje, ki </a:t>
            </a:r>
            <a:r>
              <a:rPr lang="sl-SI" sz="2800" u="sng" dirty="0" smtClean="0">
                <a:solidFill>
                  <a:srgbClr val="0070C0"/>
                </a:solidFill>
              </a:rPr>
              <a:t>je potekalo </a:t>
            </a:r>
            <a:r>
              <a:rPr lang="sl-SI" sz="2800" dirty="0" smtClean="0">
                <a:solidFill>
                  <a:srgbClr val="0070C0"/>
                </a:solidFill>
              </a:rPr>
              <a:t>v enem obdobju v preteklosti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(Mama je delala večerjo / jaz sem bral)</a:t>
            </a:r>
          </a:p>
          <a:p>
            <a:pPr>
              <a:buNone/>
            </a:pPr>
            <a:r>
              <a:rPr lang="sl-SI" sz="2800" dirty="0" smtClean="0"/>
              <a:t>------------------------------------------------------------------------------------- </a:t>
            </a:r>
          </a:p>
          <a:p>
            <a:pPr>
              <a:buNone/>
            </a:pPr>
            <a:r>
              <a:rPr lang="sl-SI" sz="2800" dirty="0" smtClean="0"/>
              <a:t>When I </a:t>
            </a:r>
            <a:r>
              <a:rPr lang="sl-SI" sz="2800" u="sng" dirty="0" smtClean="0">
                <a:solidFill>
                  <a:srgbClr val="FF0000"/>
                </a:solidFill>
              </a:rPr>
              <a:t>came</a:t>
            </a:r>
            <a:r>
              <a:rPr lang="sl-SI" sz="2800" dirty="0" smtClean="0"/>
              <a:t> home mum </a:t>
            </a:r>
            <a:r>
              <a:rPr lang="sl-SI" sz="2800" u="sng" dirty="0" smtClean="0">
                <a:solidFill>
                  <a:srgbClr val="FF0000"/>
                </a:solidFill>
              </a:rPr>
              <a:t>made</a:t>
            </a:r>
            <a:r>
              <a:rPr lang="sl-SI" sz="2800" dirty="0" smtClean="0"/>
              <a:t> dinner.</a:t>
            </a:r>
          </a:p>
          <a:p>
            <a:pPr>
              <a:buFontTx/>
              <a:buChar char="-"/>
            </a:pPr>
            <a:r>
              <a:rPr lang="sl-SI" sz="2800" i="1" dirty="0" err="1" smtClean="0">
                <a:solidFill>
                  <a:srgbClr val="0070C0"/>
                </a:solidFill>
              </a:rPr>
              <a:t>first</a:t>
            </a:r>
            <a:r>
              <a:rPr lang="sl-SI" sz="2800" i="1" dirty="0" smtClean="0">
                <a:solidFill>
                  <a:srgbClr val="0070C0"/>
                </a:solidFill>
              </a:rPr>
              <a:t> I </a:t>
            </a:r>
            <a:r>
              <a:rPr lang="sl-SI" sz="2800" i="1" dirty="0" err="1" smtClean="0">
                <a:solidFill>
                  <a:srgbClr val="0070C0"/>
                </a:solidFill>
              </a:rPr>
              <a:t>came</a:t>
            </a:r>
            <a:r>
              <a:rPr lang="sl-SI" sz="2800" i="1" dirty="0" smtClean="0">
                <a:solidFill>
                  <a:srgbClr val="0070C0"/>
                </a:solidFill>
              </a:rPr>
              <a:t> home </a:t>
            </a:r>
            <a:r>
              <a:rPr lang="sl-SI" sz="2800" i="1" dirty="0" err="1" smtClean="0">
                <a:solidFill>
                  <a:srgbClr val="0070C0"/>
                </a:solidFill>
              </a:rPr>
              <a:t>and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then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mum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made</a:t>
            </a:r>
            <a:r>
              <a:rPr lang="sl-SI" sz="2800" i="1" dirty="0" smtClean="0">
                <a:solidFill>
                  <a:srgbClr val="0070C0"/>
                </a:solidFill>
              </a:rPr>
              <a:t> </a:t>
            </a:r>
            <a:r>
              <a:rPr lang="sl-SI" sz="2800" i="1" dirty="0" err="1" smtClean="0">
                <a:solidFill>
                  <a:srgbClr val="0070C0"/>
                </a:solidFill>
              </a:rPr>
              <a:t>dinner</a:t>
            </a:r>
            <a:r>
              <a:rPr lang="sl-SI" sz="2800" i="1" dirty="0" smtClean="0">
                <a:solidFill>
                  <a:srgbClr val="0070C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sl-SI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(zaporedje dejavnosti, ki so se zgodila in končala)</a:t>
            </a:r>
          </a:p>
          <a:p>
            <a:pPr>
              <a:buNone/>
            </a:pPr>
            <a:r>
              <a:rPr lang="sl-SI" sz="2800" dirty="0" err="1" smtClean="0"/>
              <a:t>When</a:t>
            </a:r>
            <a:r>
              <a:rPr lang="sl-SI" sz="2800" dirty="0" smtClean="0"/>
              <a:t> I </a:t>
            </a:r>
            <a:r>
              <a:rPr lang="sl-SI" sz="2800" u="sng" dirty="0" err="1" smtClean="0">
                <a:solidFill>
                  <a:srgbClr val="FF0000"/>
                </a:solidFill>
              </a:rPr>
              <a:t>came</a:t>
            </a:r>
            <a:r>
              <a:rPr lang="sl-SI" sz="2800" dirty="0" smtClean="0"/>
              <a:t> home </a:t>
            </a:r>
            <a:r>
              <a:rPr lang="sl-SI" sz="2800" dirty="0" err="1" smtClean="0"/>
              <a:t>mum</a:t>
            </a:r>
            <a:r>
              <a:rPr lang="sl-SI" sz="2800" dirty="0" smtClean="0"/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was</a:t>
            </a:r>
            <a:r>
              <a:rPr lang="sl-SI" sz="2800" u="sng" dirty="0" smtClean="0">
                <a:solidFill>
                  <a:srgbClr val="FF0000"/>
                </a:solidFill>
              </a:rPr>
              <a:t> </a:t>
            </a:r>
            <a:r>
              <a:rPr lang="sl-SI" sz="2800" u="sng" dirty="0" err="1" smtClean="0">
                <a:solidFill>
                  <a:srgbClr val="FF0000"/>
                </a:solidFill>
              </a:rPr>
              <a:t>making</a:t>
            </a:r>
            <a:r>
              <a:rPr lang="sl-SI" sz="2800" u="sng" dirty="0" smtClean="0">
                <a:solidFill>
                  <a:srgbClr val="FF0000"/>
                </a:solidFill>
              </a:rPr>
              <a:t> </a:t>
            </a:r>
            <a:r>
              <a:rPr lang="sl-SI" sz="2800" dirty="0" err="1" smtClean="0"/>
              <a:t>dinner</a:t>
            </a:r>
            <a:r>
              <a:rPr lang="sl-SI" sz="2800" dirty="0" smtClean="0"/>
              <a:t>.</a:t>
            </a:r>
          </a:p>
          <a:p>
            <a:pPr>
              <a:buFontTx/>
              <a:buChar char="-"/>
            </a:pPr>
            <a:r>
              <a:rPr lang="sl-SI" sz="2800" i="1" dirty="0" smtClean="0">
                <a:solidFill>
                  <a:srgbClr val="0070C0"/>
                </a:solidFill>
              </a:rPr>
              <a:t>Mum was already making dinner when I came home.</a:t>
            </a:r>
          </a:p>
          <a:p>
            <a:pPr>
              <a:buFontTx/>
              <a:buChar char="-"/>
            </a:pPr>
            <a:r>
              <a:rPr lang="sl-SI" sz="2800" dirty="0" smtClean="0">
                <a:solidFill>
                  <a:srgbClr val="0070C0"/>
                </a:solidFill>
              </a:rPr>
              <a:t>Past </a:t>
            </a:r>
            <a:r>
              <a:rPr lang="sl-SI" sz="2800" dirty="0" err="1" smtClean="0">
                <a:solidFill>
                  <a:srgbClr val="0070C0"/>
                </a:solidFill>
              </a:rPr>
              <a:t>Contiuous</a:t>
            </a:r>
            <a:r>
              <a:rPr lang="sl-SI" sz="2800" dirty="0" smtClean="0">
                <a:solidFill>
                  <a:srgbClr val="0070C0"/>
                </a:solidFill>
              </a:rPr>
              <a:t>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(mama je že prej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delala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večerjo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l-SI" sz="2800" dirty="0">
                <a:solidFill>
                  <a:srgbClr val="0070C0"/>
                </a:solidFill>
              </a:rPr>
              <a:t> PAST SIMPLE 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 sem </a:t>
            </a:r>
            <a:r>
              <a:rPr lang="sl-SI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prišel domov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sl-SI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8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vendar ne vemo, kdaj jo je končala delati)</a:t>
            </a:r>
          </a:p>
          <a:p>
            <a:pPr marL="0" indent="0">
              <a:buNone/>
            </a:pPr>
            <a:r>
              <a:rPr lang="sl-SI" sz="2800" i="1" dirty="0" smtClean="0">
                <a:solidFill>
                  <a:srgbClr val="0070C0"/>
                </a:solidFill>
              </a:rPr>
              <a:t>-------------------------------------------------------------------------------------</a:t>
            </a:r>
            <a:endParaRPr lang="sl-SI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4137" y="764704"/>
            <a:ext cx="8229600" cy="5719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smtClean="0"/>
              <a:t>Lucy</a:t>
            </a:r>
            <a:r>
              <a:rPr lang="sl-SI" dirty="0" smtClean="0"/>
              <a:t> </a:t>
            </a:r>
            <a:r>
              <a:rPr lang="sl-SI" u="sng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 </a:t>
            </a:r>
            <a:r>
              <a:rPr lang="sl-SI" b="1" dirty="0" smtClean="0">
                <a:solidFill>
                  <a:srgbClr val="00B0F0"/>
                </a:solidFill>
              </a:rPr>
              <a:t>when</a:t>
            </a:r>
            <a:r>
              <a:rPr lang="sl-SI" dirty="0" smtClean="0"/>
              <a:t> the lights </a:t>
            </a:r>
            <a:r>
              <a:rPr lang="sl-SI" u="sng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out.</a:t>
            </a:r>
          </a:p>
          <a:p>
            <a:pPr>
              <a:buFontTx/>
              <a:buChar char="-"/>
            </a:pP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Neko trajajoče dejanje se je dogajalo (</a:t>
            </a:r>
            <a:r>
              <a:rPr lang="sl-SI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was</a:t>
            </a:r>
            <a:r>
              <a:rPr lang="sl-SI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sl-SI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making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), ko ga je neko drugo dejanje prekinilo (</a:t>
            </a:r>
            <a:r>
              <a:rPr lang="sl-SI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went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**** Zgornji stavek lahko tudi obrnemo /ali/ položaj veznika zamenjamo.</a:t>
            </a:r>
          </a:p>
          <a:p>
            <a:pPr marL="0" indent="0">
              <a:buNone/>
            </a:pPr>
            <a:r>
              <a:rPr lang="sl-SI" i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  Paziti moramo, da damo </a:t>
            </a:r>
            <a:r>
              <a:rPr lang="sl-SI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‚(vejico) 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tam, kjer je ‚</a:t>
            </a:r>
            <a:r>
              <a:rPr lang="sl-SI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when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‘ prej bil:</a:t>
            </a:r>
          </a:p>
          <a:p>
            <a:pPr>
              <a:buNone/>
            </a:pPr>
            <a:r>
              <a:rPr lang="sl-SI" dirty="0" smtClean="0"/>
              <a:t>**</a:t>
            </a:r>
            <a:r>
              <a:rPr lang="sl-SI" b="1" dirty="0" smtClean="0">
                <a:solidFill>
                  <a:srgbClr val="00B0F0"/>
                </a:solidFill>
              </a:rPr>
              <a:t>When</a:t>
            </a:r>
            <a:r>
              <a:rPr lang="sl-SI" dirty="0" smtClean="0"/>
              <a:t> the lights </a:t>
            </a:r>
            <a:r>
              <a:rPr lang="sl-SI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</a:t>
            </a:r>
            <a:r>
              <a:rPr lang="sl-SI" dirty="0" smtClean="0">
                <a:solidFill>
                  <a:srgbClr val="FF0000"/>
                </a:solidFill>
              </a:rPr>
              <a:t>,</a:t>
            </a:r>
            <a:r>
              <a:rPr lang="sl-SI" dirty="0" smtClean="0"/>
              <a:t> Lucy </a:t>
            </a:r>
            <a:r>
              <a:rPr lang="sl-SI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dinner.</a:t>
            </a:r>
          </a:p>
          <a:p>
            <a:pPr>
              <a:buNone/>
            </a:pPr>
            <a:r>
              <a:rPr lang="sl-SI" dirty="0" smtClean="0"/>
              <a:t>**</a:t>
            </a:r>
            <a:r>
              <a:rPr lang="sl-SI" b="1" dirty="0" smtClean="0">
                <a:solidFill>
                  <a:srgbClr val="00B0F0"/>
                </a:solidFill>
              </a:rPr>
              <a:t>When</a:t>
            </a:r>
            <a:r>
              <a:rPr lang="sl-SI" dirty="0" smtClean="0"/>
              <a:t> Lucy </a:t>
            </a:r>
            <a:r>
              <a:rPr lang="sl-SI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</a:t>
            </a:r>
            <a:r>
              <a:rPr lang="sl-SI" b="1" dirty="0" smtClean="0">
                <a:solidFill>
                  <a:srgbClr val="FF0000"/>
                </a:solidFill>
              </a:rPr>
              <a:t>,</a:t>
            </a:r>
            <a:r>
              <a:rPr lang="sl-SI" b="1" dirty="0" smtClean="0"/>
              <a:t> </a:t>
            </a:r>
            <a:r>
              <a:rPr lang="sl-SI" dirty="0" smtClean="0"/>
              <a:t>the lights </a:t>
            </a:r>
            <a:r>
              <a:rPr lang="sl-SI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ALI pa nadomestimo ‚</a:t>
            </a:r>
            <a:r>
              <a:rPr lang="sl-SI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when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‘ za ‚</a:t>
            </a:r>
            <a:r>
              <a:rPr lang="sl-SI" i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while</a:t>
            </a:r>
            <a:r>
              <a:rPr lang="sl-SI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‘:</a:t>
            </a:r>
          </a:p>
          <a:p>
            <a:pPr>
              <a:buNone/>
            </a:pPr>
            <a:r>
              <a:rPr lang="sl-SI" dirty="0" smtClean="0"/>
              <a:t>**</a:t>
            </a:r>
            <a:r>
              <a:rPr lang="sl-SI" b="1" dirty="0" smtClean="0">
                <a:solidFill>
                  <a:srgbClr val="00B0F0"/>
                </a:solidFill>
              </a:rPr>
              <a:t>While</a:t>
            </a:r>
            <a:r>
              <a:rPr lang="sl-SI" dirty="0" smtClean="0"/>
              <a:t> Lucy </a:t>
            </a:r>
            <a:r>
              <a:rPr lang="sl-SI" dirty="0" smtClean="0">
                <a:solidFill>
                  <a:srgbClr val="FF0000"/>
                </a:solidFill>
              </a:rPr>
              <a:t>was making </a:t>
            </a:r>
            <a:r>
              <a:rPr lang="sl-SI" dirty="0" smtClean="0"/>
              <a:t>dinner</a:t>
            </a:r>
            <a:r>
              <a:rPr lang="sl-SI" b="1" dirty="0" smtClean="0">
                <a:solidFill>
                  <a:srgbClr val="FF0000"/>
                </a:solidFill>
              </a:rPr>
              <a:t>,</a:t>
            </a:r>
            <a:r>
              <a:rPr lang="sl-SI" dirty="0" smtClean="0"/>
              <a:t> the lights </a:t>
            </a:r>
            <a:r>
              <a:rPr lang="sl-SI" dirty="0" smtClean="0">
                <a:solidFill>
                  <a:srgbClr val="FF0000"/>
                </a:solidFill>
              </a:rPr>
              <a:t>went</a:t>
            </a:r>
            <a:r>
              <a:rPr lang="sl-SI" dirty="0" smtClean="0"/>
              <a:t> out.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b="1" dirty="0" smtClean="0">
                <a:solidFill>
                  <a:srgbClr val="00B0F0"/>
                </a:solidFill>
              </a:rPr>
              <a:t>When: </a:t>
            </a:r>
          </a:p>
          <a:p>
            <a:pPr>
              <a:buNone/>
            </a:pPr>
            <a:r>
              <a:rPr lang="sl-SI" i="1" dirty="0" smtClean="0"/>
              <a:t>= ko (veznik) </a:t>
            </a:r>
          </a:p>
          <a:p>
            <a:pPr>
              <a:buNone/>
            </a:pPr>
            <a:r>
              <a:rPr lang="sl-SI" i="1" dirty="0" smtClean="0"/>
              <a:t>– ki mu lahko sledita  </a:t>
            </a:r>
            <a:r>
              <a:rPr lang="sl-SI" i="1" u="sng" dirty="0" smtClean="0"/>
              <a:t>PAST SIMPLE </a:t>
            </a:r>
            <a:r>
              <a:rPr lang="sl-SI" i="1" dirty="0" smtClean="0"/>
              <a:t>ali </a:t>
            </a:r>
            <a:r>
              <a:rPr lang="sl-SI" i="1" u="sng" dirty="0" smtClean="0"/>
              <a:t>PAST  CONTINUOUS T.     </a:t>
            </a:r>
          </a:p>
          <a:p>
            <a:pPr>
              <a:buNone/>
            </a:pPr>
            <a:r>
              <a:rPr lang="sl-SI" dirty="0" smtClean="0"/>
              <a:t>                                           </a:t>
            </a:r>
          </a:p>
          <a:p>
            <a:pPr>
              <a:buNone/>
            </a:pPr>
            <a:r>
              <a:rPr lang="sl-SI" b="1" dirty="0" smtClean="0">
                <a:solidFill>
                  <a:srgbClr val="00B0F0"/>
                </a:solidFill>
              </a:rPr>
              <a:t>While: </a:t>
            </a:r>
          </a:p>
          <a:p>
            <a:pPr>
              <a:buNone/>
            </a:pPr>
            <a:r>
              <a:rPr lang="sl-SI" dirty="0" smtClean="0"/>
              <a:t>= medtem ko (veznik) </a:t>
            </a:r>
          </a:p>
          <a:p>
            <a:pPr>
              <a:buNone/>
            </a:pPr>
            <a:r>
              <a:rPr lang="sl-SI" dirty="0" smtClean="0"/>
              <a:t>– ki mu lahko sledi </a:t>
            </a:r>
            <a:r>
              <a:rPr lang="sl-SI" u="sng" dirty="0" smtClean="0"/>
              <a:t>PAST CONTINUOUS TENSE</a:t>
            </a:r>
            <a:endParaRPr lang="sl-SI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364</Words>
  <Application>Microsoft Office PowerPoint</Application>
  <PresentationFormat>Diaprojekcija na zaslonu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Officeova tema</vt:lpstr>
      <vt:lpstr>1_Officeova tema</vt:lpstr>
      <vt:lpstr>PowerPointova predstavitev</vt:lpstr>
      <vt:lpstr>PowerPointova predstavitev</vt:lpstr>
      <vt:lpstr>PAST SIMPLE vs PAST CONTINUOUS TENSE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/  PAST CONTINUOUS TENSE</dc:title>
  <dc:creator>Uporabnik</dc:creator>
  <cp:lastModifiedBy>Uporabnik</cp:lastModifiedBy>
  <cp:revision>49</cp:revision>
  <dcterms:created xsi:type="dcterms:W3CDTF">2013-11-21T20:01:39Z</dcterms:created>
  <dcterms:modified xsi:type="dcterms:W3CDTF">2021-11-07T20:26:09Z</dcterms:modified>
</cp:coreProperties>
</file>