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75" r:id="rId5"/>
    <p:sldId id="274" r:id="rId6"/>
    <p:sldId id="276" r:id="rId7"/>
    <p:sldId id="281" r:id="rId8"/>
    <p:sldId id="277" r:id="rId9"/>
    <p:sldId id="257" r:id="rId10"/>
    <p:sldId id="261" r:id="rId11"/>
    <p:sldId id="262" r:id="rId12"/>
    <p:sldId id="278" r:id="rId13"/>
    <p:sldId id="263" r:id="rId14"/>
    <p:sldId id="265" r:id="rId15"/>
    <p:sldId id="280" r:id="rId16"/>
    <p:sldId id="282" r:id="rId17"/>
    <p:sldId id="266" r:id="rId18"/>
    <p:sldId id="287" r:id="rId19"/>
    <p:sldId id="258" r:id="rId20"/>
    <p:sldId id="259" r:id="rId21"/>
    <p:sldId id="260" r:id="rId22"/>
    <p:sldId id="288" r:id="rId23"/>
    <p:sldId id="267" r:id="rId24"/>
    <p:sldId id="284" r:id="rId25"/>
    <p:sldId id="289" r:id="rId26"/>
    <p:sldId id="268" r:id="rId27"/>
    <p:sldId id="285" r:id="rId28"/>
    <p:sldId id="269" r:id="rId29"/>
    <p:sldId id="286" r:id="rId30"/>
    <p:sldId id="270" r:id="rId31"/>
    <p:sldId id="271" r:id="rId3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1FAF-986E-4D27-B9A5-FBAB96C3FFB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1071FAF-986E-4D27-B9A5-FBAB96C3FFB1}" type="datetimeFigureOut">
              <a:rPr lang="sl-SI" smtClean="0"/>
              <a:t>5. 04. 2021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218B9F1-23BA-49C9-885E-6739C4FDCE21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5.png"/><Relationship Id="rId7" Type="http://schemas.openxmlformats.org/officeDocument/2006/relationships/image" Target="../media/image2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6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oBqSVnmjs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sz="6600" dirty="0" smtClean="0"/>
              <a:t>TEHNIŠKI DAN</a:t>
            </a:r>
            <a:endParaRPr lang="sl-SI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sl-SI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TOPLOTA IN TEMPERATURA</a:t>
            </a:r>
            <a:endParaRPr lang="sl-SI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Science Investigat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Science Investigation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 descr="Science Lab Clipart U0026middot Gallery For Lab Safety - Physical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1512168" cy="1594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0" y="620688"/>
            <a:ext cx="1689564" cy="1518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Experiment wallpapers, Movie, HQ Experiment pictures | 4K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7722"/>
            <a:ext cx="1861939" cy="1725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Heat wave clipart 4 » Clipart Statio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5" y="5297898"/>
            <a:ext cx="1368153" cy="1123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Public Health Services Reminds You To Stay Hydrated and Cool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73216"/>
            <a:ext cx="1844083" cy="1238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Slika 10" descr="Heat Line Transparent &amp; PNG Clipart Free Download - YWD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88709"/>
            <a:ext cx="1684586" cy="1608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21 Energy Clipart body energy Free Clip Art stock illustration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47810"/>
            <a:ext cx="1630989" cy="1524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56378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PRIPRAVI ZDRAV ZAJTRK ZA DRUŽINSKE ČLANE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Spomni se na učno snov, ki smo jo obravnavali</a:t>
            </a:r>
          </a:p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na začetku šolskega leta. 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    Pripravi 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zdrav zajtrk. 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Pazi, da ne pripraviš preveč hrane in da bo zajtrk </a:t>
            </a: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uravnotežen.</a:t>
            </a:r>
          </a:p>
          <a:p>
            <a:pPr marL="0" indent="0">
              <a:buNone/>
            </a:pP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Spomni se tudi na slovenski tradicionalni </a:t>
            </a:r>
          </a:p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zajtrk.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5" y="1484782"/>
            <a:ext cx="603067" cy="689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Boy And Girl Cooking Healthy Food Vector Illustration Royalty Free ..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26" y="2659948"/>
            <a:ext cx="684076" cy="67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08" y="3356992"/>
            <a:ext cx="2873492" cy="20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73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PRIPRAVI ZDRAV ZAJTRK ZA DRUŽINSKE ČLANE</a:t>
            </a:r>
            <a:endParaRPr lang="sl-SI" sz="2800" dirty="0"/>
          </a:p>
        </p:txBody>
      </p:sp>
      <p:pic>
        <p:nvPicPr>
          <p:cNvPr id="4" name="Picture 9" descr="21 Energy Clipart body energy Free Clip Art stock illustration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537597" cy="2371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Podnaslov 2"/>
          <p:cNvSpPr>
            <a:spLocks noGrp="1"/>
          </p:cNvSpPr>
          <p:nvPr>
            <p:ph idx="1"/>
          </p:nvPr>
        </p:nvSpPr>
        <p:spPr>
          <a:xfrm>
            <a:off x="2987824" y="1700808"/>
            <a:ext cx="5698976" cy="477619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l-SI" u="sng" dirty="0" smtClean="0">
                <a:solidFill>
                  <a:srgbClr val="0070C0"/>
                </a:solidFill>
              </a:rPr>
              <a:t>Obstaja več vrst energije</a:t>
            </a:r>
          </a:p>
          <a:p>
            <a:pPr marL="0" indent="0" algn="l">
              <a:buNone/>
            </a:pPr>
            <a:r>
              <a:rPr lang="sl-SI" dirty="0" smtClean="0"/>
              <a:t>       Oglej si sliko.</a:t>
            </a:r>
          </a:p>
          <a:p>
            <a:pPr marL="0" indent="0" algn="l">
              <a:buNone/>
            </a:pPr>
            <a:r>
              <a:rPr lang="sl-SI" dirty="0"/>
              <a:t>S</a:t>
            </a:r>
            <a:r>
              <a:rPr lang="sl-SI" dirty="0" smtClean="0"/>
              <a:t> hrano, ki jo pojemo, DOBIMO ENERGIJO.</a:t>
            </a:r>
          </a:p>
          <a:p>
            <a:pPr marL="0" indent="0" algn="l">
              <a:buNone/>
            </a:pPr>
            <a:r>
              <a:rPr lang="sl-SI" dirty="0"/>
              <a:t>Spoznali smo že, da je TOPLOTA ENERGIJA</a:t>
            </a:r>
            <a:r>
              <a:rPr lang="sl-SI" dirty="0" smtClean="0"/>
              <a:t>.</a:t>
            </a:r>
          </a:p>
          <a:p>
            <a:pPr marL="0" indent="0" algn="l">
              <a:buNone/>
            </a:pPr>
            <a:r>
              <a:rPr lang="sl-SI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_________________________________________________________________</a:t>
            </a:r>
            <a:endParaRPr lang="sl-SI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sl-SI" dirty="0" smtClean="0"/>
              <a:t>Ali obstaja povezava?</a:t>
            </a:r>
          </a:p>
          <a:p>
            <a:pPr marL="0" indent="0" algn="l">
              <a:buNone/>
            </a:pPr>
            <a:endParaRPr lang="sl-SI" dirty="0" smtClean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sl-SI" dirty="0" smtClean="0"/>
          </a:p>
          <a:p>
            <a:pPr algn="l"/>
            <a:endParaRPr lang="sl-SI" dirty="0"/>
          </a:p>
        </p:txBody>
      </p:sp>
      <p:pic>
        <p:nvPicPr>
          <p:cNvPr id="6" name="Slika 5" descr="Look Clipart Eyes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50334"/>
            <a:ext cx="563116" cy="42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50s flash cards. Food gives us energy! | Retro illustration ...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15952"/>
            <a:ext cx="1889120" cy="230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Common Misconceptions of Beer - Beer Belle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41" y="4889096"/>
            <a:ext cx="1449705" cy="165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076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PRIPRAVI ZVEZEK.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V ZVEZEK NAPIŠI NASLOV </a:t>
            </a:r>
            <a:r>
              <a:rPr lang="sl-SI" b="1" dirty="0" smtClean="0">
                <a:solidFill>
                  <a:srgbClr val="FF0000"/>
                </a:solidFill>
              </a:rPr>
              <a:t>TOPLOTA IN TEMPERATURA.</a:t>
            </a:r>
          </a:p>
          <a:p>
            <a:pPr>
              <a:buFontTx/>
              <a:buChar char="-"/>
            </a:pPr>
            <a:r>
              <a:rPr lang="sl-SI" dirty="0" smtClean="0"/>
              <a:t>Preglednico, ki je na naslednji strani, </a:t>
            </a:r>
            <a:r>
              <a:rPr lang="sl-SI" b="1" dirty="0"/>
              <a:t>preriši</a:t>
            </a:r>
            <a:r>
              <a:rPr lang="sl-SI" dirty="0"/>
              <a:t> v </a:t>
            </a:r>
            <a:r>
              <a:rPr lang="sl-SI" dirty="0" smtClean="0"/>
              <a:t>zvezek ter jo skrbno in čitljivo izpolni.</a:t>
            </a:r>
          </a:p>
          <a:p>
            <a:pPr>
              <a:buFontTx/>
              <a:buChar char="-"/>
            </a:pPr>
            <a:r>
              <a:rPr lang="sl-SI" dirty="0" smtClean="0"/>
              <a:t>Za risanje uporabi ravnilo.</a:t>
            </a:r>
          </a:p>
          <a:p>
            <a:pPr>
              <a:buFontTx/>
              <a:buChar char="-"/>
            </a:pPr>
            <a:r>
              <a:rPr lang="sl-SI" dirty="0" smtClean="0"/>
              <a:t>Preglednica naj bo čez celo stran.</a:t>
            </a:r>
          </a:p>
          <a:p>
            <a:pPr>
              <a:buFontTx/>
              <a:buChar char="-"/>
            </a:pPr>
            <a:r>
              <a:rPr lang="sl-SI" dirty="0" smtClean="0"/>
              <a:t>POMNI: </a:t>
            </a:r>
            <a:r>
              <a:rPr lang="sl-SI" b="1" dirty="0" smtClean="0"/>
              <a:t>Rišemo s svinčnikom, pišemo s peresom.</a:t>
            </a:r>
            <a:endParaRPr lang="sl-SI" b="1" dirty="0"/>
          </a:p>
          <a:p>
            <a:endParaRPr lang="sl-SI" dirty="0"/>
          </a:p>
        </p:txBody>
      </p:sp>
      <p:pic>
        <p:nvPicPr>
          <p:cNvPr id="4" name="Slika 3" descr="Clipart Pencil - Pencil Clipart, HD Png Download , Transparent Png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1800200" cy="923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0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DRŽI / NE DRŽI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sl-SI" sz="2000" dirty="0"/>
              <a:t>Preberi trditve in si označi tvoja predvidevanja. Ali se strinjaš s trditvami? Označi </a:t>
            </a:r>
            <a:r>
              <a:rPr lang="sl-SI" sz="2000" b="1" dirty="0"/>
              <a:t>DA</a:t>
            </a:r>
            <a:r>
              <a:rPr lang="sl-SI" sz="2000" dirty="0"/>
              <a:t> ali </a:t>
            </a:r>
            <a:r>
              <a:rPr lang="sl-SI" sz="2000" b="1" dirty="0"/>
              <a:t>NE.</a:t>
            </a:r>
            <a:r>
              <a:rPr lang="sl-SI" sz="2000" dirty="0"/>
              <a:t> Po koncu tehniškega dneva, preveri pravilnost svojih napovedi. Če si pravilno predvideval, si daj </a:t>
            </a:r>
            <a:r>
              <a:rPr lang="sl-SI" sz="2000" b="1" dirty="0" smtClean="0"/>
              <a:t>kljukico.</a:t>
            </a:r>
          </a:p>
          <a:p>
            <a:endParaRPr lang="sl-SI" sz="2000" b="1" dirty="0"/>
          </a:p>
          <a:p>
            <a:endParaRPr lang="sl-SI" sz="2000" b="1" dirty="0" smtClean="0"/>
          </a:p>
          <a:p>
            <a:endParaRPr lang="sl-SI" sz="2000" b="1" dirty="0"/>
          </a:p>
          <a:p>
            <a:endParaRPr lang="sl-SI" sz="2000" b="1" dirty="0" smtClean="0"/>
          </a:p>
          <a:p>
            <a:endParaRPr lang="sl-SI" sz="2000" b="1" dirty="0"/>
          </a:p>
          <a:p>
            <a:endParaRPr lang="sl-SI" sz="2000" b="1" dirty="0" smtClean="0"/>
          </a:p>
          <a:p>
            <a:endParaRPr lang="sl-SI" sz="2000" b="1" dirty="0"/>
          </a:p>
          <a:p>
            <a:endParaRPr lang="sl-SI" sz="2000" dirty="0"/>
          </a:p>
          <a:p>
            <a:endParaRPr lang="sl-SI" sz="2000" dirty="0" smtClean="0"/>
          </a:p>
          <a:p>
            <a:endParaRPr lang="sl-SI" sz="2000" dirty="0"/>
          </a:p>
          <a:p>
            <a:pPr marL="0" indent="0">
              <a:buNone/>
            </a:pPr>
            <a:r>
              <a:rPr lang="sl-SI" sz="2000" dirty="0" smtClean="0"/>
              <a:t> </a:t>
            </a:r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        </a:t>
            </a:r>
            <a:endParaRPr lang="sl-SI" dirty="0"/>
          </a:p>
        </p:txBody>
      </p:sp>
      <p:pic>
        <p:nvPicPr>
          <p:cNvPr id="4" name="Slika 3" descr="Cartoon Nurse With Right And Wrong Signs Stock Vector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9649"/>
            <a:ext cx="1066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Cartoon Nurse With Right And Wrong Signs Stock Vector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7848"/>
            <a:ext cx="1066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7" y="2564904"/>
            <a:ext cx="8326953" cy="411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0868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          </a:t>
            </a:r>
            <a:endParaRPr lang="sl-SI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000" b="1" dirty="0" smtClean="0"/>
              <a:t>Poglej</a:t>
            </a:r>
            <a:r>
              <a:rPr lang="sl-SI" sz="2000" dirty="0" smtClean="0"/>
              <a:t> si navodila.</a:t>
            </a:r>
          </a:p>
          <a:p>
            <a:pPr marL="0" indent="0">
              <a:buNone/>
            </a:pPr>
            <a:endParaRPr lang="sl-SI" sz="2000" dirty="0" smtClean="0"/>
          </a:p>
          <a:p>
            <a:pPr>
              <a:buFontTx/>
              <a:buChar char="-"/>
            </a:pPr>
            <a:r>
              <a:rPr lang="sl-SI" sz="2000" dirty="0" smtClean="0"/>
              <a:t>V nadaljevanju boš izvedel 3 poskuse.</a:t>
            </a:r>
          </a:p>
          <a:p>
            <a:pPr marL="0" indent="0">
              <a:buNone/>
            </a:pPr>
            <a:endParaRPr lang="sl-SI" sz="2000" dirty="0" smtClean="0"/>
          </a:p>
          <a:p>
            <a:pPr>
              <a:buFontTx/>
              <a:buChar char="-"/>
            </a:pPr>
            <a:r>
              <a:rPr lang="sl-SI" sz="2000" dirty="0" smtClean="0"/>
              <a:t>Na naslednji strani imaš prikazano, kako se izvaja poskuse. Potrebnih je 9 korakov: nekaj naredimo pred poskusom, nekaj ob poskusu, nekaj po poskusu.</a:t>
            </a:r>
          </a:p>
          <a:p>
            <a:pPr>
              <a:buFontTx/>
              <a:buChar char="-"/>
            </a:pPr>
            <a:r>
              <a:rPr lang="sl-SI" sz="2000" dirty="0" smtClean="0"/>
              <a:t>Vsak poskus boš zapisal v zvezek, vsak poskus na svojo stran.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93" y="1412776"/>
            <a:ext cx="1872207" cy="1571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Look Clipart Eyes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8220"/>
            <a:ext cx="404837" cy="31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0352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96272"/>
          </a:xfrm>
        </p:spPr>
        <p:txBody>
          <a:bodyPr/>
          <a:lstStyle/>
          <a:p>
            <a:pPr>
              <a:buFontTx/>
              <a:buChar char="-"/>
            </a:pPr>
            <a:r>
              <a:rPr lang="sl-SI" sz="2000" dirty="0"/>
              <a:t>V prilogi na spletni strani imate </a:t>
            </a:r>
            <a:r>
              <a:rPr lang="sl-SI" sz="2000" b="1" dirty="0"/>
              <a:t>DL z vprašanji</a:t>
            </a:r>
            <a:r>
              <a:rPr lang="sl-SI" sz="2000" dirty="0"/>
              <a:t>, lahko si ga natisnete in prilepite v zvezek, za vsak poskus posebej. </a:t>
            </a:r>
            <a:endParaRPr lang="sl-SI" sz="2000" dirty="0" smtClean="0"/>
          </a:p>
          <a:p>
            <a:pPr>
              <a:buFontTx/>
              <a:buChar char="-"/>
            </a:pPr>
            <a:r>
              <a:rPr lang="sl-SI" sz="2000" dirty="0" smtClean="0"/>
              <a:t>Lahko </a:t>
            </a:r>
            <a:r>
              <a:rPr lang="sl-SI" sz="2000" dirty="0"/>
              <a:t>pa si vprašanja le enkrat prepišete, potem pa za vsak poskus pišete le odgovore.</a:t>
            </a:r>
          </a:p>
          <a:p>
            <a:pPr>
              <a:buFontTx/>
              <a:buChar char="-"/>
            </a:pPr>
            <a:r>
              <a:rPr lang="sl-SI" sz="2000" dirty="0"/>
              <a:t>Odgovore za vsak poskus pišete v zvezek, obvezno po točkah</a:t>
            </a:r>
            <a:r>
              <a:rPr lang="sl-SI" sz="2000" dirty="0" smtClean="0"/>
              <a:t>.</a:t>
            </a:r>
          </a:p>
          <a:p>
            <a:pPr>
              <a:buFontTx/>
              <a:buChar char="-"/>
            </a:pPr>
            <a:r>
              <a:rPr lang="sl-SI" sz="2000" b="1" dirty="0" smtClean="0"/>
              <a:t>Vsak poskus naj bo opisan na svoji strani.</a:t>
            </a:r>
            <a:endParaRPr lang="sl-SI" sz="2000" b="1" dirty="0"/>
          </a:p>
          <a:p>
            <a:pPr>
              <a:buFontTx/>
              <a:buChar char="-"/>
            </a:pPr>
            <a:r>
              <a:rPr lang="sl-SI" sz="2000" dirty="0"/>
              <a:t>Za vsak poskus imaš 9 </a:t>
            </a:r>
            <a:r>
              <a:rPr lang="sl-SI" sz="2000" dirty="0" smtClean="0"/>
              <a:t>točk / 9vprašanj</a:t>
            </a:r>
            <a:r>
              <a:rPr lang="sl-SI" sz="2000" dirty="0"/>
              <a:t>. </a:t>
            </a:r>
            <a:endParaRPr lang="sl-SI" sz="2000" dirty="0" smtClean="0"/>
          </a:p>
          <a:p>
            <a:pPr>
              <a:buFontTx/>
              <a:buChar char="-"/>
            </a:pPr>
            <a:r>
              <a:rPr lang="sl-SI" sz="2000" dirty="0" smtClean="0"/>
              <a:t>Tri odgovore narediš </a:t>
            </a:r>
            <a:r>
              <a:rPr lang="sl-SI" sz="2000" dirty="0"/>
              <a:t>pred poskusom, 3 ob poskusu, 3 po poskusu</a:t>
            </a:r>
            <a:r>
              <a:rPr lang="sl-SI" sz="2000" dirty="0" smtClean="0"/>
              <a:t>.</a:t>
            </a:r>
          </a:p>
          <a:p>
            <a:pPr>
              <a:buFontTx/>
              <a:buChar char="-"/>
            </a:pP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>
              <a:buFontTx/>
              <a:buChar char="-"/>
            </a:pPr>
            <a:r>
              <a:rPr lang="sl-SI" sz="2000" b="1" dirty="0" smtClean="0"/>
              <a:t>POVZETEK NAVODIL</a:t>
            </a:r>
            <a:r>
              <a:rPr lang="sl-SI" sz="2000" dirty="0" smtClean="0"/>
              <a:t>: za vsak poskus, ki ga izvedete, morate torej v zvezek zapisati naslov poskusa in odgovore na 9 vprašanj.</a:t>
            </a:r>
            <a:endParaRPr lang="sl-SI" sz="20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05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 naslednji strani imaš opisano, kako bo potekal vsak poskus: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0771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742152" cy="50805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800" b="1" dirty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PREHAJANJE TOPLOTE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99418"/>
              </p:ext>
            </p:extLst>
          </p:nvPr>
        </p:nvGraphicFramePr>
        <p:xfrm>
          <a:off x="3495212" y="346012"/>
          <a:ext cx="5648788" cy="6509527"/>
        </p:xfrm>
        <a:graphic>
          <a:graphicData uri="http://schemas.openxmlformats.org/drawingml/2006/table">
            <a:tbl>
              <a:tblPr firstRow="1" firstCol="1" bandRow="1"/>
              <a:tblGrid>
                <a:gridCol w="2300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7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STOPNJA RAZISKOVANJA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VPRAŠNJA ZA POMOČ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Namen raziskave in opredelitev raziskovalnega vprašanja: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BOM RAZISKOVAL/A?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Predznanje: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ŽE VEM O TEM, KAR RAZISKUJEM?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sl-SI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Napovedovanje: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MENIM, DA SE BO ZGODILO?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4.Opredelitev in kontrola spremenljivk: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BOM SPREMINJAL-A IN KAJ MORAM OHRANJATI VES ČAS ENAKO?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Načrtovanje </a:t>
                      </a: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izvedbe raziskave (poskusov):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KAKO BOM IZVEDEL-A POSKUS OZ. RAZISKAVO? KAJ BOM ZA TO POTREBOVAL-A?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 Zbiranje podatkov oz. rezultatov: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SE JE ZGODILO? KAJ SEM OPAZIL-A ALI IZMERIL-A? KAJ SEM UGOTOVIL –A?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 </a:t>
                      </a:r>
                      <a:r>
                        <a:rPr lang="sl-SI" sz="1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Preverjanje veljavnosti napovedi: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 JE ZGODILO TO, KAR SEM NAPOVEDAL-A?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8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 (Samo)refleksija: Kaj mi je povzročalo težave pri </a:t>
                      </a:r>
                      <a:endParaRPr lang="sl-SI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izvedbi </a:t>
                      </a:r>
                      <a:r>
                        <a:rPr lang="sl-SI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raziskave?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MI JE POVZROČALO TEŽAVE PRI IZVEDBI RAZISKAVE?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BI LAHKO NAREDIL-A DRUGAČE?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KAJ SEM SE NAUČIL-A? </a:t>
                      </a:r>
                    </a:p>
                  </a:txBody>
                  <a:tcPr marL="39597" marR="3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Slika 4" descr="Rezultat iskanja slik za EXPERIMENTOR&quot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1"/>
          <a:stretch/>
        </p:blipFill>
        <p:spPr bwMode="auto">
          <a:xfrm>
            <a:off x="179513" y="1256015"/>
            <a:ext cx="2232248" cy="115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Raven puščični povezovalnik 6"/>
          <p:cNvCxnSpPr/>
          <p:nvPr/>
        </p:nvCxnSpPr>
        <p:spPr>
          <a:xfrm flipV="1">
            <a:off x="2556672" y="1094446"/>
            <a:ext cx="790028" cy="1238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V="1">
            <a:off x="2743608" y="1701609"/>
            <a:ext cx="705850" cy="79109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V="1">
            <a:off x="2888519" y="2228588"/>
            <a:ext cx="606693" cy="3345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619685" y="246280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Izpolni pred izvedbo poskusa.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619685" y="337097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Izpolni ob ali pred izvedbo poskusa.</a:t>
            </a:r>
            <a:endParaRPr lang="sl-SI" dirty="0"/>
          </a:p>
        </p:txBody>
      </p:sp>
      <p:cxnSp>
        <p:nvCxnSpPr>
          <p:cNvPr id="14" name="Raven puščični povezovalnik 13"/>
          <p:cNvCxnSpPr/>
          <p:nvPr/>
        </p:nvCxnSpPr>
        <p:spPr>
          <a:xfrm flipV="1">
            <a:off x="2649160" y="3054865"/>
            <a:ext cx="742474" cy="39608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>
            <a:off x="2612057" y="3866025"/>
            <a:ext cx="800298" cy="27396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644552" y="4714450"/>
            <a:ext cx="203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Izpolni po izvedbi poskusa.</a:t>
            </a:r>
            <a:endParaRPr lang="sl-SI" dirty="0"/>
          </a:p>
        </p:txBody>
      </p:sp>
      <p:cxnSp>
        <p:nvCxnSpPr>
          <p:cNvPr id="21" name="Raven puščični povezovalnik 20"/>
          <p:cNvCxnSpPr/>
          <p:nvPr/>
        </p:nvCxnSpPr>
        <p:spPr>
          <a:xfrm flipV="1">
            <a:off x="2670206" y="4591763"/>
            <a:ext cx="779252" cy="19093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/>
          <p:nvPr/>
        </p:nvCxnSpPr>
        <p:spPr>
          <a:xfrm>
            <a:off x="2529200" y="5175691"/>
            <a:ext cx="966012" cy="12043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/>
          <p:cNvCxnSpPr/>
          <p:nvPr/>
        </p:nvCxnSpPr>
        <p:spPr>
          <a:xfrm>
            <a:off x="2240043" y="5347044"/>
            <a:ext cx="1209415" cy="71088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 descr="Clipart Pencil - Pencil Clipart, HD Png Download , Transparent Png ..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5" y="2703573"/>
            <a:ext cx="474045" cy="29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lika 17" descr="Clipart Pencil - Pencil Clipart, HD Png Download , Transparent Png ..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4" y="3506836"/>
            <a:ext cx="474045" cy="29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lika 18" descr="Clipart Pencil - Pencil Clipart, HD Png Download , Transparent Png ...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4" y="4797152"/>
            <a:ext cx="474045" cy="293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01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8800" dirty="0" smtClean="0"/>
              <a:t>1. poskus</a:t>
            </a:r>
            <a:endParaRPr lang="sl-SI" sz="8800" dirty="0"/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62" y="1676400"/>
            <a:ext cx="365971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36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l-SI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poskus: RAZLIKOVANJE MED TEMPERATURO IN TOPLOTO</a:t>
            </a:r>
            <a:endParaRPr lang="sl-SI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336" y="1965797"/>
            <a:ext cx="8640960" cy="4992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           </a:t>
            </a:r>
            <a:r>
              <a:rPr lang="sl-SI" u="sng" dirty="0" smtClean="0">
                <a:solidFill>
                  <a:srgbClr val="0070C0"/>
                </a:solidFill>
              </a:rPr>
              <a:t>Ali lahko s pomočjo čutil določimo  temperaturo?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        Pa poskusiva.</a:t>
            </a:r>
          </a:p>
          <a:p>
            <a:pPr marL="0" indent="0">
              <a:buNone/>
            </a:pPr>
            <a:r>
              <a:rPr lang="sl-SI" dirty="0" smtClean="0"/>
              <a:t>              </a:t>
            </a:r>
            <a:r>
              <a:rPr lang="sl-SI" b="1" dirty="0" smtClean="0"/>
              <a:t>Pripomočki: </a:t>
            </a:r>
            <a:r>
              <a:rPr lang="sl-SI" dirty="0" smtClean="0"/>
              <a:t>3 lončki,                ,  voda            in</a:t>
            </a: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 Potek: </a:t>
            </a:r>
            <a:r>
              <a:rPr lang="sl-SI" dirty="0" smtClean="0"/>
              <a:t>V tri kozarčke nalij vodo: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1.         hladna voda, 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</a:t>
            </a:r>
            <a:r>
              <a:rPr lang="sl-SI" dirty="0" smtClean="0"/>
              <a:t>2.         topla voda,</a:t>
            </a:r>
          </a:p>
          <a:p>
            <a:pPr marL="0" indent="0">
              <a:buNone/>
            </a:pPr>
            <a:r>
              <a:rPr lang="sl-SI" b="1" dirty="0"/>
              <a:t>  </a:t>
            </a:r>
            <a:r>
              <a:rPr lang="sl-SI" b="1" dirty="0" smtClean="0"/>
              <a:t> </a:t>
            </a:r>
            <a:r>
              <a:rPr lang="sl-SI" dirty="0" smtClean="0"/>
              <a:t>3.         pol hladne in pol tople vode.</a:t>
            </a:r>
          </a:p>
          <a:p>
            <a:pPr marL="0" indent="0">
              <a:buNone/>
            </a:pPr>
            <a:r>
              <a:rPr lang="sl-SI" dirty="0" smtClean="0"/>
              <a:t>Kazalec leve roke pomoči v hladno vodo, istočasno pa kazalec desne roke pomoči v toplo vodo. V vodi ju drži približno 30 s, nato oba kazalca pomoči v lonček napolnjen s pol hladne in pol tople vode. </a:t>
            </a:r>
          </a:p>
          <a:p>
            <a:pPr marL="0" indent="0">
              <a:buNone/>
            </a:pPr>
            <a:r>
              <a:rPr lang="sl-SI" b="1" dirty="0" smtClean="0"/>
              <a:t>Kaj občutiš?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" y="1086457"/>
            <a:ext cx="792088" cy="905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0" y="2109607"/>
            <a:ext cx="934046" cy="783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32" y="2478085"/>
            <a:ext cx="553244" cy="553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16" y="2473408"/>
            <a:ext cx="553244" cy="553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75478"/>
            <a:ext cx="553244" cy="553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9"/>
          <a:stretch/>
        </p:blipFill>
        <p:spPr bwMode="auto">
          <a:xfrm>
            <a:off x="6216621" y="2374411"/>
            <a:ext cx="729630" cy="7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50282"/>
            <a:ext cx="799494" cy="79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7" y="3720546"/>
            <a:ext cx="434017" cy="434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45" y="4095759"/>
            <a:ext cx="408137" cy="408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6" y="4503896"/>
            <a:ext cx="379249" cy="379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 descr="Finger Wash Stock Illustration - Download Image Now - iStock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949280"/>
            <a:ext cx="798397" cy="720730"/>
          </a:xfrm>
          <a:prstGeom prst="roundRect">
            <a:avLst>
              <a:gd name="adj" fmla="val 300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9961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Uvodna navodila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Danes bo tehniški dan potekal nekoliko drugače.</a:t>
            </a:r>
          </a:p>
          <a:p>
            <a:r>
              <a:rPr lang="sl-SI" dirty="0"/>
              <a:t>Za delo boš </a:t>
            </a:r>
            <a:r>
              <a:rPr lang="sl-SI" dirty="0" smtClean="0"/>
              <a:t>potreboval:</a:t>
            </a:r>
          </a:p>
          <a:p>
            <a:pPr>
              <a:buFontTx/>
              <a:buChar char="-"/>
            </a:pPr>
            <a:r>
              <a:rPr lang="sl-SI" dirty="0" smtClean="0"/>
              <a:t>zvezek</a:t>
            </a:r>
            <a:r>
              <a:rPr lang="sl-SI" dirty="0"/>
              <a:t>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pisala</a:t>
            </a:r>
            <a:r>
              <a:rPr lang="sl-SI" dirty="0"/>
              <a:t>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potrebščine </a:t>
            </a:r>
            <a:r>
              <a:rPr lang="sl-SI" dirty="0"/>
              <a:t>za izvajanje poskusov,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predvsem </a:t>
            </a:r>
            <a:r>
              <a:rPr lang="sl-SI" dirty="0"/>
              <a:t>pa </a:t>
            </a:r>
            <a:r>
              <a:rPr lang="sl-SI" b="1" dirty="0"/>
              <a:t>veliko dobre volje </a:t>
            </a:r>
            <a:r>
              <a:rPr lang="sl-SI" dirty="0"/>
              <a:t>in </a:t>
            </a:r>
            <a:r>
              <a:rPr lang="sl-SI" b="1" dirty="0"/>
              <a:t>vedoželjnosti</a:t>
            </a:r>
            <a:r>
              <a:rPr lang="sl-SI" b="1" dirty="0" smtClean="0"/>
              <a:t>.</a:t>
            </a:r>
          </a:p>
          <a:p>
            <a:pPr>
              <a:buFontTx/>
              <a:buChar char="-"/>
            </a:pPr>
            <a:endParaRPr lang="sl-SI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b="1" dirty="0" smtClean="0"/>
              <a:t>ZELO POMEMBNO JE, DA SE NATANČNO DRŽIŠ NAVODIL.</a:t>
            </a:r>
          </a:p>
          <a:p>
            <a:endParaRPr lang="sl-SI" b="1" dirty="0"/>
          </a:p>
          <a:p>
            <a:r>
              <a:rPr lang="sl-SI" dirty="0" smtClean="0"/>
              <a:t>PREDNO ZAČNEMO S TEHNIŠKIM DNEVOM, SI PREBERIMO NEKAJ OSNOVNIH INFORMACIJ.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26745"/>
            <a:ext cx="884525" cy="88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75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RAZLIKOVANJE MED TEMPERATURO IN TOPLOTO</a:t>
            </a: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199" y="1600200"/>
            <a:ext cx="8502015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200" dirty="0" smtClean="0"/>
              <a:t>             Kaj si ugotovil?</a:t>
            </a:r>
          </a:p>
          <a:p>
            <a:pPr marL="0" indent="0">
              <a:buNone/>
            </a:pPr>
            <a:r>
              <a:rPr lang="sl-SI" sz="2200" dirty="0" smtClean="0"/>
              <a:t>Najbrž podobno kot jaz. </a:t>
            </a:r>
            <a:r>
              <a:rPr lang="sl-SI" sz="2200" dirty="0"/>
              <a:t>V</a:t>
            </a:r>
            <a:r>
              <a:rPr lang="sl-SI" sz="2200" dirty="0" smtClean="0"/>
              <a:t> zadnjem lončku niste mogli določiti ali je voda hladna ali topla.</a:t>
            </a:r>
          </a:p>
          <a:p>
            <a:pPr marL="0" indent="0">
              <a:buNone/>
            </a:pPr>
            <a:r>
              <a:rPr lang="sl-SI" sz="2200" b="1" dirty="0" smtClean="0"/>
              <a:t>Ugotovitve: </a:t>
            </a:r>
            <a:r>
              <a:rPr lang="sl-SI" sz="2200" i="1" dirty="0" smtClean="0">
                <a:latin typeface="Bahnschrift" panose="020B0502040204020203" pitchFamily="34" charset="0"/>
              </a:rPr>
              <a:t>Ugotovil sem, da naša čutila za </a:t>
            </a:r>
            <a:r>
              <a:rPr lang="sl-SI" sz="2200" b="1" i="1" dirty="0" smtClean="0">
                <a:latin typeface="Bahnschrift" panose="020B0502040204020203" pitchFamily="34" charset="0"/>
              </a:rPr>
              <a:t>toplo in hladno </a:t>
            </a:r>
            <a:r>
              <a:rPr lang="sl-SI" sz="2200" i="1" dirty="0" smtClean="0">
                <a:latin typeface="Bahnschrift" panose="020B0502040204020203" pitchFamily="34" charset="0"/>
              </a:rPr>
              <a:t>niso vedno zanesljiva in da z njimi ne moremo natančno izmeriti </a:t>
            </a:r>
            <a:r>
              <a:rPr lang="sl-SI" sz="2200" b="1" i="1" dirty="0" smtClean="0">
                <a:latin typeface="Bahnschrift" panose="020B0502040204020203" pitchFamily="34" charset="0"/>
              </a:rPr>
              <a:t>temperature</a:t>
            </a:r>
            <a:r>
              <a:rPr lang="sl-SI" sz="2200" i="1" dirty="0" smtClean="0">
                <a:latin typeface="Bahnschrift" panose="020B0502040204020203" pitchFamily="34" charset="0"/>
              </a:rPr>
              <a:t>. Za to bi potrebovali termometer.</a:t>
            </a:r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endParaRPr lang="sl-SI" sz="2200" dirty="0" smtClean="0"/>
          </a:p>
          <a:p>
            <a:pPr marL="0" indent="0">
              <a:buNone/>
            </a:pPr>
            <a:endParaRPr lang="sl-SI" sz="2200" dirty="0"/>
          </a:p>
          <a:p>
            <a:pPr marL="0" indent="0">
              <a:buNone/>
            </a:pPr>
            <a:endParaRPr lang="sl-SI" sz="2200" dirty="0" smtClean="0"/>
          </a:p>
          <a:p>
            <a:pPr marL="0" indent="0">
              <a:buNone/>
            </a:pPr>
            <a:endParaRPr lang="sl-SI" sz="2200" dirty="0" smtClean="0"/>
          </a:p>
          <a:p>
            <a:pPr marL="0" indent="0">
              <a:buNone/>
            </a:pPr>
            <a:r>
              <a:rPr lang="sl-SI" sz="2200" b="1" dirty="0" smtClean="0"/>
              <a:t>            Zapiši celoten poskus v zvezek (s pomočjo vprašanj, ki so v prilogi VPRAŠANJA ZA RAZISKOVANJE). </a:t>
            </a:r>
          </a:p>
          <a:p>
            <a:pPr marL="0" indent="0">
              <a:buNone/>
            </a:pPr>
            <a:r>
              <a:rPr lang="sl-SI" sz="2200" dirty="0" smtClean="0"/>
              <a:t>            </a:t>
            </a:r>
            <a:r>
              <a:rPr lang="sl-SI" sz="2200" b="1" dirty="0" smtClean="0"/>
              <a:t>P</a:t>
            </a:r>
            <a:r>
              <a:rPr lang="sl-SI" sz="2200" dirty="0" smtClean="0"/>
              <a:t>oskus tudi </a:t>
            </a:r>
            <a:r>
              <a:rPr lang="sl-SI" sz="2200" b="1" dirty="0" smtClean="0"/>
              <a:t>ilustriraj. Primer, kako to naredimo, je na 27. strani PPT-ja.</a:t>
            </a:r>
          </a:p>
          <a:p>
            <a:pPr marL="0" indent="0">
              <a:buNone/>
            </a:pPr>
            <a:endParaRPr lang="sl-SI" sz="2200" dirty="0"/>
          </a:p>
        </p:txBody>
      </p:sp>
      <p:pic>
        <p:nvPicPr>
          <p:cNvPr id="4" name="Slika 3" descr="Emoticon Happy Face Thinking Posing — Stock Vector © tigatelu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3"/>
          <a:stretch/>
        </p:blipFill>
        <p:spPr bwMode="auto">
          <a:xfrm>
            <a:off x="621906" y="1196752"/>
            <a:ext cx="694690" cy="695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Boy with an idea stock vector. Illustration of brains - 24167561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/>
        </p:blipFill>
        <p:spPr bwMode="auto">
          <a:xfrm>
            <a:off x="1835696" y="3635663"/>
            <a:ext cx="1368152" cy="1370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 descr="Genius Boy stock vector. Illustration of people, looking - 27650075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081"/>
          <a:stretch/>
        </p:blipFill>
        <p:spPr bwMode="auto">
          <a:xfrm>
            <a:off x="5343502" y="3312474"/>
            <a:ext cx="1033398" cy="1806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Navzdol ukrivljena puščica 7"/>
          <p:cNvSpPr/>
          <p:nvPr/>
        </p:nvSpPr>
        <p:spPr>
          <a:xfrm>
            <a:off x="3707904" y="3855437"/>
            <a:ext cx="1368152" cy="7200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9" name="Slika 8" descr="Clipart Pencil - Pencil Clipart, HD Png Download , Transparent Png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9" y="4615384"/>
            <a:ext cx="68072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Colour Pencil Clip Art - Cartoon Color Pencil Clip Art, HD Png ...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85" y="5037214"/>
            <a:ext cx="544830" cy="55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343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3600" b="1" dirty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GIBALNA DEJAVNOST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značba mesta vsebine 3" descr="C:\Users\POS Ponikva\Downloads\vaje za moč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3546585" cy="49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/>
          <p:cNvSpPr txBox="1"/>
          <p:nvPr/>
        </p:nvSpPr>
        <p:spPr>
          <a:xfrm>
            <a:off x="4716016" y="321297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Za igro potrebuješ </a:t>
            </a:r>
            <a:r>
              <a:rPr lang="sl-SI" b="1" dirty="0"/>
              <a:t>kocko</a:t>
            </a:r>
            <a:r>
              <a:rPr lang="sl-SI" dirty="0"/>
              <a:t> in </a:t>
            </a:r>
            <a:r>
              <a:rPr lang="sl-SI" dirty="0" smtClean="0"/>
              <a:t>malo </a:t>
            </a:r>
            <a:r>
              <a:rPr lang="sl-SI" b="1" dirty="0" smtClean="0"/>
              <a:t>dobre </a:t>
            </a:r>
            <a:r>
              <a:rPr lang="sl-SI" b="1" dirty="0"/>
              <a:t>volje</a:t>
            </a:r>
            <a:r>
              <a:rPr lang="sl-SI" dirty="0"/>
              <a:t>. </a:t>
            </a:r>
          </a:p>
        </p:txBody>
      </p:sp>
      <p:pic>
        <p:nvPicPr>
          <p:cNvPr id="1026" name="Picture 2" descr="3d white people throwing dices. 3d illustration. white peopl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1"/>
          <a:stretch/>
        </p:blipFill>
        <p:spPr bwMode="auto">
          <a:xfrm>
            <a:off x="4788024" y="3859307"/>
            <a:ext cx="3192289" cy="2046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60" y="1628800"/>
            <a:ext cx="1452128" cy="14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04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8800" dirty="0"/>
              <a:t>2</a:t>
            </a:r>
            <a:r>
              <a:rPr lang="sl-SI" sz="8800" dirty="0" smtClean="0"/>
              <a:t>. poskus</a:t>
            </a:r>
            <a:endParaRPr lang="sl-SI" sz="8800" dirty="0"/>
          </a:p>
        </p:txBody>
      </p:sp>
    </p:spTree>
    <p:extLst>
      <p:ext uri="{BB962C8B-B14F-4D97-AF65-F5344CB8AC3E}">
        <p14:creationId xmlns:p14="http://schemas.microsoft.com/office/powerpoint/2010/main" val="1886342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txBody>
          <a:bodyPr/>
          <a:lstStyle/>
          <a:p>
            <a:pPr marL="0" indent="0">
              <a:buNone/>
            </a:pPr>
            <a:r>
              <a:rPr lang="sl-SI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poskus: Prevajanje toplote</a:t>
            </a:r>
          </a:p>
          <a:p>
            <a:endParaRPr lang="sl-SI" i="1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67544" y="2110757"/>
            <a:ext cx="29195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</a:t>
            </a:r>
            <a:r>
              <a:rPr lang="sl-SI" b="1" dirty="0" smtClean="0"/>
              <a:t>POTREBUJEŠ: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posodo ali kozarček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</a:t>
            </a:r>
            <a:r>
              <a:rPr lang="sl-SI" dirty="0" smtClean="0"/>
              <a:t>ekaj steklenega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</a:t>
            </a:r>
            <a:r>
              <a:rPr lang="sl-SI" dirty="0" smtClean="0"/>
              <a:t>ekaj kovinskega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nekaj lesenega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m</a:t>
            </a:r>
            <a:r>
              <a:rPr lang="sl-SI" dirty="0" smtClean="0"/>
              <a:t>alo stiropora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gumo 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635896" y="2121762"/>
            <a:ext cx="2272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 smtClean="0">
                <a:solidFill>
                  <a:schemeClr val="bg2">
                    <a:lumMod val="50000"/>
                  </a:schemeClr>
                </a:solidFill>
              </a:rPr>
              <a:t>Zapis v zvezek: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naslov dejavnosti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pripomočki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potek dela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risba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ugotovitve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86" y="3578740"/>
            <a:ext cx="770759" cy="747096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08912" y="4599176"/>
            <a:ext cx="5083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NAVODILO</a:t>
            </a:r>
            <a:r>
              <a:rPr lang="sl-SI" dirty="0" smtClean="0"/>
              <a:t>:</a:t>
            </a:r>
          </a:p>
          <a:p>
            <a:r>
              <a:rPr lang="sl-SI" dirty="0" smtClean="0"/>
              <a:t>V posodo ali kozarček nalij </a:t>
            </a:r>
            <a:r>
              <a:rPr lang="sl-SI" b="1" dirty="0" smtClean="0"/>
              <a:t>vročo vodo </a:t>
            </a:r>
            <a:r>
              <a:rPr lang="sl-SI" dirty="0" smtClean="0"/>
              <a:t>(starši naj bodo poleg). Postopoma polagaj različne materiale v posodo. Čez </a:t>
            </a:r>
            <a:r>
              <a:rPr lang="sl-SI" b="1" dirty="0" smtClean="0"/>
              <a:t>1 minuto previdno potipaj</a:t>
            </a:r>
            <a:r>
              <a:rPr lang="sl-SI" dirty="0" smtClean="0"/>
              <a:t> </a:t>
            </a:r>
            <a:r>
              <a:rPr lang="sl-SI" b="1" dirty="0" smtClean="0"/>
              <a:t>del</a:t>
            </a:r>
            <a:r>
              <a:rPr lang="sl-SI" dirty="0" smtClean="0"/>
              <a:t>, ki</a:t>
            </a:r>
            <a:r>
              <a:rPr lang="sl-SI" b="1" dirty="0" smtClean="0"/>
              <a:t> gleda iz vode</a:t>
            </a:r>
            <a:r>
              <a:rPr lang="sl-SI" dirty="0" smtClean="0"/>
              <a:t>. Kaj ugotoviš?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44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44" y="1600200"/>
            <a:ext cx="3659712" cy="4876800"/>
          </a:xfrm>
        </p:spPr>
      </p:pic>
    </p:spTree>
    <p:extLst>
      <p:ext uri="{BB962C8B-B14F-4D97-AF65-F5344CB8AC3E}">
        <p14:creationId xmlns:p14="http://schemas.microsoft.com/office/powerpoint/2010/main" val="984228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8800" dirty="0"/>
              <a:t>3</a:t>
            </a:r>
            <a:r>
              <a:rPr lang="sl-SI" sz="8800" dirty="0" smtClean="0"/>
              <a:t>. poskus</a:t>
            </a:r>
            <a:endParaRPr lang="sl-SI" sz="8800" dirty="0"/>
          </a:p>
        </p:txBody>
      </p:sp>
    </p:spTree>
    <p:extLst>
      <p:ext uri="{BB962C8B-B14F-4D97-AF65-F5344CB8AC3E}">
        <p14:creationId xmlns:p14="http://schemas.microsoft.com/office/powerpoint/2010/main" val="2691780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68280"/>
          </a:xfrm>
        </p:spPr>
        <p:txBody>
          <a:bodyPr/>
          <a:lstStyle/>
          <a:p>
            <a:pPr marL="0" indent="0">
              <a:buNone/>
            </a:pPr>
            <a:r>
              <a:rPr lang="sl-SI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poskus: Prevajanje toplote</a:t>
            </a:r>
          </a:p>
          <a:p>
            <a:endParaRPr lang="sl-SI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11560" y="2235117"/>
            <a:ext cx="378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POTREBUJEŠ: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</a:t>
            </a:r>
            <a:r>
              <a:rPr lang="sl-SI" dirty="0" smtClean="0"/>
              <a:t>osodo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l</a:t>
            </a:r>
            <a:r>
              <a:rPr lang="sl-SI" dirty="0" smtClean="0"/>
              <a:t>eseno, plastično, kovinsko žlico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3 koščke masla/ledu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07504" y="3692860"/>
            <a:ext cx="6026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NAVODILO</a:t>
            </a:r>
            <a:r>
              <a:rPr lang="sl-SI" dirty="0" smtClean="0"/>
              <a:t>:</a:t>
            </a:r>
          </a:p>
          <a:p>
            <a:r>
              <a:rPr lang="sl-SI" dirty="0" smtClean="0"/>
              <a:t>V posodo natoči nekaj </a:t>
            </a:r>
            <a:r>
              <a:rPr lang="sl-SI" b="1" dirty="0" smtClean="0"/>
              <a:t>centimetrov vroče vode </a:t>
            </a:r>
            <a:r>
              <a:rPr lang="sl-SI" dirty="0" smtClean="0"/>
              <a:t>in vanjo položi vse žlice, tako da je </a:t>
            </a:r>
            <a:r>
              <a:rPr lang="sl-SI" b="1" dirty="0" smtClean="0"/>
              <a:t>ročaj potopljen</a:t>
            </a:r>
            <a:r>
              <a:rPr lang="sl-SI" dirty="0" smtClean="0"/>
              <a:t>. Na žlice položi </a:t>
            </a:r>
            <a:r>
              <a:rPr lang="sl-SI" b="1" dirty="0" smtClean="0"/>
              <a:t>enake koščke masla ali ledu</a:t>
            </a:r>
            <a:r>
              <a:rPr lang="sl-SI" dirty="0" smtClean="0"/>
              <a:t>. Kaj ugotoviš? Kaj to pomeni? Kaj lahko sklepaš?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334953" y="1628800"/>
            <a:ext cx="2272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 smtClean="0">
                <a:solidFill>
                  <a:schemeClr val="bg2">
                    <a:lumMod val="50000"/>
                  </a:schemeClr>
                </a:solidFill>
              </a:rPr>
              <a:t>Zapis v zvezek: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naslov dejavnosti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pripomočki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potek dela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risba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bg2">
                    <a:lumMod val="50000"/>
                  </a:schemeClr>
                </a:solidFill>
              </a:rPr>
              <a:t>- ugotovitve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52" y="1484784"/>
            <a:ext cx="910085" cy="882144"/>
          </a:xfrm>
          <a:prstGeom prst="rect">
            <a:avLst/>
          </a:prstGeom>
        </p:spPr>
      </p:pic>
      <p:pic>
        <p:nvPicPr>
          <p:cNvPr id="8" name="Picture 2" descr="Predogled slik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9" t="41525" r="-1" b="30340"/>
          <a:stretch/>
        </p:blipFill>
        <p:spPr bwMode="auto">
          <a:xfrm>
            <a:off x="6516216" y="2505963"/>
            <a:ext cx="2600688" cy="30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3657600" cy="4876800"/>
          </a:xfrm>
        </p:spPr>
      </p:pic>
    </p:spTree>
    <p:extLst>
      <p:ext uri="{BB962C8B-B14F-4D97-AF65-F5344CB8AC3E}">
        <p14:creationId xmlns:p14="http://schemas.microsoft.com/office/powerpoint/2010/main" val="139169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rmAutofit fontScale="90000"/>
          </a:bodyPr>
          <a:lstStyle/>
          <a:p>
            <a:r>
              <a:rPr lang="sl-SI" sz="3200" b="1" dirty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PREVAJANJE TOPLOTE- </a:t>
            </a:r>
            <a:r>
              <a:rPr lang="sl-SI" sz="3200" b="1" dirty="0" smtClean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UGOTOVITVE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300192" y="2348880"/>
            <a:ext cx="2530624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/>
              <a:t>N</a:t>
            </a:r>
            <a:r>
              <a:rPr lang="sl-SI" sz="2000" dirty="0" smtClean="0"/>
              <a:t>ajhitreje </a:t>
            </a:r>
            <a:r>
              <a:rPr lang="sl-SI" sz="2000" dirty="0"/>
              <a:t>se je maslo stalilo na železni žlici, pomeni, da je </a:t>
            </a:r>
            <a:r>
              <a:rPr lang="sl-SI" sz="2000" dirty="0">
                <a:solidFill>
                  <a:srgbClr val="FF0000"/>
                </a:solidFill>
              </a:rPr>
              <a:t>najboljši toplotni prevodnik. </a:t>
            </a:r>
            <a:r>
              <a:rPr lang="sl-SI" sz="2000" dirty="0"/>
              <a:t>Najpočasneje se je maslo stalilo na leseni žlici, torej je </a:t>
            </a:r>
            <a:r>
              <a:rPr lang="sl-SI" sz="2000" dirty="0">
                <a:solidFill>
                  <a:srgbClr val="FF0000"/>
                </a:solidFill>
              </a:rPr>
              <a:t>slab </a:t>
            </a:r>
            <a:r>
              <a:rPr lang="sl-SI" sz="2000" dirty="0" smtClean="0">
                <a:solidFill>
                  <a:srgbClr val="FF0000"/>
                </a:solidFill>
              </a:rPr>
              <a:t>prevodnik</a:t>
            </a:r>
            <a:r>
              <a:rPr lang="sl-SI" sz="2000" dirty="0" smtClean="0"/>
              <a:t>, </a:t>
            </a:r>
            <a:r>
              <a:rPr lang="sl-SI" sz="2000" dirty="0"/>
              <a:t>a dober izolator.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 descr="C:\00 LIJA LIJICAAAA\LIJA slike ucenci\SLIKE00 ucenci\5.A 2016-17\09 maj 2017\DSC05369.JPG"/>
          <p:cNvPicPr/>
          <p:nvPr/>
        </p:nvPicPr>
        <p:blipFill>
          <a:blip r:embed="rId2" cstate="print"/>
          <a:srcRect t="25547"/>
          <a:stretch>
            <a:fillRect/>
          </a:stretch>
        </p:blipFill>
        <p:spPr bwMode="auto">
          <a:xfrm>
            <a:off x="0" y="1484784"/>
            <a:ext cx="63001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Boy with an idea stock vector. Illustration of brains - 24167561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06"/>
          <a:stretch/>
        </p:blipFill>
        <p:spPr bwMode="auto">
          <a:xfrm>
            <a:off x="7920828" y="1160389"/>
            <a:ext cx="936104" cy="1010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38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76800"/>
          </a:xfrm>
        </p:spPr>
        <p:txBody>
          <a:bodyPr/>
          <a:lstStyle/>
          <a:p>
            <a:r>
              <a:rPr lang="sl-SI" dirty="0" smtClean="0"/>
              <a:t>OPIS  POSKUSA IN ILUSTRACIJA – PRIMER: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2750"/>
          <a:stretch/>
        </p:blipFill>
        <p:spPr>
          <a:xfrm>
            <a:off x="2754052" y="1556792"/>
            <a:ext cx="3635896" cy="514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2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836711"/>
            <a:ext cx="8579296" cy="981361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KAJ MORAŠ NAJPREJ VEDETI?</a:t>
            </a:r>
            <a:br>
              <a:rPr lang="sl-SI" dirty="0" smtClean="0"/>
            </a:br>
            <a:r>
              <a:rPr lang="sl-SI" sz="3600" dirty="0" smtClean="0">
                <a:solidFill>
                  <a:schemeClr val="tx1"/>
                </a:solidFill>
              </a:rPr>
              <a:t>Vedeti moraš, kaj je toplota in kaj je temperatura.</a:t>
            </a:r>
            <a:endParaRPr lang="sl-SI" sz="3600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876800"/>
          </a:xfrm>
        </p:spPr>
        <p:txBody>
          <a:bodyPr/>
          <a:lstStyle/>
          <a:p>
            <a:r>
              <a:rPr lang="sl-SI" dirty="0" smtClean="0"/>
              <a:t>TOPLOTA JE </a:t>
            </a:r>
            <a:r>
              <a:rPr lang="sl-SI" b="1" dirty="0" smtClean="0">
                <a:solidFill>
                  <a:srgbClr val="FF0000"/>
                </a:solidFill>
              </a:rPr>
              <a:t>ENERGIJA.</a:t>
            </a:r>
          </a:p>
          <a:p>
            <a:r>
              <a:rPr lang="sl-SI" dirty="0" smtClean="0"/>
              <a:t>ČE NEKA SNOV PREJME TOPLOTO, SE SEGREJE.</a:t>
            </a:r>
          </a:p>
          <a:p>
            <a:r>
              <a:rPr lang="sl-SI" dirty="0" smtClean="0"/>
              <a:t>TOPLOTA  VPLIVA </a:t>
            </a:r>
            <a:r>
              <a:rPr lang="sl-SI" b="1" u="sng" dirty="0" smtClean="0"/>
              <a:t>NA LASTNOSTI SNOVI.</a:t>
            </a:r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NPR. </a:t>
            </a:r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2050" name="Picture 2" descr="https://eucbeniki.sio.si/nit4/1308/kuhanj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84" y="3680231"/>
            <a:ext cx="3128785" cy="317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3600" b="1" dirty="0">
                <a:solidFill>
                  <a:srgbClr val="D253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ZAKLJUČEK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                         PREVERI TRDITVE</a:t>
            </a:r>
          </a:p>
          <a:p>
            <a:pPr marL="0" indent="0">
              <a:buNone/>
            </a:pPr>
            <a:r>
              <a:rPr lang="sl-SI" dirty="0" smtClean="0"/>
              <a:t>Skoči nazaj na preglednico s trditvami in poglej, če si prav napovedal.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REŠITVE</a:t>
            </a:r>
          </a:p>
          <a:p>
            <a:pPr marL="0" indent="0">
              <a:buNone/>
            </a:pPr>
            <a:r>
              <a:rPr lang="sl-SI" dirty="0" smtClean="0"/>
              <a:t>Če si pravilno izvedel dejavnosti in odgovoril na trditve, boš izvedel, ko bomo imeli naslednjič NIT.</a:t>
            </a:r>
            <a:endParaRPr lang="sl-SI" dirty="0"/>
          </a:p>
        </p:txBody>
      </p:sp>
      <p:pic>
        <p:nvPicPr>
          <p:cNvPr id="5" name="Slika 4" descr="3d Small People - Pencil And Check Stock Illustration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1494914" cy="163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You Rock Emoji | Time and The Valleys Mu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38625"/>
            <a:ext cx="2247900" cy="1771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RAD Results - Oxford Academy of D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11906"/>
            <a:ext cx="2232248" cy="1712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4312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POSTAL SI RAZISKOVALEC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grada vsebine 3" descr="Childrens Vector Illustration Or Emblem Of Funny Chemist Or ...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79" y="1600200"/>
            <a:ext cx="4719241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0312" y="1772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712296"/>
          </a:xfrm>
        </p:spPr>
        <p:txBody>
          <a:bodyPr>
            <a:normAutofit/>
          </a:bodyPr>
          <a:lstStyle/>
          <a:p>
            <a:r>
              <a:rPr lang="sl-SI" dirty="0"/>
              <a:t>Trdne snovi, ki se zaradi dovajanja toplote spremenijo v tekočino, se </a:t>
            </a:r>
            <a:r>
              <a:rPr lang="sl-SI" b="1" dirty="0"/>
              <a:t>stalijo</a:t>
            </a:r>
            <a:r>
              <a:rPr lang="sl-SI" dirty="0"/>
              <a:t>. </a:t>
            </a:r>
            <a:endParaRPr lang="sl-SI" dirty="0" smtClean="0"/>
          </a:p>
          <a:p>
            <a:r>
              <a:rPr lang="sl-SI" dirty="0" smtClean="0"/>
              <a:t>Z </a:t>
            </a:r>
            <a:r>
              <a:rPr lang="sl-SI" dirty="0"/>
              <a:t>ohlajanjem postanejo nazaj trdne. To lastnost nekaterih snovi ljudje že dolgo izkoriščamo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 smtClean="0"/>
              <a:t>Npr.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sz="2000" dirty="0" smtClean="0"/>
              <a:t>V </a:t>
            </a:r>
            <a:r>
              <a:rPr lang="sl-SI" sz="2000" dirty="0"/>
              <a:t>Železnikih na Gorenjskem so okoli leta 1860 sezidali plavž, v katerem so </a:t>
            </a:r>
            <a:r>
              <a:rPr lang="sl-SI" sz="2000" b="1" dirty="0"/>
              <a:t>talili železovo rudo </a:t>
            </a:r>
            <a:r>
              <a:rPr lang="sl-SI" sz="2000" dirty="0"/>
              <a:t>z bližnje Jelovice</a:t>
            </a:r>
            <a:r>
              <a:rPr lang="sl-SI" sz="2000" dirty="0" smtClean="0"/>
              <a:t>.</a:t>
            </a:r>
          </a:p>
          <a:p>
            <a:r>
              <a:rPr lang="sl-SI" sz="2000" dirty="0" smtClean="0"/>
              <a:t>Tekoče železo se imenuje TALINA ŽELEZA.</a:t>
            </a:r>
          </a:p>
          <a:p>
            <a:r>
              <a:rPr lang="sl-SI" sz="2000" dirty="0" smtClean="0"/>
              <a:t>Tekoče železo vlivajo v modele, </a:t>
            </a:r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ko se ohladi, se zoper strdi in </a:t>
            </a:r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ima obliko modela.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3076" name="Picture 4" descr="Litje kovin: proces, metode, metode - Industriji - 2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" b="11803"/>
          <a:stretch/>
        </p:blipFill>
        <p:spPr bwMode="auto">
          <a:xfrm>
            <a:off x="5652120" y="3794343"/>
            <a:ext cx="2952328" cy="266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0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876800"/>
          </a:xfrm>
        </p:spPr>
        <p:txBody>
          <a:bodyPr/>
          <a:lstStyle/>
          <a:p>
            <a:r>
              <a:rPr lang="sl-SI" dirty="0" smtClean="0"/>
              <a:t>Večina snovi se pri segrevanju razteza in zavzamejo </a:t>
            </a:r>
            <a:r>
              <a:rPr lang="sl-SI" b="1" dirty="0" smtClean="0"/>
              <a:t>večjo prostornino.</a:t>
            </a:r>
          </a:p>
          <a:p>
            <a:r>
              <a:rPr lang="sl-SI" dirty="0" smtClean="0"/>
              <a:t>Tako se razteza tudi zrak.</a:t>
            </a:r>
          </a:p>
          <a:p>
            <a:r>
              <a:rPr lang="sl-SI" b="1" dirty="0" smtClean="0"/>
              <a:t>Če zrak segrevamo, zavzema več prostora</a:t>
            </a:r>
            <a:r>
              <a:rPr lang="sl-SI" dirty="0" smtClean="0"/>
              <a:t>. </a:t>
            </a:r>
          </a:p>
          <a:p>
            <a:r>
              <a:rPr lang="sl-SI" sz="2000" dirty="0" smtClean="0"/>
              <a:t>Spomni se na žogo, ki si jo pozabil na soncu več dni.</a:t>
            </a:r>
          </a:p>
          <a:p>
            <a:r>
              <a:rPr lang="sl-SI" sz="2000" dirty="0" smtClean="0"/>
              <a:t>Kaj se je z njo zgodilo? Zakaj?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098" name="Picture 2" descr="Why Do Soccer Balls Get Flat Science Fair Proje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21087" r="745" b="24801"/>
          <a:stretch/>
        </p:blipFill>
        <p:spPr bwMode="auto">
          <a:xfrm>
            <a:off x="2796631" y="3513930"/>
            <a:ext cx="295232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362804" y="5380672"/>
            <a:ext cx="3449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ŽOGA NA SONCU – zrak v njen se razteza, zavzema vedno večjo prostornino, žoga lahko poči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2571092" y="540457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ŽOGA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23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96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 smtClean="0">
                <a:solidFill>
                  <a:srgbClr val="FF0000"/>
                </a:solidFill>
              </a:rPr>
              <a:t>KAJ PA JE TEMPERATURA?</a:t>
            </a:r>
          </a:p>
          <a:p>
            <a:r>
              <a:rPr lang="sl-SI" dirty="0" smtClean="0"/>
              <a:t>Če želimo vedeti, koliko je nekaj toplo ali hladno, moramo izmeriti </a:t>
            </a:r>
            <a:r>
              <a:rPr lang="sl-SI" b="1" dirty="0" smtClean="0"/>
              <a:t>temperaturo tega telesa</a:t>
            </a:r>
            <a:r>
              <a:rPr lang="sl-SI" dirty="0" smtClean="0"/>
              <a:t>.</a:t>
            </a:r>
          </a:p>
          <a:p>
            <a:r>
              <a:rPr lang="sl-SI" dirty="0" smtClean="0"/>
              <a:t>To naredimo s termometrom.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Ko si bolan, si izmeriš temperaturo telesa – pove ti, koliko se je tvoje telo segrelo.</a:t>
            </a:r>
          </a:p>
        </p:txBody>
      </p:sp>
      <p:pic>
        <p:nvPicPr>
          <p:cNvPr id="5124" name="Picture 4" descr="Geratherm Classic XL analogni telesni termometer brez živeg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1854374" cy="18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68280"/>
          </a:xfrm>
        </p:spPr>
        <p:txBody>
          <a:bodyPr/>
          <a:lstStyle/>
          <a:p>
            <a:r>
              <a:rPr lang="sl-SI" b="1" dirty="0"/>
              <a:t>Temperatura je torej </a:t>
            </a:r>
            <a:r>
              <a:rPr lang="sl-SI" b="1" dirty="0">
                <a:solidFill>
                  <a:srgbClr val="FF0000"/>
                </a:solidFill>
              </a:rPr>
              <a:t>lastnost </a:t>
            </a:r>
            <a:r>
              <a:rPr lang="sl-SI" b="1" dirty="0"/>
              <a:t>nekega telesa. Merimo jo v stopinjah </a:t>
            </a:r>
            <a:r>
              <a:rPr lang="sl-SI" b="1" dirty="0" err="1"/>
              <a:t>celzija</a:t>
            </a:r>
            <a:r>
              <a:rPr lang="sl-SI" b="1" dirty="0"/>
              <a:t> (° C) s termometrom.</a:t>
            </a:r>
          </a:p>
          <a:p>
            <a:r>
              <a:rPr lang="sl-SI" b="1" dirty="0"/>
              <a:t>Toplota pa je </a:t>
            </a:r>
            <a:r>
              <a:rPr lang="sl-SI" b="1" dirty="0">
                <a:solidFill>
                  <a:srgbClr val="FF0000"/>
                </a:solidFill>
              </a:rPr>
              <a:t>energija</a:t>
            </a:r>
            <a:r>
              <a:rPr lang="sl-SI" b="1" dirty="0" smtClean="0"/>
              <a:t>.</a:t>
            </a:r>
          </a:p>
          <a:p>
            <a:endParaRPr lang="sl-SI" b="1" dirty="0"/>
          </a:p>
          <a:p>
            <a:endParaRPr lang="sl-SI" b="1" dirty="0"/>
          </a:p>
          <a:p>
            <a:endParaRPr lang="sl-SI" dirty="0"/>
          </a:p>
        </p:txBody>
      </p:sp>
      <p:pic>
        <p:nvPicPr>
          <p:cNvPr id="4" name="Picture 6" descr="Slideshow: Toplota, temperatura (Others - naravoslovje - toplot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36" y="1964363"/>
            <a:ext cx="3867764" cy="211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vet24.si - Ste se kdaj vprašali, kaj je »toplota«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0" y="2440351"/>
            <a:ext cx="2922539" cy="19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lamen: struktura, opis, shema, temperatura - Srednješolsk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858" b="1201"/>
          <a:stretch/>
        </p:blipFill>
        <p:spPr bwMode="auto">
          <a:xfrm>
            <a:off x="276440" y="4507783"/>
            <a:ext cx="2855400" cy="19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56" y="4875645"/>
            <a:ext cx="1872208" cy="1872208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>
            <a:off x="3379739" y="3692292"/>
            <a:ext cx="2344389" cy="1296144"/>
          </a:xfrm>
          <a:prstGeom prst="wedgeEllipseCallout">
            <a:avLst>
              <a:gd name="adj1" fmla="val 127933"/>
              <a:gd name="adj2" fmla="val 7218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Temperaturo ognja lahko določimo tudi po barvi.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26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OGLEJ SI </a:t>
            </a:r>
            <a:r>
              <a:rPr lang="sl-SI" dirty="0" smtClean="0"/>
              <a:t>DVA FILMČKA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hlinkClick r:id="rId2"/>
              </a:rPr>
              <a:t>&lt;https://</a:t>
            </a:r>
            <a:r>
              <a:rPr lang="sl-SI" dirty="0" smtClean="0">
                <a:hlinkClick r:id="rId2"/>
              </a:rPr>
              <a:t>www.youtube.com/watch?v=BlY3dGq8tYo&gt;</a:t>
            </a:r>
          </a:p>
          <a:p>
            <a:pPr marL="0" indent="0">
              <a:buNone/>
            </a:pPr>
            <a:endParaRPr lang="sl-SI" dirty="0">
              <a:hlinkClick r:id="rId2"/>
            </a:endParaRPr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www.youtube.com/watch?v=LoBqSVnmjsA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12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Danes boš opravil več dejavnosti, ki bodo razporejene po naslednjem urniku:</a:t>
            </a:r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646077"/>
              </p:ext>
            </p:extLst>
          </p:nvPr>
        </p:nvGraphicFramePr>
        <p:xfrm>
          <a:off x="2043858" y="1772816"/>
          <a:ext cx="5480470" cy="266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89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095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1</a:t>
                      </a:r>
                      <a:r>
                        <a:rPr lang="sl-SI" dirty="0" smtClean="0"/>
                        <a:t>. </a:t>
                      </a:r>
                      <a:r>
                        <a:rPr lang="sl-SI" sz="1400" dirty="0" smtClean="0"/>
                        <a:t>PRIPRAVA</a:t>
                      </a:r>
                      <a:r>
                        <a:rPr lang="sl-SI" sz="1400" baseline="0" dirty="0" smtClean="0"/>
                        <a:t> ZDRAVEGA ZAJTRKA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4.</a:t>
                      </a:r>
                      <a:r>
                        <a:rPr lang="sl-SI" sz="1400" baseline="0" dirty="0" smtClean="0"/>
                        <a:t> PREVAJANJE TOPLOTE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349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2.</a:t>
                      </a:r>
                      <a:r>
                        <a:rPr lang="sl-SI" sz="1400" baseline="0" dirty="0" smtClean="0"/>
                        <a:t> TOPLOTA/TEMPERATURA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5.</a:t>
                      </a:r>
                      <a:r>
                        <a:rPr lang="sl-SI" sz="1400" baseline="0" dirty="0" smtClean="0"/>
                        <a:t> PREVAJANJE TOPLOTE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963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3. GIBALNA DEJAVNOST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smtClean="0"/>
                        <a:t>6. ZAKLJUČEK</a:t>
                      </a:r>
                      <a:endParaRPr lang="sl-S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Slika 5" descr="Curious Boy A Curious Boy Thinking About Something Royalty Free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4" y="4921046"/>
            <a:ext cx="1261864" cy="1549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Lupe kind clipart 8 » Clipart St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868045" cy="1722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 descr="277 Curious Inquisitive Stock Vector Illustration And Royalty Free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58" y="5092919"/>
            <a:ext cx="1340096" cy="146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 descr="Cute Girl Walking With Books Go To School Stock Illustration ...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9"/>
          <a:stretch/>
        </p:blipFill>
        <p:spPr bwMode="auto">
          <a:xfrm>
            <a:off x="8090657" y="4904128"/>
            <a:ext cx="850771" cy="1340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0565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t">
  <a:themeElements>
    <a:clrScheme name="Jas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618</TotalTime>
  <Words>1395</Words>
  <Application>Microsoft Office PowerPoint</Application>
  <PresentationFormat>Diaprojekcija na zaslonu (4:3)</PresentationFormat>
  <Paragraphs>231</Paragraphs>
  <Slides>31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7" baseType="lpstr">
      <vt:lpstr>Arial</vt:lpstr>
      <vt:lpstr>Bahnschrift</vt:lpstr>
      <vt:lpstr>Calibri</vt:lpstr>
      <vt:lpstr>Times New Roman</vt:lpstr>
      <vt:lpstr>Wingdings</vt:lpstr>
      <vt:lpstr>Jasnost</vt:lpstr>
      <vt:lpstr>TEHNIŠKI DAN</vt:lpstr>
      <vt:lpstr>Uvodna navodila</vt:lpstr>
      <vt:lpstr>KAJ MORAŠ NAJPREJ VEDETI? Vedeti moraš, kaj je toplota in kaj je temperatura.</vt:lpstr>
      <vt:lpstr>PowerPointova predstavitev</vt:lpstr>
      <vt:lpstr>PowerPointova predstavitev</vt:lpstr>
      <vt:lpstr>PowerPointova predstavitev</vt:lpstr>
      <vt:lpstr>PowerPointova predstavitev</vt:lpstr>
      <vt:lpstr>OGLEJ SI DVA FILMČKA:</vt:lpstr>
      <vt:lpstr>PowerPointova predstavitev</vt:lpstr>
      <vt:lpstr> PRIPRAVI ZDRAV ZAJTRK ZA DRUŽINSKE ČLANE</vt:lpstr>
      <vt:lpstr> PRIPRAVI ZDRAV ZAJTRK ZA DRUŽINSKE ČLANE</vt:lpstr>
      <vt:lpstr>PRIPRAVI ZVEZEK.</vt:lpstr>
      <vt:lpstr>DRŽI / NE DRŽI</vt:lpstr>
      <vt:lpstr>PowerPointova predstavitev</vt:lpstr>
      <vt:lpstr>PowerPointova predstavitev</vt:lpstr>
      <vt:lpstr>PowerPointova predstavitev</vt:lpstr>
      <vt:lpstr>PREHAJANJE TOPLOTE</vt:lpstr>
      <vt:lpstr>PowerPointova predstavitev</vt:lpstr>
      <vt:lpstr>1. poskus: RAZLIKOVANJE MED TEMPERATURO IN TOPLOTO</vt:lpstr>
      <vt:lpstr>RAZLIKOVANJE MED TEMPERATURO IN TOPLOTO</vt:lpstr>
      <vt:lpstr>GIBALNA DEJAVNOST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PREVAJANJE TOPLOTE- UGOTOVITVE</vt:lpstr>
      <vt:lpstr>PowerPointova predstavitev</vt:lpstr>
      <vt:lpstr>ZAKLJUČEK</vt:lpstr>
      <vt:lpstr>POSTAL SI RAZISKOVALEC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TEHNIŠKI DAN</dc:title>
  <dc:creator>Simona</dc:creator>
  <cp:lastModifiedBy>petra.bergoc@gmail.com</cp:lastModifiedBy>
  <cp:revision>56</cp:revision>
  <dcterms:created xsi:type="dcterms:W3CDTF">2020-03-30T15:51:37Z</dcterms:created>
  <dcterms:modified xsi:type="dcterms:W3CDTF">2021-04-05T08:48:48Z</dcterms:modified>
</cp:coreProperties>
</file>