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7" r:id="rId4"/>
    <p:sldId id="259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EAF1-2A59-46AB-A57C-C204B8243E5C}" type="datetimeFigureOut">
              <a:rPr lang="sl-SI" smtClean="0"/>
              <a:pPr/>
              <a:t>16.4.2019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02A4-95F1-41DC-9B55-B986A6D30AD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EAF1-2A59-46AB-A57C-C204B8243E5C}" type="datetimeFigureOut">
              <a:rPr lang="sl-SI" smtClean="0"/>
              <a:pPr/>
              <a:t>16.4.2019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02A4-95F1-41DC-9B55-B986A6D30AD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EAF1-2A59-46AB-A57C-C204B8243E5C}" type="datetimeFigureOut">
              <a:rPr lang="sl-SI" smtClean="0"/>
              <a:pPr/>
              <a:t>16.4.2019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02A4-95F1-41DC-9B55-B986A6D30AD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EAF1-2A59-46AB-A57C-C204B8243E5C}" type="datetimeFigureOut">
              <a:rPr lang="sl-SI" smtClean="0"/>
              <a:pPr/>
              <a:t>16.4.2019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02A4-95F1-41DC-9B55-B986A6D30AD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EAF1-2A59-46AB-A57C-C204B8243E5C}" type="datetimeFigureOut">
              <a:rPr lang="sl-SI" smtClean="0"/>
              <a:pPr/>
              <a:t>16.4.2019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02A4-95F1-41DC-9B55-B986A6D30AD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EAF1-2A59-46AB-A57C-C204B8243E5C}" type="datetimeFigureOut">
              <a:rPr lang="sl-SI" smtClean="0"/>
              <a:pPr/>
              <a:t>16.4.2019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02A4-95F1-41DC-9B55-B986A6D30AD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EAF1-2A59-46AB-A57C-C204B8243E5C}" type="datetimeFigureOut">
              <a:rPr lang="sl-SI" smtClean="0"/>
              <a:pPr/>
              <a:t>16.4.2019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02A4-95F1-41DC-9B55-B986A6D30AD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EAF1-2A59-46AB-A57C-C204B8243E5C}" type="datetimeFigureOut">
              <a:rPr lang="sl-SI" smtClean="0"/>
              <a:pPr/>
              <a:t>16.4.2019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02A4-95F1-41DC-9B55-B986A6D30AD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EAF1-2A59-46AB-A57C-C204B8243E5C}" type="datetimeFigureOut">
              <a:rPr lang="sl-SI" smtClean="0"/>
              <a:pPr/>
              <a:t>16.4.2019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02A4-95F1-41DC-9B55-B986A6D30AD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EAF1-2A59-46AB-A57C-C204B8243E5C}" type="datetimeFigureOut">
              <a:rPr lang="sl-SI" smtClean="0"/>
              <a:pPr/>
              <a:t>16.4.2019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02A4-95F1-41DC-9B55-B986A6D30AD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EAF1-2A59-46AB-A57C-C204B8243E5C}" type="datetimeFigureOut">
              <a:rPr lang="sl-SI" smtClean="0"/>
              <a:pPr/>
              <a:t>16.4.2019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02A4-95F1-41DC-9B55-B986A6D30AD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0EAF1-2A59-46AB-A57C-C204B8243E5C}" type="datetimeFigureOut">
              <a:rPr lang="sl-SI" smtClean="0"/>
              <a:pPr/>
              <a:t>16.4.2019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602A4-95F1-41DC-9B55-B986A6D30ADF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 smtClean="0"/>
              <a:t>THERE IS/ THERE ARE</a:t>
            </a:r>
            <a:endParaRPr lang="sl-SI" sz="4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dirty="0" smtClean="0"/>
              <a:t>Kadar uporabljamo ‘</a:t>
            </a:r>
            <a:r>
              <a:rPr lang="sl-SI" u="sng" dirty="0" smtClean="0">
                <a:solidFill>
                  <a:srgbClr val="FF0000"/>
                </a:solidFill>
              </a:rPr>
              <a:t>there is/there are</a:t>
            </a:r>
            <a:r>
              <a:rPr lang="sl-SI" dirty="0" smtClean="0"/>
              <a:t>’ povemo, da se nekaj nekje nahaja ali se ne nahaja:</a:t>
            </a:r>
          </a:p>
          <a:p>
            <a:pPr>
              <a:buNone/>
            </a:pPr>
            <a:r>
              <a:rPr lang="sl-SI" dirty="0" smtClean="0">
                <a:solidFill>
                  <a:prstClr val="black"/>
                </a:solidFill>
              </a:rPr>
              <a:t>= </a:t>
            </a:r>
            <a:r>
              <a:rPr lang="sl-SI" dirty="0" err="1" smtClean="0">
                <a:solidFill>
                  <a:srgbClr val="FF0000"/>
                </a:solidFill>
              </a:rPr>
              <a:t>There‘s</a:t>
            </a:r>
            <a:r>
              <a:rPr lang="sl-SI" dirty="0" smtClean="0">
                <a:solidFill>
                  <a:prstClr val="black"/>
                </a:solidFill>
              </a:rPr>
              <a:t> a </a:t>
            </a:r>
            <a:r>
              <a:rPr lang="sl-SI" dirty="0" err="1" smtClean="0">
                <a:solidFill>
                  <a:prstClr val="black"/>
                </a:solidFill>
              </a:rPr>
              <a:t>computer</a:t>
            </a:r>
            <a:r>
              <a:rPr lang="sl-SI" dirty="0" smtClean="0">
                <a:solidFill>
                  <a:prstClr val="black"/>
                </a:solidFill>
              </a:rPr>
              <a:t> in </a:t>
            </a:r>
            <a:r>
              <a:rPr lang="sl-SI" dirty="0" err="1" smtClean="0">
                <a:solidFill>
                  <a:prstClr val="black"/>
                </a:solidFill>
              </a:rPr>
              <a:t>the</a:t>
            </a:r>
            <a:r>
              <a:rPr lang="sl-SI" dirty="0" smtClean="0">
                <a:solidFill>
                  <a:prstClr val="black"/>
                </a:solidFill>
              </a:rPr>
              <a:t> </a:t>
            </a:r>
            <a:r>
              <a:rPr lang="sl-SI" dirty="0" err="1" smtClean="0">
                <a:solidFill>
                  <a:prstClr val="black"/>
                </a:solidFill>
              </a:rPr>
              <a:t>classroom</a:t>
            </a:r>
            <a:r>
              <a:rPr lang="sl-SI" dirty="0" smtClean="0">
                <a:solidFill>
                  <a:prstClr val="black"/>
                </a:solidFill>
              </a:rPr>
              <a:t>.</a:t>
            </a:r>
          </a:p>
          <a:p>
            <a:pPr>
              <a:buNone/>
            </a:pPr>
            <a:r>
              <a:rPr lang="sl-SI" dirty="0" smtClean="0">
                <a:solidFill>
                  <a:prstClr val="black"/>
                </a:solidFill>
              </a:rPr>
              <a:t>= </a:t>
            </a:r>
            <a:r>
              <a:rPr lang="sl-SI" dirty="0" err="1" smtClean="0">
                <a:solidFill>
                  <a:srgbClr val="FF0000"/>
                </a:solidFill>
              </a:rPr>
              <a:t>There</a:t>
            </a:r>
            <a:r>
              <a:rPr lang="sl-SI" dirty="0" smtClean="0">
                <a:solidFill>
                  <a:srgbClr val="FF0000"/>
                </a:solidFill>
              </a:rPr>
              <a:t> are </a:t>
            </a:r>
            <a:r>
              <a:rPr lang="sl-SI" dirty="0" smtClean="0">
                <a:solidFill>
                  <a:prstClr val="black"/>
                </a:solidFill>
              </a:rPr>
              <a:t>some </a:t>
            </a:r>
            <a:r>
              <a:rPr lang="sl-SI" dirty="0" err="1" smtClean="0">
                <a:solidFill>
                  <a:prstClr val="black"/>
                </a:solidFill>
              </a:rPr>
              <a:t>lights</a:t>
            </a:r>
            <a:r>
              <a:rPr lang="sl-SI" dirty="0" smtClean="0">
                <a:solidFill>
                  <a:prstClr val="black"/>
                </a:solidFill>
              </a:rPr>
              <a:t> on </a:t>
            </a:r>
            <a:r>
              <a:rPr lang="sl-SI" dirty="0" err="1" smtClean="0">
                <a:solidFill>
                  <a:prstClr val="black"/>
                </a:solidFill>
              </a:rPr>
              <a:t>the</a:t>
            </a:r>
            <a:r>
              <a:rPr lang="sl-SI" dirty="0" smtClean="0">
                <a:solidFill>
                  <a:prstClr val="black"/>
                </a:solidFill>
              </a:rPr>
              <a:t> </a:t>
            </a:r>
            <a:r>
              <a:rPr lang="sl-SI" dirty="0" err="1" smtClean="0">
                <a:solidFill>
                  <a:prstClr val="black"/>
                </a:solidFill>
              </a:rPr>
              <a:t>ceiling</a:t>
            </a:r>
            <a:r>
              <a:rPr lang="sl-SI" dirty="0" smtClean="0">
                <a:solidFill>
                  <a:prstClr val="black"/>
                </a:solidFill>
              </a:rPr>
              <a:t>.</a:t>
            </a:r>
          </a:p>
          <a:p>
            <a:pPr>
              <a:buNone/>
            </a:pPr>
            <a:r>
              <a:rPr lang="sl-SI" dirty="0" smtClean="0">
                <a:solidFill>
                  <a:prstClr val="black"/>
                </a:solidFill>
              </a:rPr>
              <a:t>= </a:t>
            </a:r>
            <a:r>
              <a:rPr lang="sl-SI" dirty="0" err="1" smtClean="0">
                <a:solidFill>
                  <a:srgbClr val="FF0000"/>
                </a:solidFill>
              </a:rPr>
              <a:t>There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isn‘t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smtClean="0">
                <a:solidFill>
                  <a:prstClr val="black"/>
                </a:solidFill>
              </a:rPr>
              <a:t>a </a:t>
            </a:r>
            <a:r>
              <a:rPr lang="sl-SI" dirty="0" err="1" smtClean="0">
                <a:solidFill>
                  <a:prstClr val="black"/>
                </a:solidFill>
              </a:rPr>
              <a:t>cat</a:t>
            </a:r>
            <a:r>
              <a:rPr lang="sl-SI" dirty="0" smtClean="0">
                <a:solidFill>
                  <a:prstClr val="black"/>
                </a:solidFill>
              </a:rPr>
              <a:t> in </a:t>
            </a:r>
            <a:r>
              <a:rPr lang="sl-SI" dirty="0" err="1" smtClean="0">
                <a:solidFill>
                  <a:prstClr val="black"/>
                </a:solidFill>
              </a:rPr>
              <a:t>my</a:t>
            </a:r>
            <a:r>
              <a:rPr lang="sl-SI" dirty="0" smtClean="0">
                <a:solidFill>
                  <a:prstClr val="black"/>
                </a:solidFill>
              </a:rPr>
              <a:t> </a:t>
            </a:r>
            <a:r>
              <a:rPr lang="sl-SI" dirty="0" err="1" smtClean="0">
                <a:solidFill>
                  <a:prstClr val="black"/>
                </a:solidFill>
              </a:rPr>
              <a:t>bag</a:t>
            </a:r>
            <a:r>
              <a:rPr lang="sl-SI" dirty="0" smtClean="0">
                <a:solidFill>
                  <a:prstClr val="black"/>
                </a:solidFill>
              </a:rPr>
              <a:t>.</a:t>
            </a:r>
          </a:p>
          <a:p>
            <a:pPr>
              <a:buNone/>
            </a:pPr>
            <a:r>
              <a:rPr lang="sl-SI" dirty="0" smtClean="0">
                <a:solidFill>
                  <a:prstClr val="black"/>
                </a:solidFill>
              </a:rPr>
              <a:t>= </a:t>
            </a:r>
            <a:r>
              <a:rPr lang="sl-SI" dirty="0" err="1" smtClean="0">
                <a:solidFill>
                  <a:srgbClr val="FF0000"/>
                </a:solidFill>
              </a:rPr>
              <a:t>There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aren‘t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prstClr val="black"/>
                </a:solidFill>
              </a:rPr>
              <a:t>any</a:t>
            </a:r>
            <a:r>
              <a:rPr lang="sl-SI" dirty="0" smtClean="0">
                <a:solidFill>
                  <a:prstClr val="black"/>
                </a:solidFill>
              </a:rPr>
              <a:t> </a:t>
            </a:r>
            <a:r>
              <a:rPr lang="sl-SI" dirty="0" err="1" smtClean="0">
                <a:solidFill>
                  <a:prstClr val="black"/>
                </a:solidFill>
              </a:rPr>
              <a:t>bananas</a:t>
            </a:r>
            <a:r>
              <a:rPr lang="sl-SI" dirty="0" smtClean="0">
                <a:solidFill>
                  <a:prstClr val="black"/>
                </a:solidFill>
              </a:rPr>
              <a:t> in </a:t>
            </a:r>
            <a:r>
              <a:rPr lang="sl-SI" dirty="0" err="1" smtClean="0">
                <a:solidFill>
                  <a:prstClr val="black"/>
                </a:solidFill>
              </a:rPr>
              <a:t>the</a:t>
            </a:r>
            <a:r>
              <a:rPr lang="sl-SI" dirty="0" smtClean="0">
                <a:solidFill>
                  <a:prstClr val="black"/>
                </a:solidFill>
              </a:rPr>
              <a:t> </a:t>
            </a:r>
            <a:r>
              <a:rPr lang="sl-SI" dirty="0" err="1" smtClean="0">
                <a:solidFill>
                  <a:prstClr val="black"/>
                </a:solidFill>
              </a:rPr>
              <a:t>shop</a:t>
            </a:r>
            <a:r>
              <a:rPr lang="sl-SI" dirty="0" smtClean="0">
                <a:solidFill>
                  <a:prstClr val="black"/>
                </a:solidFill>
              </a:rPr>
              <a:t>.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THERE WAS / THERE WERE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sl-SI" sz="3000" dirty="0">
                <a:solidFill>
                  <a:prstClr val="black"/>
                </a:solidFill>
              </a:rPr>
              <a:t>Kadar uporabljamo ‘</a:t>
            </a:r>
            <a:r>
              <a:rPr lang="sl-SI" sz="3000" u="sng" dirty="0" err="1">
                <a:solidFill>
                  <a:srgbClr val="FF0000"/>
                </a:solidFill>
              </a:rPr>
              <a:t>there</a:t>
            </a:r>
            <a:r>
              <a:rPr lang="sl-SI" sz="3000" u="sng" dirty="0">
                <a:solidFill>
                  <a:srgbClr val="FF0000"/>
                </a:solidFill>
              </a:rPr>
              <a:t> </a:t>
            </a:r>
            <a:r>
              <a:rPr lang="sl-SI" sz="3000" u="sng" dirty="0" err="1">
                <a:solidFill>
                  <a:srgbClr val="FF0000"/>
                </a:solidFill>
              </a:rPr>
              <a:t>was</a:t>
            </a:r>
            <a:r>
              <a:rPr lang="sl-SI" sz="3000" u="sng" dirty="0">
                <a:solidFill>
                  <a:srgbClr val="FF0000"/>
                </a:solidFill>
              </a:rPr>
              <a:t>,/</a:t>
            </a:r>
            <a:r>
              <a:rPr lang="sl-SI" sz="3000" u="sng" dirty="0" err="1">
                <a:solidFill>
                  <a:srgbClr val="FF0000"/>
                </a:solidFill>
              </a:rPr>
              <a:t>there</a:t>
            </a:r>
            <a:r>
              <a:rPr lang="sl-SI" sz="3000" u="sng" dirty="0">
                <a:solidFill>
                  <a:srgbClr val="FF0000"/>
                </a:solidFill>
              </a:rPr>
              <a:t> </a:t>
            </a:r>
            <a:r>
              <a:rPr lang="sl-SI" sz="3000" u="sng" dirty="0" err="1">
                <a:solidFill>
                  <a:srgbClr val="FF0000"/>
                </a:solidFill>
              </a:rPr>
              <a:t>were</a:t>
            </a:r>
            <a:r>
              <a:rPr lang="sl-SI" sz="3000" u="sng" dirty="0">
                <a:solidFill>
                  <a:prstClr val="black"/>
                </a:solidFill>
              </a:rPr>
              <a:t>’ </a:t>
            </a:r>
            <a:r>
              <a:rPr lang="sl-SI" sz="3000" dirty="0">
                <a:solidFill>
                  <a:prstClr val="black"/>
                </a:solidFill>
              </a:rPr>
              <a:t>povemo, da se je nekaj nekje nahajalo ali ne.</a:t>
            </a:r>
          </a:p>
          <a:p>
            <a:pPr lvl="0">
              <a:buNone/>
            </a:pPr>
            <a:r>
              <a:rPr lang="sl-SI" sz="3000" dirty="0">
                <a:solidFill>
                  <a:prstClr val="black"/>
                </a:solidFill>
              </a:rPr>
              <a:t>= </a:t>
            </a:r>
            <a:r>
              <a:rPr lang="sl-SI" sz="3000" dirty="0" err="1">
                <a:solidFill>
                  <a:srgbClr val="FF0000"/>
                </a:solidFill>
              </a:rPr>
              <a:t>There</a:t>
            </a:r>
            <a:r>
              <a:rPr lang="sl-SI" sz="3000" dirty="0">
                <a:solidFill>
                  <a:srgbClr val="FF0000"/>
                </a:solidFill>
              </a:rPr>
              <a:t> </a:t>
            </a:r>
            <a:r>
              <a:rPr lang="sl-SI" sz="3000" dirty="0" err="1">
                <a:solidFill>
                  <a:srgbClr val="FF0000"/>
                </a:solidFill>
              </a:rPr>
              <a:t>was</a:t>
            </a:r>
            <a:r>
              <a:rPr lang="sl-SI" sz="3000" dirty="0">
                <a:solidFill>
                  <a:srgbClr val="FF0000"/>
                </a:solidFill>
              </a:rPr>
              <a:t> </a:t>
            </a:r>
            <a:r>
              <a:rPr lang="sl-SI" sz="3000" dirty="0">
                <a:solidFill>
                  <a:prstClr val="black"/>
                </a:solidFill>
              </a:rPr>
              <a:t>a bridge </a:t>
            </a:r>
            <a:r>
              <a:rPr lang="sl-SI" sz="3000" dirty="0" err="1">
                <a:solidFill>
                  <a:prstClr val="black"/>
                </a:solidFill>
              </a:rPr>
              <a:t>across</a:t>
            </a:r>
            <a:r>
              <a:rPr lang="sl-SI" sz="3000" dirty="0">
                <a:solidFill>
                  <a:prstClr val="black"/>
                </a:solidFill>
              </a:rPr>
              <a:t> </a:t>
            </a:r>
            <a:r>
              <a:rPr lang="sl-SI" sz="3000" dirty="0" err="1">
                <a:solidFill>
                  <a:prstClr val="black"/>
                </a:solidFill>
              </a:rPr>
              <a:t>the</a:t>
            </a:r>
            <a:r>
              <a:rPr lang="sl-SI" sz="3000" dirty="0">
                <a:solidFill>
                  <a:prstClr val="black"/>
                </a:solidFill>
              </a:rPr>
              <a:t> </a:t>
            </a:r>
            <a:r>
              <a:rPr lang="sl-SI" sz="3000" dirty="0" err="1">
                <a:solidFill>
                  <a:prstClr val="black"/>
                </a:solidFill>
              </a:rPr>
              <a:t>river</a:t>
            </a:r>
            <a:r>
              <a:rPr lang="sl-SI" sz="3000" dirty="0">
                <a:solidFill>
                  <a:prstClr val="black"/>
                </a:solidFill>
              </a:rPr>
              <a:t>.</a:t>
            </a:r>
          </a:p>
          <a:p>
            <a:pPr lvl="0">
              <a:buNone/>
            </a:pPr>
            <a:r>
              <a:rPr lang="sl-SI" sz="3000" dirty="0">
                <a:solidFill>
                  <a:prstClr val="black"/>
                </a:solidFill>
              </a:rPr>
              <a:t>= </a:t>
            </a:r>
            <a:r>
              <a:rPr lang="sl-SI" sz="3000" dirty="0" err="1">
                <a:solidFill>
                  <a:srgbClr val="FF0000"/>
                </a:solidFill>
              </a:rPr>
              <a:t>There</a:t>
            </a:r>
            <a:r>
              <a:rPr lang="sl-SI" sz="3000" dirty="0">
                <a:solidFill>
                  <a:srgbClr val="FF0000"/>
                </a:solidFill>
              </a:rPr>
              <a:t> </a:t>
            </a:r>
            <a:r>
              <a:rPr lang="sl-SI" sz="3000" dirty="0" err="1">
                <a:solidFill>
                  <a:srgbClr val="FF0000"/>
                </a:solidFill>
              </a:rPr>
              <a:t>were</a:t>
            </a:r>
            <a:r>
              <a:rPr lang="sl-SI" sz="3000" dirty="0">
                <a:solidFill>
                  <a:srgbClr val="FF0000"/>
                </a:solidFill>
              </a:rPr>
              <a:t> </a:t>
            </a:r>
            <a:r>
              <a:rPr lang="sl-SI" sz="3000" dirty="0" err="1">
                <a:solidFill>
                  <a:prstClr val="black"/>
                </a:solidFill>
              </a:rPr>
              <a:t>several</a:t>
            </a:r>
            <a:r>
              <a:rPr lang="sl-SI" sz="3000" dirty="0">
                <a:solidFill>
                  <a:prstClr val="black"/>
                </a:solidFill>
              </a:rPr>
              <a:t> </a:t>
            </a:r>
            <a:r>
              <a:rPr lang="sl-SI" sz="3000" dirty="0" err="1">
                <a:solidFill>
                  <a:prstClr val="black"/>
                </a:solidFill>
              </a:rPr>
              <a:t>shops</a:t>
            </a:r>
            <a:r>
              <a:rPr lang="sl-SI" sz="3000" dirty="0">
                <a:solidFill>
                  <a:prstClr val="black"/>
                </a:solidFill>
              </a:rPr>
              <a:t> in </a:t>
            </a:r>
            <a:r>
              <a:rPr lang="sl-SI" sz="3000" dirty="0" err="1">
                <a:solidFill>
                  <a:prstClr val="black"/>
                </a:solidFill>
              </a:rPr>
              <a:t>the</a:t>
            </a:r>
            <a:r>
              <a:rPr lang="sl-SI" sz="3000" dirty="0">
                <a:solidFill>
                  <a:prstClr val="black"/>
                </a:solidFill>
              </a:rPr>
              <a:t> </a:t>
            </a:r>
            <a:r>
              <a:rPr lang="sl-SI" sz="3000" dirty="0" err="1">
                <a:solidFill>
                  <a:prstClr val="black"/>
                </a:solidFill>
              </a:rPr>
              <a:t>town</a:t>
            </a:r>
            <a:r>
              <a:rPr lang="sl-SI" sz="3000" dirty="0" smtClean="0">
                <a:solidFill>
                  <a:prstClr val="black"/>
                </a:solidFill>
              </a:rPr>
              <a:t>.</a:t>
            </a:r>
          </a:p>
          <a:p>
            <a:pPr lvl="0">
              <a:buNone/>
            </a:pPr>
            <a:r>
              <a:rPr lang="sl-SI" sz="3000" dirty="0" smtClean="0">
                <a:solidFill>
                  <a:prstClr val="black"/>
                </a:solidFill>
              </a:rPr>
              <a:t>= </a:t>
            </a:r>
            <a:r>
              <a:rPr lang="sl-SI" sz="3000" dirty="0" err="1" smtClean="0">
                <a:solidFill>
                  <a:srgbClr val="FF0000"/>
                </a:solidFill>
              </a:rPr>
              <a:t>There</a:t>
            </a:r>
            <a:r>
              <a:rPr lang="sl-SI" sz="3000" dirty="0" smtClean="0">
                <a:solidFill>
                  <a:srgbClr val="FF0000"/>
                </a:solidFill>
              </a:rPr>
              <a:t> </a:t>
            </a:r>
            <a:r>
              <a:rPr lang="sl-SI" sz="3000" dirty="0" err="1" smtClean="0">
                <a:solidFill>
                  <a:srgbClr val="FF0000"/>
                </a:solidFill>
              </a:rPr>
              <a:t>wasn‘t</a:t>
            </a:r>
            <a:r>
              <a:rPr lang="sl-SI" sz="3000" dirty="0" smtClean="0">
                <a:solidFill>
                  <a:srgbClr val="FF0000"/>
                </a:solidFill>
              </a:rPr>
              <a:t> </a:t>
            </a:r>
            <a:r>
              <a:rPr lang="sl-SI" sz="3000" dirty="0" smtClean="0">
                <a:solidFill>
                  <a:prstClr val="black"/>
                </a:solidFill>
              </a:rPr>
              <a:t>a </a:t>
            </a:r>
            <a:r>
              <a:rPr lang="sl-SI" sz="3000" dirty="0" err="1" smtClean="0">
                <a:solidFill>
                  <a:prstClr val="black"/>
                </a:solidFill>
              </a:rPr>
              <a:t>factory</a:t>
            </a:r>
            <a:r>
              <a:rPr lang="sl-SI" sz="3000" dirty="0" smtClean="0">
                <a:solidFill>
                  <a:prstClr val="black"/>
                </a:solidFill>
              </a:rPr>
              <a:t> in Pivka 200 </a:t>
            </a:r>
            <a:r>
              <a:rPr lang="sl-SI" sz="3000" dirty="0" err="1" smtClean="0">
                <a:solidFill>
                  <a:prstClr val="black"/>
                </a:solidFill>
              </a:rPr>
              <a:t>years</a:t>
            </a:r>
            <a:r>
              <a:rPr lang="sl-SI" sz="3000" dirty="0" smtClean="0">
                <a:solidFill>
                  <a:prstClr val="black"/>
                </a:solidFill>
              </a:rPr>
              <a:t> ago.</a:t>
            </a:r>
          </a:p>
          <a:p>
            <a:pPr lvl="0">
              <a:buNone/>
            </a:pPr>
            <a:r>
              <a:rPr lang="sl-SI" sz="3000" dirty="0" smtClean="0">
                <a:solidFill>
                  <a:prstClr val="black"/>
                </a:solidFill>
              </a:rPr>
              <a:t>= </a:t>
            </a:r>
            <a:r>
              <a:rPr lang="sl-SI" sz="3000" dirty="0" err="1" smtClean="0">
                <a:solidFill>
                  <a:srgbClr val="FF0000"/>
                </a:solidFill>
              </a:rPr>
              <a:t>There</a:t>
            </a:r>
            <a:r>
              <a:rPr lang="sl-SI" sz="3000" dirty="0" smtClean="0">
                <a:solidFill>
                  <a:srgbClr val="FF0000"/>
                </a:solidFill>
              </a:rPr>
              <a:t> </a:t>
            </a:r>
            <a:r>
              <a:rPr lang="sl-SI" sz="3000" dirty="0" err="1" smtClean="0">
                <a:solidFill>
                  <a:srgbClr val="FF0000"/>
                </a:solidFill>
              </a:rPr>
              <a:t>weren‘t</a:t>
            </a:r>
            <a:r>
              <a:rPr lang="sl-SI" sz="3000" dirty="0" smtClean="0">
                <a:solidFill>
                  <a:srgbClr val="FF0000"/>
                </a:solidFill>
              </a:rPr>
              <a:t> </a:t>
            </a:r>
            <a:r>
              <a:rPr lang="sl-SI" sz="3000" dirty="0" err="1" smtClean="0">
                <a:solidFill>
                  <a:prstClr val="black"/>
                </a:solidFill>
              </a:rPr>
              <a:t>any</a:t>
            </a:r>
            <a:r>
              <a:rPr lang="sl-SI" sz="3000" dirty="0" smtClean="0">
                <a:solidFill>
                  <a:prstClr val="black"/>
                </a:solidFill>
              </a:rPr>
              <a:t> </a:t>
            </a:r>
            <a:r>
              <a:rPr lang="sl-SI" sz="3000" dirty="0" err="1" smtClean="0">
                <a:solidFill>
                  <a:prstClr val="black"/>
                </a:solidFill>
              </a:rPr>
              <a:t>bridges</a:t>
            </a:r>
            <a:r>
              <a:rPr lang="sl-SI" sz="3000" dirty="0" smtClean="0">
                <a:solidFill>
                  <a:prstClr val="black"/>
                </a:solidFill>
              </a:rPr>
              <a:t> </a:t>
            </a:r>
            <a:r>
              <a:rPr lang="sl-SI" sz="3000" dirty="0" err="1" smtClean="0">
                <a:solidFill>
                  <a:prstClr val="black"/>
                </a:solidFill>
              </a:rPr>
              <a:t>across</a:t>
            </a:r>
            <a:r>
              <a:rPr lang="sl-SI" sz="3000" dirty="0" smtClean="0">
                <a:solidFill>
                  <a:prstClr val="black"/>
                </a:solidFill>
              </a:rPr>
              <a:t> </a:t>
            </a:r>
            <a:r>
              <a:rPr lang="sl-SI" sz="3000" dirty="0" err="1" smtClean="0">
                <a:solidFill>
                  <a:prstClr val="black"/>
                </a:solidFill>
              </a:rPr>
              <a:t>the</a:t>
            </a:r>
            <a:r>
              <a:rPr lang="sl-SI" sz="3000" dirty="0" smtClean="0">
                <a:solidFill>
                  <a:prstClr val="black"/>
                </a:solidFill>
              </a:rPr>
              <a:t> </a:t>
            </a:r>
            <a:r>
              <a:rPr lang="sl-SI" sz="3000" dirty="0" err="1" smtClean="0">
                <a:solidFill>
                  <a:prstClr val="black"/>
                </a:solidFill>
              </a:rPr>
              <a:t>river</a:t>
            </a:r>
            <a:r>
              <a:rPr lang="sl-SI" sz="3000" dirty="0" smtClean="0">
                <a:solidFill>
                  <a:prstClr val="black"/>
                </a:solidFill>
              </a:rPr>
              <a:t>.</a:t>
            </a:r>
          </a:p>
          <a:p>
            <a:pPr lvl="0">
              <a:buNone/>
            </a:pPr>
            <a:endParaRPr lang="sl-SI" sz="3000" dirty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sl-SI" sz="3000" dirty="0" err="1" smtClean="0">
                <a:solidFill>
                  <a:prstClr val="black"/>
                </a:solidFill>
              </a:rPr>
              <a:t>TB</a:t>
            </a:r>
            <a:r>
              <a:rPr lang="sl-SI" sz="3000" dirty="0" err="1" smtClean="0">
                <a:solidFill>
                  <a:prstClr val="black"/>
                </a:solidFill>
              </a:rPr>
              <a:t>p</a:t>
            </a:r>
            <a:r>
              <a:rPr lang="sl-SI" sz="3000" dirty="0" smtClean="0">
                <a:solidFill>
                  <a:prstClr val="black"/>
                </a:solidFill>
              </a:rPr>
              <a:t>. 72 # 4</a:t>
            </a:r>
            <a:endParaRPr lang="sl-SI" sz="3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3180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 err="1" smtClean="0"/>
              <a:t>There</a:t>
            </a:r>
            <a:r>
              <a:rPr lang="sl-SI" sz="4000" dirty="0" smtClean="0"/>
              <a:t> </a:t>
            </a:r>
            <a:r>
              <a:rPr lang="sl-SI" sz="4000" dirty="0" err="1" smtClean="0"/>
              <a:t>was</a:t>
            </a:r>
            <a:r>
              <a:rPr lang="sl-SI" sz="4000" dirty="0" smtClean="0"/>
              <a:t>……./ It </a:t>
            </a:r>
            <a:r>
              <a:rPr lang="sl-SI" sz="4000" dirty="0" err="1" smtClean="0"/>
              <a:t>was</a:t>
            </a:r>
            <a:endParaRPr lang="sl-SI" sz="4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sl-SI" dirty="0" err="1" smtClean="0"/>
              <a:t>There</a:t>
            </a:r>
            <a:r>
              <a:rPr lang="sl-SI" dirty="0" smtClean="0"/>
              <a:t> </a:t>
            </a:r>
            <a:r>
              <a:rPr lang="sl-SI" u="sng" dirty="0" smtClean="0"/>
              <a:t>is</a:t>
            </a:r>
            <a:r>
              <a:rPr lang="sl-SI" dirty="0" smtClean="0"/>
              <a:t> </a:t>
            </a:r>
            <a:r>
              <a:rPr lang="sl-SI" u="sng" dirty="0" smtClean="0"/>
              <a:t>a </a:t>
            </a:r>
            <a:r>
              <a:rPr lang="sl-SI" u="sng" dirty="0" err="1" smtClean="0"/>
              <a:t>computer</a:t>
            </a:r>
            <a:r>
              <a:rPr lang="sl-SI" dirty="0" smtClean="0"/>
              <a:t> in </a:t>
            </a:r>
            <a:r>
              <a:rPr lang="sl-SI" dirty="0" err="1" smtClean="0"/>
              <a:t>our</a:t>
            </a:r>
            <a:r>
              <a:rPr lang="sl-SI" dirty="0" smtClean="0"/>
              <a:t> </a:t>
            </a:r>
            <a:r>
              <a:rPr lang="sl-SI" dirty="0" err="1" smtClean="0"/>
              <a:t>classroom</a:t>
            </a:r>
            <a:r>
              <a:rPr lang="sl-SI" dirty="0" smtClean="0"/>
              <a:t>.</a:t>
            </a:r>
          </a:p>
          <a:p>
            <a:pPr>
              <a:buNone/>
            </a:pPr>
            <a:r>
              <a:rPr lang="sl-SI" dirty="0" smtClean="0">
                <a:solidFill>
                  <a:srgbClr val="FF0000"/>
                </a:solidFill>
              </a:rPr>
              <a:t>     </a:t>
            </a:r>
            <a:r>
              <a:rPr lang="sl-SI" u="sng" dirty="0" err="1" smtClean="0">
                <a:solidFill>
                  <a:srgbClr val="FF0000"/>
                </a:solidFill>
              </a:rPr>
              <a:t>It‘s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/>
              <a:t>new</a:t>
            </a:r>
            <a:r>
              <a:rPr lang="sl-SI" dirty="0" smtClean="0"/>
              <a:t>.</a:t>
            </a:r>
          </a:p>
          <a:p>
            <a:pPr>
              <a:buFontTx/>
              <a:buChar char="-"/>
            </a:pPr>
            <a:r>
              <a:rPr lang="sl-SI" dirty="0" err="1" smtClean="0"/>
              <a:t>There</a:t>
            </a:r>
            <a:r>
              <a:rPr lang="sl-SI" dirty="0" smtClean="0"/>
              <a:t> </a:t>
            </a:r>
            <a:r>
              <a:rPr lang="sl-SI" u="sng" dirty="0" smtClean="0"/>
              <a:t>are</a:t>
            </a:r>
            <a:r>
              <a:rPr lang="sl-SI" dirty="0" smtClean="0"/>
              <a:t> </a:t>
            </a:r>
            <a:r>
              <a:rPr lang="sl-SI" u="sng" dirty="0" smtClean="0"/>
              <a:t>some </a:t>
            </a:r>
            <a:r>
              <a:rPr lang="sl-SI" u="sng" dirty="0" err="1" smtClean="0"/>
              <a:t>shops</a:t>
            </a:r>
            <a:r>
              <a:rPr lang="sl-SI" u="sng" dirty="0" smtClean="0"/>
              <a:t> </a:t>
            </a:r>
            <a:r>
              <a:rPr lang="sl-SI" dirty="0" smtClean="0"/>
              <a:t>in </a:t>
            </a:r>
            <a:r>
              <a:rPr lang="sl-SI" dirty="0" err="1" smtClean="0"/>
              <a:t>our</a:t>
            </a:r>
            <a:r>
              <a:rPr lang="sl-SI" dirty="0" smtClean="0"/>
              <a:t> </a:t>
            </a:r>
            <a:r>
              <a:rPr lang="sl-SI" dirty="0" err="1" smtClean="0"/>
              <a:t>street</a:t>
            </a:r>
            <a:r>
              <a:rPr lang="sl-SI" dirty="0" smtClean="0"/>
              <a:t>.</a:t>
            </a:r>
          </a:p>
          <a:p>
            <a:pPr>
              <a:buNone/>
            </a:pPr>
            <a:r>
              <a:rPr lang="sl-SI" dirty="0" smtClean="0">
                <a:solidFill>
                  <a:srgbClr val="FF0000"/>
                </a:solidFill>
              </a:rPr>
              <a:t>    </a:t>
            </a:r>
            <a:r>
              <a:rPr lang="sl-SI" u="sng" dirty="0" err="1" smtClean="0">
                <a:solidFill>
                  <a:srgbClr val="FF0000"/>
                </a:solidFill>
              </a:rPr>
              <a:t>They‘re</a:t>
            </a:r>
            <a:r>
              <a:rPr lang="sl-SI" dirty="0" smtClean="0"/>
              <a:t> big.</a:t>
            </a:r>
          </a:p>
          <a:p>
            <a:pPr>
              <a:buFontTx/>
              <a:buChar char="-"/>
            </a:pPr>
            <a:r>
              <a:rPr lang="sl-SI" dirty="0" err="1" smtClean="0"/>
              <a:t>There</a:t>
            </a:r>
            <a:r>
              <a:rPr lang="sl-SI" dirty="0" smtClean="0"/>
              <a:t> </a:t>
            </a:r>
            <a:r>
              <a:rPr lang="sl-SI" u="sng" dirty="0" err="1" smtClean="0"/>
              <a:t>was</a:t>
            </a:r>
            <a:r>
              <a:rPr lang="sl-SI" dirty="0" smtClean="0"/>
              <a:t> </a:t>
            </a:r>
            <a:r>
              <a:rPr lang="sl-SI" u="sng" dirty="0" smtClean="0"/>
              <a:t>a </a:t>
            </a:r>
            <a:r>
              <a:rPr lang="sl-SI" u="sng" dirty="0" err="1" smtClean="0"/>
              <a:t>church</a:t>
            </a:r>
            <a:r>
              <a:rPr lang="sl-SI" u="sng" dirty="0" smtClean="0"/>
              <a:t> </a:t>
            </a:r>
            <a:r>
              <a:rPr lang="sl-SI" dirty="0" smtClean="0"/>
              <a:t>in </a:t>
            </a:r>
            <a:r>
              <a:rPr lang="sl-SI" dirty="0" err="1" smtClean="0"/>
              <a:t>our</a:t>
            </a:r>
            <a:r>
              <a:rPr lang="sl-SI" dirty="0" smtClean="0"/>
              <a:t> </a:t>
            </a:r>
            <a:r>
              <a:rPr lang="sl-SI" dirty="0" err="1" smtClean="0"/>
              <a:t>village</a:t>
            </a:r>
            <a:r>
              <a:rPr lang="sl-SI" dirty="0" smtClean="0"/>
              <a:t>.</a:t>
            </a:r>
          </a:p>
          <a:p>
            <a:pPr>
              <a:buNone/>
            </a:pPr>
            <a:r>
              <a:rPr lang="sl-SI" dirty="0" smtClean="0"/>
              <a:t>     </a:t>
            </a:r>
            <a:r>
              <a:rPr lang="sl-SI" u="sng" dirty="0" smtClean="0">
                <a:solidFill>
                  <a:srgbClr val="FF0000"/>
                </a:solidFill>
              </a:rPr>
              <a:t>It </a:t>
            </a:r>
            <a:r>
              <a:rPr lang="sl-SI" u="sng" dirty="0" err="1" smtClean="0">
                <a:solidFill>
                  <a:srgbClr val="FF0000"/>
                </a:solidFill>
              </a:rPr>
              <a:t>was</a:t>
            </a:r>
            <a:r>
              <a:rPr lang="sl-SI" u="sng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/>
              <a:t>near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river</a:t>
            </a:r>
            <a:r>
              <a:rPr lang="sl-SI" dirty="0" smtClean="0"/>
              <a:t>.</a:t>
            </a:r>
          </a:p>
          <a:p>
            <a:pPr>
              <a:buFontTx/>
              <a:buChar char="-"/>
            </a:pPr>
            <a:r>
              <a:rPr lang="sl-SI" dirty="0" err="1" smtClean="0"/>
              <a:t>There</a:t>
            </a:r>
            <a:r>
              <a:rPr lang="sl-SI" dirty="0" smtClean="0"/>
              <a:t> </a:t>
            </a:r>
            <a:r>
              <a:rPr lang="sl-SI" u="sng" dirty="0" err="1" smtClean="0"/>
              <a:t>were</a:t>
            </a:r>
            <a:r>
              <a:rPr lang="sl-SI" dirty="0" smtClean="0"/>
              <a:t> </a:t>
            </a:r>
            <a:r>
              <a:rPr lang="sl-SI" u="sng" dirty="0" err="1" smtClean="0"/>
              <a:t>two</a:t>
            </a:r>
            <a:r>
              <a:rPr lang="sl-SI" u="sng" dirty="0" smtClean="0"/>
              <a:t> </a:t>
            </a:r>
            <a:r>
              <a:rPr lang="sl-SI" u="sng" dirty="0" err="1" smtClean="0"/>
              <a:t>birds</a:t>
            </a:r>
            <a:r>
              <a:rPr lang="sl-SI" u="sng" dirty="0" smtClean="0"/>
              <a:t> </a:t>
            </a:r>
            <a:r>
              <a:rPr lang="sl-SI" dirty="0" smtClean="0"/>
              <a:t>on </a:t>
            </a:r>
            <a:r>
              <a:rPr lang="sl-SI" dirty="0" err="1" smtClean="0"/>
              <a:t>our</a:t>
            </a:r>
            <a:r>
              <a:rPr lang="sl-SI" dirty="0" smtClean="0"/>
              <a:t> </a:t>
            </a:r>
            <a:r>
              <a:rPr lang="sl-SI" dirty="0" err="1" smtClean="0"/>
              <a:t>roof</a:t>
            </a:r>
            <a:r>
              <a:rPr lang="sl-SI" dirty="0" smtClean="0"/>
              <a:t>.</a:t>
            </a:r>
          </a:p>
          <a:p>
            <a:pPr>
              <a:buNone/>
            </a:pPr>
            <a:r>
              <a:rPr lang="sl-SI" dirty="0" smtClean="0"/>
              <a:t>    </a:t>
            </a:r>
            <a:r>
              <a:rPr lang="sl-SI" u="sng" dirty="0" err="1" smtClean="0">
                <a:solidFill>
                  <a:srgbClr val="FF0000"/>
                </a:solidFill>
              </a:rPr>
              <a:t>They</a:t>
            </a:r>
            <a:r>
              <a:rPr lang="sl-SI" u="sng" dirty="0" smtClean="0">
                <a:solidFill>
                  <a:srgbClr val="FF0000"/>
                </a:solidFill>
              </a:rPr>
              <a:t> </a:t>
            </a:r>
            <a:r>
              <a:rPr lang="sl-SI" u="sng" dirty="0" err="1" smtClean="0">
                <a:solidFill>
                  <a:srgbClr val="FF0000"/>
                </a:solidFill>
              </a:rPr>
              <a:t>were</a:t>
            </a:r>
            <a:r>
              <a:rPr lang="sl-SI" u="sng" dirty="0">
                <a:solidFill>
                  <a:srgbClr val="FF0000"/>
                </a:solidFill>
              </a:rPr>
              <a:t> </a:t>
            </a:r>
            <a:r>
              <a:rPr lang="sl-SI" dirty="0" smtClean="0"/>
              <a:t>red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blue</a:t>
            </a:r>
            <a:r>
              <a:rPr lang="sl-SI" dirty="0" smtClean="0"/>
              <a:t>.</a:t>
            </a:r>
          </a:p>
          <a:p>
            <a:pPr>
              <a:buNone/>
            </a:pPr>
            <a:r>
              <a:rPr lang="sl-SI" b="1" dirty="0" err="1" smtClean="0">
                <a:solidFill>
                  <a:srgbClr val="0070C0"/>
                </a:solidFill>
              </a:rPr>
              <a:t>TBp</a:t>
            </a:r>
            <a:r>
              <a:rPr lang="sl-SI" b="1" dirty="0" smtClean="0">
                <a:solidFill>
                  <a:srgbClr val="0070C0"/>
                </a:solidFill>
              </a:rPr>
              <a:t>. 75 # 5</a:t>
            </a:r>
          </a:p>
          <a:p>
            <a:pPr>
              <a:buNone/>
            </a:pPr>
            <a:endParaRPr lang="sl-SI" dirty="0" smtClean="0"/>
          </a:p>
          <a:p>
            <a:pPr>
              <a:buFont typeface="Arial" charset="0"/>
              <a:buChar char="•"/>
            </a:pPr>
            <a:endParaRPr lang="sl-SI" dirty="0" smtClean="0"/>
          </a:p>
          <a:p>
            <a:pPr>
              <a:buFontTx/>
              <a:buChar char="-"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sl-SI" sz="2800" dirty="0" smtClean="0"/>
          </a:p>
          <a:p>
            <a:pPr>
              <a:buNone/>
            </a:pPr>
            <a:endParaRPr lang="sl-SI" sz="3800" dirty="0" smtClean="0"/>
          </a:p>
          <a:p>
            <a:pPr>
              <a:buNone/>
            </a:pPr>
            <a:r>
              <a:rPr lang="sl-SI" sz="4500" dirty="0" smtClean="0"/>
              <a:t>Kaj pa, če gre za osebo in ne predmet?</a:t>
            </a:r>
          </a:p>
          <a:p>
            <a:pPr>
              <a:buNone/>
            </a:pPr>
            <a:r>
              <a:rPr lang="sl-SI" sz="4500" i="1" dirty="0" smtClean="0"/>
              <a:t>Npr: </a:t>
            </a:r>
            <a:r>
              <a:rPr lang="sl-SI" sz="4500" i="1" dirty="0" err="1" smtClean="0"/>
              <a:t>There</a:t>
            </a:r>
            <a:r>
              <a:rPr lang="sl-SI" sz="4500" i="1" dirty="0" smtClean="0"/>
              <a:t> </a:t>
            </a:r>
            <a:r>
              <a:rPr lang="sl-SI" sz="4500" i="1" dirty="0" err="1" smtClean="0"/>
              <a:t>was</a:t>
            </a:r>
            <a:r>
              <a:rPr lang="sl-SI" sz="4500" i="1" dirty="0" smtClean="0"/>
              <a:t> </a:t>
            </a:r>
            <a:r>
              <a:rPr lang="sl-SI" sz="4500" i="1" u="sng" dirty="0" smtClean="0"/>
              <a:t>a man </a:t>
            </a:r>
            <a:r>
              <a:rPr lang="sl-SI" sz="4500" i="1" dirty="0" smtClean="0"/>
              <a:t>at </a:t>
            </a:r>
            <a:r>
              <a:rPr lang="sl-SI" sz="4500" i="1" dirty="0" err="1" smtClean="0"/>
              <a:t>the</a:t>
            </a:r>
            <a:r>
              <a:rPr lang="sl-SI" sz="4500" i="1" dirty="0" smtClean="0"/>
              <a:t> </a:t>
            </a:r>
            <a:r>
              <a:rPr lang="sl-SI" sz="4500" i="1" dirty="0" err="1" smtClean="0"/>
              <a:t>door</a:t>
            </a:r>
            <a:r>
              <a:rPr lang="sl-SI" sz="4500" i="1" dirty="0" smtClean="0"/>
              <a:t>. </a:t>
            </a:r>
          </a:p>
          <a:p>
            <a:pPr>
              <a:buNone/>
            </a:pPr>
            <a:r>
              <a:rPr lang="sl-SI" sz="4500" dirty="0" smtClean="0">
                <a:solidFill>
                  <a:srgbClr val="FF0000"/>
                </a:solidFill>
              </a:rPr>
              <a:t>         He </a:t>
            </a:r>
            <a:r>
              <a:rPr lang="sl-SI" sz="4500" dirty="0" smtClean="0"/>
              <a:t>was old and dirty. </a:t>
            </a:r>
          </a:p>
          <a:p>
            <a:pPr>
              <a:buNone/>
            </a:pPr>
            <a:endParaRPr lang="sl-SI" sz="4500" dirty="0" smtClean="0"/>
          </a:p>
          <a:p>
            <a:pPr>
              <a:buNone/>
            </a:pPr>
            <a:r>
              <a:rPr lang="sl-SI" sz="4500" dirty="0"/>
              <a:t> </a:t>
            </a:r>
            <a:r>
              <a:rPr lang="sl-SI" sz="4500" dirty="0" smtClean="0"/>
              <a:t>        There was </a:t>
            </a:r>
            <a:r>
              <a:rPr lang="sl-SI" sz="4500" u="sng" dirty="0" smtClean="0"/>
              <a:t>a strange woman </a:t>
            </a:r>
            <a:r>
              <a:rPr lang="sl-SI" sz="4500" dirty="0" smtClean="0"/>
              <a:t>looking at me.</a:t>
            </a:r>
          </a:p>
          <a:p>
            <a:pPr>
              <a:buNone/>
            </a:pPr>
            <a:r>
              <a:rPr lang="sl-SI" sz="4500" dirty="0"/>
              <a:t> </a:t>
            </a:r>
            <a:r>
              <a:rPr lang="sl-SI" sz="4500" dirty="0" smtClean="0"/>
              <a:t>        </a:t>
            </a:r>
            <a:r>
              <a:rPr lang="sl-SI" sz="4500" dirty="0" smtClean="0">
                <a:solidFill>
                  <a:srgbClr val="FF0000"/>
                </a:solidFill>
              </a:rPr>
              <a:t>She</a:t>
            </a:r>
            <a:r>
              <a:rPr lang="sl-SI" sz="4500" dirty="0" smtClean="0"/>
              <a:t> was young and beautiful.</a:t>
            </a:r>
          </a:p>
          <a:p>
            <a:pPr>
              <a:buNone/>
            </a:pPr>
            <a:endParaRPr lang="sl-SI" sz="4500" dirty="0" smtClean="0"/>
          </a:p>
          <a:p>
            <a:pPr>
              <a:buNone/>
            </a:pPr>
            <a:r>
              <a:rPr lang="sl-SI" sz="4500" dirty="0"/>
              <a:t> </a:t>
            </a:r>
            <a:r>
              <a:rPr lang="sl-SI" sz="4500" dirty="0" smtClean="0"/>
              <a:t>        There were </a:t>
            </a:r>
            <a:r>
              <a:rPr lang="sl-SI" sz="4500" u="sng" dirty="0" smtClean="0"/>
              <a:t>boys and girls </a:t>
            </a:r>
            <a:r>
              <a:rPr lang="sl-SI" sz="4500" dirty="0" smtClean="0"/>
              <a:t>playing in </a:t>
            </a:r>
            <a:r>
              <a:rPr lang="sl-SI" sz="4500" dirty="0" err="1" smtClean="0"/>
              <a:t>the</a:t>
            </a:r>
            <a:r>
              <a:rPr lang="sl-SI" sz="4500" dirty="0" smtClean="0"/>
              <a:t> </a:t>
            </a:r>
            <a:r>
              <a:rPr lang="sl-SI" sz="4500" dirty="0" err="1" smtClean="0"/>
              <a:t>schoolyard</a:t>
            </a:r>
            <a:r>
              <a:rPr lang="sl-SI" sz="4500" dirty="0" smtClean="0"/>
              <a:t>.</a:t>
            </a:r>
          </a:p>
          <a:p>
            <a:pPr>
              <a:buNone/>
            </a:pPr>
            <a:r>
              <a:rPr lang="sl-SI" sz="4500" dirty="0"/>
              <a:t> </a:t>
            </a:r>
            <a:r>
              <a:rPr lang="sl-SI" sz="4500" dirty="0" smtClean="0"/>
              <a:t>        </a:t>
            </a:r>
            <a:r>
              <a:rPr lang="sl-SI" sz="4500" dirty="0" smtClean="0">
                <a:solidFill>
                  <a:srgbClr val="FF0000"/>
                </a:solidFill>
              </a:rPr>
              <a:t>They</a:t>
            </a:r>
            <a:r>
              <a:rPr lang="sl-SI" sz="4500" dirty="0" smtClean="0"/>
              <a:t> were wearing yellow T-shirts and black shorts.</a:t>
            </a:r>
          </a:p>
          <a:p>
            <a:pPr>
              <a:buNone/>
            </a:pPr>
            <a:endParaRPr lang="sl-SI" sz="4500" dirty="0" smtClean="0"/>
          </a:p>
          <a:p>
            <a:pPr lvl="0">
              <a:buNone/>
            </a:pPr>
            <a:r>
              <a:rPr lang="sl-SI" sz="4500" dirty="0" smtClean="0">
                <a:solidFill>
                  <a:prstClr val="black"/>
                </a:solidFill>
              </a:rPr>
              <a:t>**Če gre za osebo, rabimo ‘</a:t>
            </a:r>
            <a:r>
              <a:rPr lang="sl-SI" sz="4500" dirty="0" err="1" smtClean="0">
                <a:solidFill>
                  <a:prstClr val="black"/>
                </a:solidFill>
              </a:rPr>
              <a:t>he</a:t>
            </a:r>
            <a:r>
              <a:rPr lang="sl-SI" sz="4500" dirty="0" smtClean="0">
                <a:solidFill>
                  <a:prstClr val="black"/>
                </a:solidFill>
              </a:rPr>
              <a:t>, </a:t>
            </a:r>
            <a:r>
              <a:rPr lang="sl-SI" sz="4500" dirty="0" err="1" smtClean="0">
                <a:solidFill>
                  <a:prstClr val="black"/>
                </a:solidFill>
              </a:rPr>
              <a:t>she</a:t>
            </a:r>
            <a:r>
              <a:rPr lang="sl-SI" sz="4500" dirty="0" smtClean="0">
                <a:solidFill>
                  <a:prstClr val="black"/>
                </a:solidFill>
              </a:rPr>
              <a:t> ali </a:t>
            </a:r>
            <a:r>
              <a:rPr lang="sl-SI" sz="4500" dirty="0" err="1" smtClean="0">
                <a:solidFill>
                  <a:prstClr val="black"/>
                </a:solidFill>
              </a:rPr>
              <a:t>they</a:t>
            </a:r>
            <a:r>
              <a:rPr lang="sl-SI" sz="4500" dirty="0" smtClean="0">
                <a:solidFill>
                  <a:prstClr val="black"/>
                </a:solidFill>
              </a:rPr>
              <a:t>’.</a:t>
            </a:r>
          </a:p>
          <a:p>
            <a:pPr marL="0" indent="0">
              <a:buNone/>
            </a:pPr>
            <a:endParaRPr lang="sl-SI" sz="3800" dirty="0" smtClean="0"/>
          </a:p>
          <a:p>
            <a:r>
              <a:rPr lang="sl-SI" sz="4400" b="1" dirty="0" smtClean="0"/>
              <a:t>WBp.44 – 45 # 2, 3, 4</a:t>
            </a:r>
            <a:endParaRPr lang="sl-SI" sz="4400" b="1" dirty="0"/>
          </a:p>
        </p:txBody>
      </p:sp>
    </p:spTree>
    <p:extLst>
      <p:ext uri="{BB962C8B-B14F-4D97-AF65-F5344CB8AC3E}">
        <p14:creationId xmlns:p14="http://schemas.microsoft.com/office/powerpoint/2010/main" val="83822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280</Words>
  <Application>Microsoft Office PowerPoint</Application>
  <PresentationFormat>Diaprojekcija na zaslonu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Officeova tema</vt:lpstr>
      <vt:lpstr>THERE IS/ THERE ARE</vt:lpstr>
      <vt:lpstr>THERE WAS / THERE WERE</vt:lpstr>
      <vt:lpstr>There was……./ It was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was……./ It was</dc:title>
  <dc:creator>Uporabnik</dc:creator>
  <cp:lastModifiedBy>Uporabnik</cp:lastModifiedBy>
  <cp:revision>38</cp:revision>
  <dcterms:created xsi:type="dcterms:W3CDTF">2014-02-04T17:48:58Z</dcterms:created>
  <dcterms:modified xsi:type="dcterms:W3CDTF">2019-04-16T11:35:59Z</dcterms:modified>
</cp:coreProperties>
</file>