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67" r:id="rId5"/>
    <p:sldId id="265" r:id="rId6"/>
    <p:sldId id="268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697" autoAdjust="0"/>
  </p:normalViewPr>
  <p:slideViewPr>
    <p:cSldViewPr>
      <p:cViewPr varScale="1">
        <p:scale>
          <a:sx n="76" d="100"/>
          <a:sy n="76" d="100"/>
        </p:scale>
        <p:origin x="98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D9774-01EA-4F5F-922E-86622791CCC3}" type="datetimeFigureOut">
              <a:rPr lang="el-GR" smtClean="0"/>
              <a:t>10/2/2021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BDCDE-9646-4070-B604-532774B594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1076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BDCDE-9646-4070-B604-532774B59499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1729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8E02-BA35-430C-870F-688399ED161E}" type="datetimeFigureOut">
              <a:rPr lang="el-GR" smtClean="0"/>
              <a:t>10/2/2021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1BBC-8086-4FDD-97CE-3456FA6CF91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8E02-BA35-430C-870F-688399ED161E}" type="datetimeFigureOut">
              <a:rPr lang="el-GR" smtClean="0"/>
              <a:t>10/2/2021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1BBC-8086-4FDD-97CE-3456FA6CF91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8E02-BA35-430C-870F-688399ED161E}" type="datetimeFigureOut">
              <a:rPr lang="el-GR" smtClean="0"/>
              <a:t>10/2/2021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1BBC-8086-4FDD-97CE-3456FA6CF91C}" type="slidenum">
              <a:rPr lang="el-GR" smtClean="0"/>
              <a:t>‹#›</a:t>
            </a:fld>
            <a:endParaRPr lang="el-G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8E02-BA35-430C-870F-688399ED161E}" type="datetimeFigureOut">
              <a:rPr lang="el-GR" smtClean="0"/>
              <a:t>10/2/2021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1BBC-8086-4FDD-97CE-3456FA6CF91C}" type="slidenum">
              <a:rPr lang="el-GR" smtClean="0"/>
              <a:t>‹#›</a:t>
            </a:fld>
            <a:endParaRPr lang="el-G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8E02-BA35-430C-870F-688399ED161E}" type="datetimeFigureOut">
              <a:rPr lang="el-GR" smtClean="0"/>
              <a:t>10/2/2021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1BBC-8086-4FDD-97CE-3456FA6CF91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8E02-BA35-430C-870F-688399ED161E}" type="datetimeFigureOut">
              <a:rPr lang="el-GR" smtClean="0"/>
              <a:t>10/2/2021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1BBC-8086-4FDD-97CE-3456FA6CF91C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8E02-BA35-430C-870F-688399ED161E}" type="datetimeFigureOut">
              <a:rPr lang="el-GR" smtClean="0"/>
              <a:t>10/2/2021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1BBC-8086-4FDD-97CE-3456FA6CF91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8E02-BA35-430C-870F-688399ED161E}" type="datetimeFigureOut">
              <a:rPr lang="el-GR" smtClean="0"/>
              <a:t>10/2/2021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1BBC-8086-4FDD-97CE-3456FA6CF91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8E02-BA35-430C-870F-688399ED161E}" type="datetimeFigureOut">
              <a:rPr lang="el-GR" smtClean="0"/>
              <a:t>10/2/2021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1BBC-8086-4FDD-97CE-3456FA6CF91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8E02-BA35-430C-870F-688399ED161E}" type="datetimeFigureOut">
              <a:rPr lang="el-GR" smtClean="0"/>
              <a:t>10/2/2021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1BBC-8086-4FDD-97CE-3456FA6CF91C}" type="slidenum">
              <a:rPr lang="el-GR" smtClean="0"/>
              <a:t>‹#›</a:t>
            </a:fld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8E02-BA35-430C-870F-688399ED161E}" type="datetimeFigureOut">
              <a:rPr lang="el-GR" smtClean="0"/>
              <a:t>10/2/2021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1BBC-8086-4FDD-97CE-3456FA6CF91C}" type="slidenum">
              <a:rPr lang="el-GR" smtClean="0"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EDA8E02-BA35-430C-870F-688399ED161E}" type="datetimeFigureOut">
              <a:rPr lang="el-GR" smtClean="0"/>
              <a:t>10/2/2021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1B71BBC-8086-4FDD-97CE-3456FA6CF91C}" type="slidenum">
              <a:rPr lang="el-GR" smtClean="0"/>
              <a:t>‹#›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audio3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846640" cy="24768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</a:rPr>
              <a:t>Present Simple</a:t>
            </a:r>
            <a:endParaRPr lang="el-GR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032538"/>
      </p:ext>
    </p:extLst>
  </p:cSld>
  <p:clrMapOvr>
    <a:masterClrMapping/>
  </p:clrMapOvr>
  <p:transition spd="slow">
    <p:push dir="u"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Present Simple</a:t>
            </a:r>
            <a:r>
              <a:rPr lang="sl-SI" dirty="0" smtClean="0"/>
              <a:t> (</a:t>
            </a:r>
            <a:r>
              <a:rPr lang="sl-SI" dirty="0" smtClean="0">
                <a:solidFill>
                  <a:srgbClr val="FF0000"/>
                </a:solidFill>
              </a:rPr>
              <a:t>RABA</a:t>
            </a:r>
            <a:r>
              <a:rPr lang="sl-SI" dirty="0" smtClean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Splošne resnice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0">
              <a:buClr>
                <a:srgbClr val="31B6FD"/>
              </a:buClr>
            </a:pPr>
            <a:r>
              <a:rPr lang="sl-SI" dirty="0" smtClean="0">
                <a:solidFill>
                  <a:srgbClr val="073E87"/>
                </a:solidFill>
              </a:rPr>
              <a:t>Navade </a:t>
            </a:r>
            <a:endParaRPr lang="en-US" dirty="0" smtClean="0">
              <a:solidFill>
                <a:srgbClr val="073E87"/>
              </a:solidFill>
            </a:endParaRPr>
          </a:p>
          <a:p>
            <a:pPr marL="0" lvl="0" indent="0">
              <a:buClr>
                <a:srgbClr val="31B6FD"/>
              </a:buClr>
              <a:buNone/>
            </a:pPr>
            <a:endParaRPr lang="en-US" dirty="0">
              <a:solidFill>
                <a:srgbClr val="073E87"/>
              </a:solidFill>
            </a:endParaRPr>
          </a:p>
          <a:p>
            <a:pPr marL="0" lvl="0" indent="0">
              <a:buClr>
                <a:srgbClr val="31B6FD"/>
              </a:buClr>
              <a:buNone/>
            </a:pPr>
            <a:endParaRPr lang="en-US" dirty="0" smtClean="0">
              <a:solidFill>
                <a:srgbClr val="073E87"/>
              </a:solidFill>
            </a:endParaRPr>
          </a:p>
          <a:p>
            <a:pPr lvl="0">
              <a:buClr>
                <a:srgbClr val="31B6FD"/>
              </a:buClr>
            </a:pPr>
            <a:r>
              <a:rPr lang="en-US" dirty="0" smtClean="0">
                <a:solidFill>
                  <a:srgbClr val="073E87"/>
                </a:solidFill>
              </a:rPr>
              <a:t> </a:t>
            </a:r>
            <a:r>
              <a:rPr lang="sl-SI" dirty="0" smtClean="0">
                <a:solidFill>
                  <a:srgbClr val="073E87"/>
                </a:solidFill>
              </a:rPr>
              <a:t>ustaljen urnik </a:t>
            </a:r>
            <a:r>
              <a:rPr lang="en-US" dirty="0" smtClean="0">
                <a:solidFill>
                  <a:srgbClr val="073E87"/>
                </a:solidFill>
              </a:rPr>
              <a:t>(school, train, bus, planes etc.)</a:t>
            </a:r>
          </a:p>
          <a:p>
            <a:pPr marL="0" lvl="0" indent="0">
              <a:buClr>
                <a:srgbClr val="31B6FD"/>
              </a:buClr>
              <a:buNone/>
            </a:pPr>
            <a:endParaRPr lang="en-US" dirty="0" smtClean="0">
              <a:solidFill>
                <a:srgbClr val="073E87"/>
              </a:solidFill>
            </a:endParaRPr>
          </a:p>
          <a:p>
            <a:pPr lvl="0">
              <a:buClr>
                <a:srgbClr val="31B6FD"/>
              </a:buClr>
            </a:pPr>
            <a:endParaRPr lang="en-US" dirty="0">
              <a:solidFill>
                <a:srgbClr val="073E87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e.g. </a:t>
            </a:r>
            <a:r>
              <a:rPr lang="en-US" i="1" dirty="0" smtClean="0"/>
              <a:t>I live in London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e.g. </a:t>
            </a:r>
            <a:r>
              <a:rPr lang="en-US" i="1" dirty="0" smtClean="0"/>
              <a:t>I play football every Tuesday.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e.g. </a:t>
            </a:r>
            <a:r>
              <a:rPr lang="en-US" i="1" dirty="0" smtClean="0"/>
              <a:t>My flight leaves at 9 o’clock.</a:t>
            </a:r>
            <a:endParaRPr lang="el-GR" i="1" dirty="0"/>
          </a:p>
        </p:txBody>
      </p:sp>
    </p:spTree>
    <p:extLst>
      <p:ext uri="{BB962C8B-B14F-4D97-AF65-F5344CB8AC3E}">
        <p14:creationId xmlns:p14="http://schemas.microsoft.com/office/powerpoint/2010/main" val="1664031064"/>
      </p:ext>
    </p:extLst>
  </p:cSld>
  <p:clrMapOvr>
    <a:masterClrMapping/>
  </p:clrMapOvr>
  <p:transition spd="slow">
    <p:push dir="u"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313161"/>
            <a:ext cx="8229600" cy="1252728"/>
          </a:xfrm>
        </p:spPr>
        <p:txBody>
          <a:bodyPr/>
          <a:lstStyle/>
          <a:p>
            <a:r>
              <a:rPr lang="sl-SI" dirty="0" smtClean="0"/>
              <a:t>SIGNAL WORDS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sz="quarter" idx="14"/>
          </p:nvPr>
        </p:nvSpPr>
        <p:spPr>
          <a:xfrm>
            <a:off x="1259632" y="2564904"/>
            <a:ext cx="7207712" cy="3561576"/>
          </a:xfrm>
        </p:spPr>
        <p:txBody>
          <a:bodyPr>
            <a:normAutofit/>
          </a:bodyPr>
          <a:lstStyle/>
          <a:p>
            <a:r>
              <a:rPr lang="sl-SI" dirty="0" smtClean="0"/>
              <a:t>e</a:t>
            </a:r>
            <a:r>
              <a:rPr lang="en-US" dirty="0" smtClean="0"/>
              <a:t>very Monday/week/month etc.</a:t>
            </a:r>
          </a:p>
          <a:p>
            <a:r>
              <a:rPr lang="sl-SI" dirty="0"/>
              <a:t>o</a:t>
            </a:r>
            <a:r>
              <a:rPr lang="en-US" dirty="0" smtClean="0"/>
              <a:t>n Tuesdays/ </a:t>
            </a:r>
            <a:r>
              <a:rPr lang="sl-SI" dirty="0" err="1" smtClean="0"/>
              <a:t>Saturdays</a:t>
            </a:r>
            <a:r>
              <a:rPr lang="sl-SI" dirty="0" smtClean="0"/>
              <a:t>,</a:t>
            </a:r>
            <a:r>
              <a:rPr lang="en-US" dirty="0" smtClean="0"/>
              <a:t> </a:t>
            </a:r>
            <a:r>
              <a:rPr lang="sl-SI" dirty="0" err="1" smtClean="0"/>
              <a:t>every</a:t>
            </a:r>
            <a:r>
              <a:rPr lang="sl-SI" dirty="0" smtClean="0"/>
              <a:t> </a:t>
            </a:r>
            <a:r>
              <a:rPr lang="sl-SI" dirty="0" err="1" smtClean="0"/>
              <a:t>Monday</a:t>
            </a:r>
            <a:r>
              <a:rPr lang="sl-SI" dirty="0" smtClean="0"/>
              <a:t>, </a:t>
            </a:r>
            <a:r>
              <a:rPr lang="sl-SI" dirty="0" err="1" smtClean="0"/>
              <a:t>etc</a:t>
            </a:r>
            <a:r>
              <a:rPr lang="sl-SI" dirty="0" smtClean="0"/>
              <a:t>. </a:t>
            </a:r>
            <a:endParaRPr lang="en-US" dirty="0" smtClean="0"/>
          </a:p>
          <a:p>
            <a:r>
              <a:rPr lang="sl-SI" dirty="0"/>
              <a:t>i</a:t>
            </a:r>
            <a:r>
              <a:rPr lang="en-US" dirty="0" smtClean="0"/>
              <a:t>n the morning/afternoon/ summer etc.</a:t>
            </a:r>
          </a:p>
          <a:p>
            <a:r>
              <a:rPr lang="sl-SI" dirty="0"/>
              <a:t>a</a:t>
            </a:r>
            <a:r>
              <a:rPr lang="en-US" dirty="0" smtClean="0"/>
              <a:t>t Christmas/ Easter etc.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Značilni prislovi: </a:t>
            </a:r>
          </a:p>
          <a:p>
            <a:pPr marL="0" indent="0">
              <a:buNone/>
            </a:pPr>
            <a:r>
              <a:rPr lang="sl-SI" dirty="0" err="1" smtClean="0"/>
              <a:t>always</a:t>
            </a:r>
            <a:r>
              <a:rPr lang="sl-SI" dirty="0" smtClean="0"/>
              <a:t> (vedno), </a:t>
            </a:r>
            <a:r>
              <a:rPr lang="sl-SI" dirty="0" err="1" smtClean="0"/>
              <a:t>usually</a:t>
            </a:r>
            <a:r>
              <a:rPr lang="sl-SI" dirty="0" smtClean="0"/>
              <a:t> (</a:t>
            </a:r>
            <a:r>
              <a:rPr lang="sl-SI" dirty="0" err="1" smtClean="0"/>
              <a:t>ponavadi</a:t>
            </a:r>
            <a:r>
              <a:rPr lang="sl-SI" dirty="0" smtClean="0"/>
              <a:t>), </a:t>
            </a:r>
            <a:r>
              <a:rPr lang="sl-SI" dirty="0" err="1" smtClean="0"/>
              <a:t>often</a:t>
            </a:r>
            <a:r>
              <a:rPr lang="sl-SI" dirty="0" smtClean="0"/>
              <a:t> (pogosto) </a:t>
            </a:r>
            <a:r>
              <a:rPr lang="sl-SI" dirty="0" err="1" smtClean="0"/>
              <a:t>sometimes</a:t>
            </a:r>
            <a:r>
              <a:rPr lang="sl-SI" dirty="0" smtClean="0"/>
              <a:t> (včasih), </a:t>
            </a:r>
            <a:r>
              <a:rPr lang="sl-SI" dirty="0" err="1" smtClean="0"/>
              <a:t>seldom</a:t>
            </a:r>
            <a:r>
              <a:rPr lang="sl-SI" dirty="0" smtClean="0"/>
              <a:t> (redko), never (nikoli)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5163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8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067649"/>
              </p:ext>
            </p:extLst>
          </p:nvPr>
        </p:nvGraphicFramePr>
        <p:xfrm>
          <a:off x="31316" y="29249"/>
          <a:ext cx="9112684" cy="460157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4556342">
                  <a:extLst>
                    <a:ext uri="{9D8B030D-6E8A-4147-A177-3AD203B41FA5}">
                      <a16:colId xmlns:a16="http://schemas.microsoft.com/office/drawing/2014/main" val="1714651880"/>
                    </a:ext>
                  </a:extLst>
                </a:gridCol>
                <a:gridCol w="4556342">
                  <a:extLst>
                    <a:ext uri="{9D8B030D-6E8A-4147-A177-3AD203B41FA5}">
                      <a16:colId xmlns:a16="http://schemas.microsoft.com/office/drawing/2014/main" val="2480893920"/>
                    </a:ext>
                  </a:extLst>
                </a:gridCol>
              </a:tblGrid>
              <a:tr h="578212">
                <a:tc gridSpan="2">
                  <a:txBody>
                    <a:bodyPr/>
                    <a:lstStyle/>
                    <a:p>
                      <a:pPr algn="ctr"/>
                      <a:r>
                        <a:rPr lang="sl-SI" sz="2800" dirty="0" smtClean="0">
                          <a:solidFill>
                            <a:srgbClr val="FF0000"/>
                          </a:solidFill>
                        </a:rPr>
                        <a:t>TRDILNA IN NIKALNA OBLIKA (</a:t>
                      </a:r>
                      <a:r>
                        <a:rPr lang="sl-SI" sz="2800" dirty="0" err="1" smtClean="0">
                          <a:solidFill>
                            <a:srgbClr val="FF0000"/>
                          </a:solidFill>
                        </a:rPr>
                        <a:t>affirmative</a:t>
                      </a:r>
                      <a:r>
                        <a:rPr lang="sl-SI" sz="2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sl-SI" sz="2800" baseline="0" dirty="0" err="1" smtClean="0">
                          <a:solidFill>
                            <a:srgbClr val="FF0000"/>
                          </a:solidFill>
                        </a:rPr>
                        <a:t>and</a:t>
                      </a:r>
                      <a:r>
                        <a:rPr lang="sl-SI" sz="2800" baseline="0" dirty="0" smtClean="0">
                          <a:solidFill>
                            <a:srgbClr val="FF0000"/>
                          </a:solidFill>
                        </a:rPr>
                        <a:t> negative)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848495"/>
                  </a:ext>
                </a:extLst>
              </a:tr>
              <a:tr h="1998445">
                <a:tc>
                  <a:txBody>
                    <a:bodyPr/>
                    <a:lstStyle/>
                    <a:p>
                      <a:pPr algn="ctr"/>
                      <a:endParaRPr lang="tr-TR" sz="2800" dirty="0" smtClean="0"/>
                    </a:p>
                    <a:p>
                      <a:pPr algn="ctr"/>
                      <a:r>
                        <a:rPr lang="tr-TR" sz="2800" dirty="0" smtClean="0"/>
                        <a:t>I</a:t>
                      </a:r>
                    </a:p>
                    <a:p>
                      <a:pPr algn="ctr"/>
                      <a:r>
                        <a:rPr lang="tr-TR" sz="2800" dirty="0" smtClean="0"/>
                        <a:t>We</a:t>
                      </a:r>
                    </a:p>
                    <a:p>
                      <a:pPr algn="ctr"/>
                      <a:r>
                        <a:rPr lang="tr-TR" sz="2800" dirty="0" smtClean="0"/>
                        <a:t>You</a:t>
                      </a:r>
                    </a:p>
                    <a:p>
                      <a:pPr algn="ctr"/>
                      <a:r>
                        <a:rPr lang="tr-TR" sz="2800" dirty="0" smtClean="0"/>
                        <a:t>They</a:t>
                      </a:r>
                      <a:endParaRPr lang="en-US" sz="2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800" dirty="0" smtClean="0"/>
                    </a:p>
                    <a:p>
                      <a:pPr algn="ctr"/>
                      <a:r>
                        <a:rPr lang="tr-TR" sz="2800" dirty="0" smtClean="0"/>
                        <a:t>like</a:t>
                      </a:r>
                      <a:r>
                        <a:rPr lang="tr-TR" sz="2800" baseline="0" dirty="0" smtClean="0"/>
                        <a:t> cheese.</a:t>
                      </a:r>
                    </a:p>
                    <a:p>
                      <a:pPr algn="ctr"/>
                      <a:endParaRPr lang="tr-TR" sz="2800" baseline="0" dirty="0" smtClean="0"/>
                    </a:p>
                    <a:p>
                      <a:pPr algn="ctr"/>
                      <a:r>
                        <a:rPr lang="tr-TR" sz="2800" baseline="0" dirty="0" smtClean="0">
                          <a:solidFill>
                            <a:srgbClr val="FF0000"/>
                          </a:solidFill>
                        </a:rPr>
                        <a:t>don’t</a:t>
                      </a:r>
                      <a:r>
                        <a:rPr lang="tr-TR" sz="2800" baseline="0" dirty="0" smtClean="0"/>
                        <a:t> like cheese.</a:t>
                      </a:r>
                      <a:endParaRPr lang="en-US" sz="2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854345"/>
                  </a:ext>
                </a:extLst>
              </a:tr>
              <a:tr h="1615182">
                <a:tc>
                  <a:txBody>
                    <a:bodyPr/>
                    <a:lstStyle/>
                    <a:p>
                      <a:pPr algn="ctr"/>
                      <a:endParaRPr lang="tr-TR" sz="2800" dirty="0" smtClean="0"/>
                    </a:p>
                    <a:p>
                      <a:pPr algn="ctr"/>
                      <a:r>
                        <a:rPr lang="tr-TR" sz="2800" dirty="0" smtClean="0"/>
                        <a:t>He</a:t>
                      </a:r>
                    </a:p>
                    <a:p>
                      <a:pPr algn="ctr"/>
                      <a:r>
                        <a:rPr lang="tr-TR" sz="2800" dirty="0" smtClean="0"/>
                        <a:t>She </a:t>
                      </a:r>
                    </a:p>
                    <a:p>
                      <a:pPr algn="ctr"/>
                      <a:r>
                        <a:rPr lang="tr-TR" sz="2800" dirty="0" smtClean="0"/>
                        <a:t>It</a:t>
                      </a:r>
                      <a:endParaRPr lang="en-US" sz="2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800" dirty="0" smtClean="0"/>
                    </a:p>
                    <a:p>
                      <a:pPr algn="ctr"/>
                      <a:r>
                        <a:rPr lang="tr-TR" sz="2800" dirty="0" smtClean="0"/>
                        <a:t>like</a:t>
                      </a:r>
                      <a:r>
                        <a:rPr lang="tr-TR" sz="28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tr-TR" sz="2800" baseline="0" dirty="0" smtClean="0"/>
                        <a:t> cheese.</a:t>
                      </a:r>
                    </a:p>
                    <a:p>
                      <a:pPr algn="ctr"/>
                      <a:endParaRPr lang="tr-TR" sz="2800" baseline="0" dirty="0" smtClean="0"/>
                    </a:p>
                    <a:p>
                      <a:pPr algn="ctr"/>
                      <a:r>
                        <a:rPr lang="tr-TR" sz="2800" baseline="0" dirty="0" smtClean="0">
                          <a:solidFill>
                            <a:srgbClr val="FF0000"/>
                          </a:solidFill>
                        </a:rPr>
                        <a:t>doesn’t</a:t>
                      </a:r>
                      <a:r>
                        <a:rPr lang="tr-TR" sz="2800" baseline="0" dirty="0" smtClean="0"/>
                        <a:t> like cheese.</a:t>
                      </a:r>
                      <a:endParaRPr lang="en-US" sz="2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628451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082201"/>
              </p:ext>
            </p:extLst>
          </p:nvPr>
        </p:nvGraphicFramePr>
        <p:xfrm>
          <a:off x="0" y="5013176"/>
          <a:ext cx="9144000" cy="18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780360942"/>
                    </a:ext>
                  </a:extLst>
                </a:gridCol>
              </a:tblGrid>
              <a:tr h="1800200">
                <a:tc>
                  <a:txBody>
                    <a:bodyPr/>
                    <a:lstStyle/>
                    <a:p>
                      <a:r>
                        <a:rPr lang="sl-SI" sz="2000" dirty="0" smtClean="0">
                          <a:solidFill>
                            <a:schemeClr val="tx1"/>
                          </a:solidFill>
                        </a:rPr>
                        <a:t>POMNI:</a:t>
                      </a:r>
                      <a:r>
                        <a:rPr lang="sl-SI" sz="2000" baseline="0" dirty="0" smtClean="0">
                          <a:solidFill>
                            <a:schemeClr val="tx1"/>
                          </a:solidFill>
                        </a:rPr>
                        <a:t> Glagoli v ednini za osebe HE/SHE/IT imajo končnico </a:t>
                      </a:r>
                      <a:r>
                        <a:rPr lang="sl-SI" sz="2000" baseline="0" dirty="0" smtClean="0">
                          <a:solidFill>
                            <a:srgbClr val="FF0000"/>
                          </a:solidFill>
                        </a:rPr>
                        <a:t>–s/es </a:t>
                      </a:r>
                      <a:r>
                        <a:rPr lang="sl-SI" sz="2000" u="sng" baseline="0" dirty="0" smtClean="0">
                          <a:solidFill>
                            <a:srgbClr val="FF0000"/>
                          </a:solidFill>
                        </a:rPr>
                        <a:t>v trdilni obliki.</a:t>
                      </a:r>
                    </a:p>
                    <a:p>
                      <a:endParaRPr lang="sl-SI" sz="2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sl-SI" sz="2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sl-SI" sz="2000" baseline="0" dirty="0" err="1" smtClean="0">
                          <a:solidFill>
                            <a:schemeClr val="tx1"/>
                          </a:solidFill>
                        </a:rPr>
                        <a:t>Examples</a:t>
                      </a:r>
                      <a:r>
                        <a:rPr lang="sl-SI" sz="2000" baseline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sl-SI" sz="2000" baseline="0" dirty="0" err="1" smtClean="0">
                          <a:solidFill>
                            <a:schemeClr val="tx1"/>
                          </a:solidFill>
                        </a:rPr>
                        <a:t>She</a:t>
                      </a:r>
                      <a:r>
                        <a:rPr lang="sl-SI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l-SI" sz="2000" baseline="0" dirty="0" err="1" smtClean="0">
                          <a:solidFill>
                            <a:schemeClr val="tx1"/>
                          </a:solidFill>
                        </a:rPr>
                        <a:t>like</a:t>
                      </a:r>
                      <a:r>
                        <a:rPr lang="sl-SI" sz="2000" baseline="0" dirty="0" err="1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sl-SI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l-SI" sz="2000" baseline="0" dirty="0" err="1" smtClean="0">
                          <a:solidFill>
                            <a:schemeClr val="tx1"/>
                          </a:solidFill>
                        </a:rPr>
                        <a:t>apples</a:t>
                      </a:r>
                      <a:r>
                        <a:rPr lang="sl-SI" sz="2000" baseline="0" dirty="0" smtClean="0">
                          <a:solidFill>
                            <a:schemeClr val="tx1"/>
                          </a:solidFill>
                        </a:rPr>
                        <a:t>.  John </a:t>
                      </a:r>
                      <a:r>
                        <a:rPr lang="sl-SI" sz="2000" baseline="0" dirty="0" err="1" smtClean="0">
                          <a:solidFill>
                            <a:schemeClr val="tx1"/>
                          </a:solidFill>
                        </a:rPr>
                        <a:t>work</a:t>
                      </a:r>
                      <a:r>
                        <a:rPr lang="sl-SI" sz="2000" baseline="0" dirty="0" err="1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sl-SI" sz="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sl-SI" sz="2000" baseline="0" dirty="0" smtClean="0">
                          <a:solidFill>
                            <a:schemeClr val="tx1"/>
                          </a:solidFill>
                        </a:rPr>
                        <a:t>at </a:t>
                      </a:r>
                      <a:r>
                        <a:rPr lang="sl-SI" sz="2000" baseline="0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sl-SI" sz="2000" baseline="0" dirty="0" smtClean="0">
                          <a:solidFill>
                            <a:schemeClr val="tx1"/>
                          </a:solidFill>
                        </a:rPr>
                        <a:t> bank.  </a:t>
                      </a:r>
                      <a:r>
                        <a:rPr lang="sl-SI" sz="2000" baseline="0" dirty="0" err="1" smtClean="0">
                          <a:solidFill>
                            <a:schemeClr val="tx1"/>
                          </a:solidFill>
                        </a:rPr>
                        <a:t>Lily</a:t>
                      </a:r>
                      <a:r>
                        <a:rPr lang="sl-SI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l-SI" sz="2000" baseline="0" dirty="0" err="1" smtClean="0">
                          <a:solidFill>
                            <a:schemeClr val="tx1"/>
                          </a:solidFill>
                        </a:rPr>
                        <a:t>go</a:t>
                      </a:r>
                      <a:r>
                        <a:rPr lang="sl-SI" sz="2000" baseline="0" dirty="0" err="1" smtClean="0">
                          <a:solidFill>
                            <a:srgbClr val="FF0000"/>
                          </a:solidFill>
                        </a:rPr>
                        <a:t>es</a:t>
                      </a:r>
                      <a:r>
                        <a:rPr lang="sl-SI" sz="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sl-SI" sz="2000" baseline="0" dirty="0" smtClean="0">
                          <a:solidFill>
                            <a:schemeClr val="tx1"/>
                          </a:solidFill>
                        </a:rPr>
                        <a:t>to </a:t>
                      </a:r>
                      <a:r>
                        <a:rPr lang="sl-SI" sz="2000" baseline="0" dirty="0" err="1" smtClean="0">
                          <a:solidFill>
                            <a:schemeClr val="tx1"/>
                          </a:solidFill>
                        </a:rPr>
                        <a:t>work</a:t>
                      </a:r>
                      <a:r>
                        <a:rPr lang="sl-SI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l-SI" sz="2000" baseline="0" dirty="0" err="1" smtClean="0">
                          <a:solidFill>
                            <a:schemeClr val="tx1"/>
                          </a:solidFill>
                        </a:rPr>
                        <a:t>every</a:t>
                      </a:r>
                      <a:r>
                        <a:rPr lang="sl-SI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l-SI" sz="2000" baseline="0" dirty="0" err="1" smtClean="0">
                          <a:solidFill>
                            <a:schemeClr val="tx1"/>
                          </a:solidFill>
                        </a:rPr>
                        <a:t>day</a:t>
                      </a:r>
                      <a:r>
                        <a:rPr lang="sl-SI" sz="20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sl-SI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350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18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179512" y="1844824"/>
            <a:ext cx="8856984" cy="4752528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sl-SI" b="1" u="sng" dirty="0" smtClean="0"/>
              <a:t>Večina glagolov</a:t>
            </a:r>
            <a:r>
              <a:rPr lang="en-US" dirty="0" smtClean="0"/>
              <a:t>--&gt; </a:t>
            </a:r>
            <a:r>
              <a:rPr lang="sl-SI" dirty="0" smtClean="0"/>
              <a:t>Dodamo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–s </a:t>
            </a:r>
            <a:r>
              <a:rPr lang="en-US" dirty="0" smtClean="0"/>
              <a:t>: works, speaks, writes, loves</a:t>
            </a:r>
            <a:r>
              <a:rPr lang="sl-SI" dirty="0" smtClean="0"/>
              <a:t> (</a:t>
            </a:r>
            <a:r>
              <a:rPr lang="sl-SI" dirty="0" smtClean="0">
                <a:solidFill>
                  <a:srgbClr val="FF0000"/>
                </a:solidFill>
              </a:rPr>
              <a:t>EDNINA: he, </a:t>
            </a:r>
            <a:r>
              <a:rPr lang="sl-SI" dirty="0" err="1" smtClean="0">
                <a:solidFill>
                  <a:srgbClr val="FF0000"/>
                </a:solidFill>
              </a:rPr>
              <a:t>she</a:t>
            </a:r>
            <a:r>
              <a:rPr lang="sl-SI" dirty="0" smtClean="0">
                <a:solidFill>
                  <a:srgbClr val="FF0000"/>
                </a:solidFill>
              </a:rPr>
              <a:t>, it</a:t>
            </a:r>
            <a:r>
              <a:rPr lang="sl-SI" dirty="0" smtClean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e.g.</a:t>
            </a:r>
            <a:r>
              <a:rPr lang="sl-SI" dirty="0" smtClean="0"/>
              <a:t> John</a:t>
            </a:r>
            <a:r>
              <a:rPr lang="en-US" i="1" dirty="0" smtClean="0"/>
              <a:t> always talks about school.</a:t>
            </a:r>
            <a:endParaRPr lang="sl-SI" i="1" dirty="0" smtClean="0"/>
          </a:p>
          <a:p>
            <a:pPr marL="0" indent="0">
              <a:buNone/>
            </a:pPr>
            <a:endParaRPr lang="en-US" i="1" dirty="0" smtClean="0"/>
          </a:p>
          <a:p>
            <a:r>
              <a:rPr lang="sl-SI" b="1" u="sng" dirty="0" smtClean="0"/>
              <a:t>Glagoli na:</a:t>
            </a:r>
            <a:r>
              <a:rPr lang="en-US" b="1" u="sng" dirty="0" smtClean="0"/>
              <a:t> -CH, -SH, -X, -O</a:t>
            </a:r>
            <a:r>
              <a:rPr lang="sl-SI" b="1" u="sng" dirty="0" smtClean="0"/>
              <a:t>, -SS</a:t>
            </a:r>
            <a:r>
              <a:rPr lang="en-US" b="1" u="sng" dirty="0" smtClean="0"/>
              <a:t> </a:t>
            </a:r>
            <a:r>
              <a:rPr lang="en-US" dirty="0" smtClean="0"/>
              <a:t>--&gt; </a:t>
            </a:r>
            <a:r>
              <a:rPr lang="sl-SI" dirty="0" smtClean="0"/>
              <a:t>Dodamo: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dirty="0" smtClean="0"/>
              <a:t>: kisses, reaches, washes, fixes, goes.</a:t>
            </a:r>
            <a:r>
              <a:rPr lang="sl-SI" dirty="0" smtClean="0"/>
              <a:t> </a:t>
            </a:r>
            <a:r>
              <a:rPr lang="sl-SI" dirty="0" smtClean="0">
                <a:solidFill>
                  <a:srgbClr val="FF0000"/>
                </a:solidFill>
              </a:rPr>
              <a:t>(EDNINA: he, </a:t>
            </a:r>
            <a:r>
              <a:rPr lang="sl-SI" dirty="0" err="1" smtClean="0">
                <a:solidFill>
                  <a:srgbClr val="FF0000"/>
                </a:solidFill>
              </a:rPr>
              <a:t>she</a:t>
            </a:r>
            <a:r>
              <a:rPr lang="sl-SI" dirty="0" smtClean="0">
                <a:solidFill>
                  <a:srgbClr val="FF0000"/>
                </a:solidFill>
              </a:rPr>
              <a:t>, it)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    e.g. </a:t>
            </a:r>
            <a:r>
              <a:rPr lang="sl-SI" i="1" dirty="0" err="1" smtClean="0"/>
              <a:t>Lily</a:t>
            </a:r>
            <a:r>
              <a:rPr lang="en-US" i="1" dirty="0" smtClean="0"/>
              <a:t> never washes his hands!</a:t>
            </a:r>
            <a:endParaRPr lang="sl-SI" i="1" dirty="0" smtClean="0"/>
          </a:p>
          <a:p>
            <a:pPr marL="0" indent="0">
              <a:buNone/>
            </a:pPr>
            <a:endParaRPr lang="en-US" i="1" dirty="0" smtClean="0"/>
          </a:p>
          <a:p>
            <a:r>
              <a:rPr lang="sl-SI" b="1" u="sng" dirty="0" smtClean="0"/>
              <a:t>Glagoli, ki se končajo na SOGLASNIK</a:t>
            </a:r>
            <a:r>
              <a:rPr lang="en-US" b="1" u="sng" dirty="0" smtClean="0"/>
              <a:t>+Y  </a:t>
            </a:r>
            <a:r>
              <a:rPr lang="en-US" dirty="0" smtClean="0"/>
              <a:t>--&gt;</a:t>
            </a:r>
            <a:r>
              <a:rPr lang="sl-SI" dirty="0" smtClean="0"/>
              <a:t>Odstranimo </a:t>
            </a:r>
            <a:r>
              <a:rPr lang="en-US" dirty="0" smtClean="0"/>
              <a:t>“y” </a:t>
            </a:r>
            <a:r>
              <a:rPr lang="sl-SI" dirty="0" smtClean="0"/>
              <a:t>in dodamo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–ies </a:t>
            </a:r>
            <a:r>
              <a:rPr lang="en-US" dirty="0" smtClean="0"/>
              <a:t>: studies, worries, cries, studies</a:t>
            </a:r>
            <a:r>
              <a:rPr lang="sl-SI" dirty="0" smtClean="0"/>
              <a:t> </a:t>
            </a:r>
            <a:r>
              <a:rPr lang="sl-SI" dirty="0">
                <a:solidFill>
                  <a:srgbClr val="FF0000"/>
                </a:solidFill>
              </a:rPr>
              <a:t>(EDNINA: he, </a:t>
            </a:r>
            <a:r>
              <a:rPr lang="sl-SI" dirty="0" err="1">
                <a:solidFill>
                  <a:srgbClr val="FF0000"/>
                </a:solidFill>
              </a:rPr>
              <a:t>she</a:t>
            </a:r>
            <a:r>
              <a:rPr lang="sl-SI" dirty="0">
                <a:solidFill>
                  <a:srgbClr val="FF0000"/>
                </a:solidFill>
              </a:rPr>
              <a:t>, it)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e.g. </a:t>
            </a:r>
            <a:r>
              <a:rPr lang="sl-SI" i="1" dirty="0" err="1" smtClean="0"/>
              <a:t>Susana</a:t>
            </a:r>
            <a:r>
              <a:rPr lang="en-US" i="1" dirty="0" smtClean="0"/>
              <a:t> sometimes studies at night.</a:t>
            </a:r>
          </a:p>
          <a:p>
            <a:endParaRPr lang="el-GR" dirty="0"/>
          </a:p>
        </p:txBody>
      </p:sp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601351" y="404664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POSEBNOSTI RABE</a:t>
            </a:r>
            <a:r>
              <a:rPr lang="en-US" b="1" dirty="0"/>
              <a:t/>
            </a:r>
            <a:br>
              <a:rPr lang="en-US" b="1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2820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  <p:sndAc>
          <p:stSnd>
            <p:snd r:embed="rId2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idx="1"/>
          </p:nvPr>
        </p:nvSpPr>
        <p:spPr>
          <a:xfrm>
            <a:off x="522371" y="2276872"/>
            <a:ext cx="8164429" cy="4137909"/>
          </a:xfrm>
        </p:spPr>
        <p:txBody>
          <a:bodyPr>
            <a:normAutofit fontScale="92500"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smtClean="0">
                <a:solidFill>
                  <a:srgbClr val="FF0000"/>
                </a:solidFill>
              </a:rPr>
              <a:t>I </a:t>
            </a:r>
            <a:r>
              <a:rPr lang="tr-TR" dirty="0">
                <a:solidFill>
                  <a:srgbClr val="FF0000"/>
                </a:solidFill>
              </a:rPr>
              <a:t>likes eating pizza.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rgbClr val="FF0000"/>
                </a:solidFill>
              </a:rPr>
              <a:t>She do her homework on the service bus.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rgbClr val="FF0000"/>
                </a:solidFill>
              </a:rPr>
              <a:t>The film finishs at  eight.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rgbClr val="FF0000"/>
                </a:solidFill>
              </a:rPr>
              <a:t>My friends goes on holiday next week.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rgbClr val="FF0000"/>
                </a:solidFill>
              </a:rPr>
              <a:t>She carrys her little sister to the car in the morning.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 smtClean="0">
                <a:solidFill>
                  <a:srgbClr val="FF0000"/>
                </a:solidFill>
              </a:rPr>
              <a:t>Tom Cruise </a:t>
            </a:r>
            <a:r>
              <a:rPr lang="tr-TR" dirty="0" smtClean="0">
                <a:solidFill>
                  <a:srgbClr val="FF0000"/>
                </a:solidFill>
              </a:rPr>
              <a:t>act </a:t>
            </a:r>
            <a:r>
              <a:rPr lang="tr-TR" dirty="0">
                <a:solidFill>
                  <a:srgbClr val="FF0000"/>
                </a:solidFill>
              </a:rPr>
              <a:t>in a lot of films.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rgbClr val="FF0000"/>
                </a:solidFill>
              </a:rPr>
              <a:t>We plays in the garden at break.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rgbClr val="FF0000"/>
                </a:solidFill>
              </a:rPr>
              <a:t>Our teacher talk very clearly.</a:t>
            </a:r>
            <a:endParaRPr lang="en-US" dirty="0">
              <a:solidFill>
                <a:srgbClr val="FF0000"/>
              </a:solidFill>
            </a:endParaRPr>
          </a:p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FIND THE MISTAKE </a:t>
            </a:r>
            <a:r>
              <a:rPr lang="sl-SI" dirty="0" smtClean="0">
                <a:sym typeface="Wingdings" panose="05000000000000000000" pitchFamily="2" charset="2"/>
              </a:rPr>
              <a:t>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171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Κυματομορφή">
  <a:themeElements>
    <a:clrScheme name="Κυματομορφή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Κυματομορφή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υματομορφή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112</TotalTime>
  <Words>370</Words>
  <Application>Microsoft Office PowerPoint</Application>
  <PresentationFormat>Diaprojekcija na zaslonu (4:3)</PresentationFormat>
  <Paragraphs>66</Paragraphs>
  <Slides>6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1" baseType="lpstr">
      <vt:lpstr>Calibri</vt:lpstr>
      <vt:lpstr>Candara</vt:lpstr>
      <vt:lpstr>Symbol</vt:lpstr>
      <vt:lpstr>Wingdings</vt:lpstr>
      <vt:lpstr>Κυματομορφή</vt:lpstr>
      <vt:lpstr>Present Simple</vt:lpstr>
      <vt:lpstr>Use of Present Simple (RABA)</vt:lpstr>
      <vt:lpstr>SIGNAL WORDS</vt:lpstr>
      <vt:lpstr>PowerPointova predstavitev</vt:lpstr>
      <vt:lpstr>POSEBNOSTI RABE </vt:lpstr>
      <vt:lpstr>FIND THE MISTAKE 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Simple</dc:title>
  <dc:creator>Admin</dc:creator>
  <cp:lastModifiedBy>Kim</cp:lastModifiedBy>
  <cp:revision>32</cp:revision>
  <dcterms:created xsi:type="dcterms:W3CDTF">2012-11-13T17:41:07Z</dcterms:created>
  <dcterms:modified xsi:type="dcterms:W3CDTF">2021-02-10T16:30:12Z</dcterms:modified>
</cp:coreProperties>
</file>