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73" r:id="rId5"/>
    <p:sldId id="274" r:id="rId6"/>
    <p:sldId id="263" r:id="rId7"/>
    <p:sldId id="264" r:id="rId8"/>
    <p:sldId id="265" r:id="rId9"/>
    <p:sldId id="277" r:id="rId10"/>
    <p:sldId id="259" r:id="rId11"/>
    <p:sldId id="260" r:id="rId12"/>
    <p:sldId id="276" r:id="rId13"/>
    <p:sldId id="269" r:id="rId14"/>
    <p:sldId id="271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esnik" initials="M" lastIdx="5" clrIdx="0">
    <p:extLst>
      <p:ext uri="{19B8F6BF-5375-455C-9EA6-DF929625EA0E}">
        <p15:presenceInfo xmlns:p15="http://schemas.microsoft.com/office/powerpoint/2012/main" userId="MCe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D94CC6-1375-4BBB-AAA1-EC7F854AE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741935-6586-456F-B85F-66D07AF01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7C8BB3E-C362-4E2D-8653-5D991518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6A2B-9E7F-4090-B729-9F78892C501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A3BB49-64EB-4615-BFE6-30385A5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F7950E1-EAAD-4C18-85D9-43B5CCD5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5F62-45EA-44EB-9238-548F9E26EC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74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8C67E9-6F9A-48C9-BE9B-E2A46B0F8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AE0DA1F-CB7B-49E6-9DC6-8F8CFE28D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1227502-D328-4988-9728-F05B770F1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6A2B-9E7F-4090-B729-9F78892C501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9DF905D-F6C4-45ED-AC07-D34A6F9EA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52C6158-5DC7-4156-B097-8F04337B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5F62-45EA-44EB-9238-548F9E26EC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08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2DFF45A-9D2D-4C93-9BF5-B28CB6BDD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C8FBCE2-41BF-4975-87A9-CD31D09C7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AAC3AF0-AE34-42C8-80D6-B8A81CDF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6A2B-9E7F-4090-B729-9F78892C501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6AE5B1-6017-46D0-AFBD-B6D80E036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0CCCA86-9DF0-4BF9-8DFA-E74FD97D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5F62-45EA-44EB-9238-548F9E26EC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296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28B5FD-4056-46D5-863D-660FA6C8C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AA6B809-B3A1-4CDA-8B93-08844F93B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F79C351-0681-4FF6-A890-90C84340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6A2B-9E7F-4090-B729-9F78892C501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6E1C9D3-E0F2-467E-B321-09CB5022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9E45704-86BC-4BBA-8E8D-BFDCD797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5F62-45EA-44EB-9238-548F9E26EC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073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B40796-7765-440E-9F8D-534B7C1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3979E6C-7905-4383-BECE-BF030D13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D162AD6-64F8-45B8-8734-13DFCC5D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6A2B-9E7F-4090-B729-9F78892C501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CA0DD83-3548-4A5C-9E2C-B93D9C50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584014-349E-49BD-A239-F7294430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5F62-45EA-44EB-9238-548F9E26EC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944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1644B1-1875-4B9E-A625-2D778BAC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5E2B50B-B446-42D3-906B-8DB7363EC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431D62E-0785-47FA-9FF8-893772CC9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65E89A2-7AFC-46E2-A839-163C1223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6A2B-9E7F-4090-B729-9F78892C501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A4AD2DE-9D5B-42FD-A6DB-2D90890E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61F3495-8CEA-4B2A-9BDB-2623BCF7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5F62-45EA-44EB-9238-548F9E26EC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472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1AB7BE-68ED-4D50-81A3-A625B6222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9CAD586-0377-4147-BA92-C9A1928AD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46897B6-2687-41F5-A2F7-A47794F6D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336FACA-5837-4704-B846-D438569CD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69BF227-ECBA-47C3-9D82-187A1031A6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BD19938C-9533-40C0-8848-D9B09CAA7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6A2B-9E7F-4090-B729-9F78892C501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EB08CA6-4C27-4330-85C7-9B0DDED4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5391384C-49BC-46FC-B4BC-E558F19E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5F62-45EA-44EB-9238-548F9E26EC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880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6C9AEC-EF4D-4C6C-AEA4-CEAB5D4F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73A656DF-6515-44CE-A0C8-36F85416F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6A2B-9E7F-4090-B729-9F78892C501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6E0CEC7-F925-46D8-8308-C666FEC4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4FD8D25-C9A3-45B9-BB37-DFA884A8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5F62-45EA-44EB-9238-548F9E26EC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19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435196F-645E-4E39-8BBC-6D9EACDF6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6A2B-9E7F-4090-B729-9F78892C501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ABCC617F-B0C0-4244-A845-F021433F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1DBDA55-1400-48F8-80A8-C98E2A36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5F62-45EA-44EB-9238-548F9E26EC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099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17AEF8-86DF-41E1-8608-D5E67A77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8F1BA1D-DCDD-47CE-BCCD-6A3F1799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4813026-F15A-4E3A-A4DB-235C26C66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03FCBBB-FF64-4588-B107-E00E8DE9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6A2B-9E7F-4090-B729-9F78892C501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09259E9-FB17-44FB-B4AB-8CECEBBA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0BD3FF1-FC22-4B9D-A6F2-356CA263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5F62-45EA-44EB-9238-548F9E26EC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260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CAA3BF-A006-4201-B685-F29F7FF6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11EDE479-6916-46FA-99B6-7C07D87D4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5B4A98D-28E3-43EA-8D6E-9DF749824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321D288-F4AE-4771-88EE-F4F76B657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6A2B-9E7F-4090-B729-9F78892C501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CAF9A6F-36E3-4F3D-91D2-DD3E5E20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41E6180-9D7F-4CC0-B2A0-C7CBC9EE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5F62-45EA-44EB-9238-548F9E26EC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81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E8B5209-2FA5-45E8-9F43-C1613C32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95190C6-71E7-44DC-8398-8ACF15E13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C98777A-F9BF-4753-A5AF-B4B6F2FB1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E6A2B-9E7F-4090-B729-9F78892C501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3DA667F-3F55-4387-B09F-9014C6FE1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17D67FF-8664-4DB9-B8ED-6D0C85A4E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65F62-45EA-44EB-9238-548F9E26EC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892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www.youtube.com/watch?v=Zc7aLyhZ94c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ordwall.net/play/10082/248/13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02062172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s://vimeo.com/30206215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youtu.be/1fqlOnLlQ9c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ivGZpWs5H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5RzmMgrm_T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YsEQYkX998" TargetMode="External"/><Relationship Id="rId2" Type="http://schemas.openxmlformats.org/officeDocument/2006/relationships/hyperlink" Target="https://www.youtube.com/watch?v=FRnmrF5IMtI&amp;fbclid=IwAR09jT2GHpf0d3_rh5ohpF1q8FJ8b7E8Fibvx74T8yAyvCYu60KQ-tam-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01F64C2-C48D-4546-A248-CDC8AEE68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r="1962"/>
          <a:stretch/>
        </p:blipFill>
        <p:spPr bwMode="auto">
          <a:xfrm>
            <a:off x="0" y="0"/>
            <a:ext cx="12192000" cy="69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21B4492-721E-432F-A2F1-56256846D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6425"/>
            <a:ext cx="9144000" cy="2387600"/>
          </a:xfrm>
        </p:spPr>
        <p:txBody>
          <a:bodyPr>
            <a:normAutofit/>
          </a:bodyPr>
          <a:lstStyle/>
          <a:p>
            <a:r>
              <a:rPr lang="sl-SI" sz="54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PREŠERNOV DAN</a:t>
            </a:r>
            <a:br>
              <a:rPr lang="sl-SI" b="1" dirty="0">
                <a:solidFill>
                  <a:srgbClr val="C00000"/>
                </a:solidFill>
                <a:latin typeface="Berlin Sans FB" panose="020E0602020502020306" pitchFamily="34" charset="0"/>
              </a:rPr>
            </a:br>
            <a:r>
              <a:rPr lang="sl-SI" sz="40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Slovenski kulturni praznik</a:t>
            </a:r>
            <a:br>
              <a:rPr lang="sl-SI" sz="4000" b="1" dirty="0">
                <a:solidFill>
                  <a:srgbClr val="C00000"/>
                </a:solidFill>
                <a:latin typeface="Berlin Sans FB" panose="020E0602020502020306" pitchFamily="34" charset="0"/>
              </a:rPr>
            </a:br>
            <a:r>
              <a:rPr lang="sl-SI" sz="2400" dirty="0">
                <a:latin typeface="Berlin Sans FB" panose="020E0602020502020306" pitchFamily="34" charset="0"/>
              </a:rPr>
              <a:t>( NAPIŠI V ZVEZEK)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60C78C6-59C6-4747-9070-6C93FA90A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118" y="5171706"/>
            <a:ext cx="9144000" cy="1655762"/>
          </a:xfrm>
        </p:spPr>
        <p:txBody>
          <a:bodyPr/>
          <a:lstStyle/>
          <a:p>
            <a:r>
              <a:rPr lang="sl-SI" dirty="0"/>
              <a:t>KULTURNI DAN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1532B99F-B2C7-4F6B-97D1-38F0EA6F7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232" y="4204025"/>
            <a:ext cx="3045833" cy="250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2300916" y="13432825"/>
            <a:ext cx="11669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https://www.youtube.com/watch?v=Zc7aLyhZ94c</a:t>
            </a:r>
          </a:p>
        </p:txBody>
      </p:sp>
      <p:pic>
        <p:nvPicPr>
          <p:cNvPr id="2050" name="Picture 2" descr="Slovenska himna praznuje 25 let - Svet24.s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59" y="4655127"/>
            <a:ext cx="2473867" cy="179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2214895" y="6410075"/>
            <a:ext cx="270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Klikni na himno in poslušaj!</a:t>
            </a:r>
          </a:p>
        </p:txBody>
      </p:sp>
    </p:spTree>
    <p:extLst>
      <p:ext uri="{BB962C8B-B14F-4D97-AF65-F5344CB8AC3E}">
        <p14:creationId xmlns:p14="http://schemas.microsoft.com/office/powerpoint/2010/main" val="144977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C7C9C6F-969D-464F-948A-60288490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323" y="1543537"/>
            <a:ext cx="3106221" cy="232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B876307-6F4D-4B94-B078-1A26CD4E0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" t="12531" r="12160" b="11807"/>
          <a:stretch/>
        </p:blipFill>
        <p:spPr bwMode="auto">
          <a:xfrm>
            <a:off x="8672598" y="335046"/>
            <a:ext cx="3266950" cy="418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57695" y="335046"/>
            <a:ext cx="603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USTVARJALNE IDEJE NA TEMO FRANCETA PREŠERNA </a:t>
            </a:r>
          </a:p>
          <a:p>
            <a:r>
              <a:rPr lang="sl-SI" sz="3200" dirty="0">
                <a:latin typeface="Berlin Sans FB" panose="020E0602020502020306" pitchFamily="34" charset="0"/>
              </a:rPr>
              <a:t>( če kdo želi lahko kaj ustvari)</a:t>
            </a:r>
          </a:p>
        </p:txBody>
      </p:sp>
      <p:pic>
        <p:nvPicPr>
          <p:cNvPr id="5" name="Picture 2" descr="40+ Mother ideas | logo design, logo inspiration, logo design inspir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9" b="6542"/>
          <a:stretch/>
        </p:blipFill>
        <p:spPr bwMode="auto">
          <a:xfrm>
            <a:off x="473122" y="2397149"/>
            <a:ext cx="3106222" cy="295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R.FRANCE PRESEREN,PAPIR-SVINCNIK;AVTOR-GOKEL(MKO)LASTNIK:SKPSD-SLO.BERLI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1" t="7972" r="10636" b="14692"/>
          <a:stretch/>
        </p:blipFill>
        <p:spPr bwMode="auto">
          <a:xfrm>
            <a:off x="8857588" y="4847422"/>
            <a:ext cx="1928553" cy="26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85ADD70-3ED1-465B-9CCA-317725B3AD78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1"/>
          <a:stretch/>
        </p:blipFill>
        <p:spPr bwMode="auto">
          <a:xfrm>
            <a:off x="5680840" y="4277183"/>
            <a:ext cx="1262806" cy="2580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 descr="Fotografija osebe Špela Grdadolnik.">
            <a:extLst>
              <a:ext uri="{FF2B5EF4-FFF2-40B4-BE49-F238E27FC236}">
                <a16:creationId xmlns:a16="http://schemas.microsoft.com/office/drawing/2014/main" id="{850712B3-C99D-4940-976F-6C372F7B21DB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1" t="32465" r="24437" b="48315"/>
          <a:stretch/>
        </p:blipFill>
        <p:spPr bwMode="auto">
          <a:xfrm>
            <a:off x="1148762" y="5447368"/>
            <a:ext cx="3481330" cy="1476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480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5DFF7E-0E56-407C-ACE2-2E7EE481E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  <a:latin typeface="Berlin Sans FB" panose="020E0602020502020306" pitchFamily="34" charset="0"/>
              </a:rPr>
              <a:t>KVIZ O FRANCETU PREŠERNU</a:t>
            </a:r>
          </a:p>
        </p:txBody>
      </p:sp>
      <p:pic>
        <p:nvPicPr>
          <p:cNvPr id="5124" name="Picture 4">
            <a:hlinkClick r:id="rId2"/>
            <a:extLst>
              <a:ext uri="{FF2B5EF4-FFF2-40B4-BE49-F238E27FC236}">
                <a16:creationId xmlns:a16="http://schemas.microsoft.com/office/drawing/2014/main" id="{E87476B4-404A-4469-B949-37D312DDD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09331"/>
            <a:ext cx="2877566" cy="412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55B599F-2F3D-4BD9-B2C8-87D5FE3B9A49}"/>
              </a:ext>
            </a:extLst>
          </p:cNvPr>
          <p:cNvSpPr txBox="1"/>
          <p:nvPr/>
        </p:nvSpPr>
        <p:spPr>
          <a:xfrm>
            <a:off x="9267350" y="3796917"/>
            <a:ext cx="231826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INTERAKTIVNI </a:t>
            </a:r>
          </a:p>
          <a:p>
            <a:pPr algn="ctr"/>
            <a:r>
              <a:rPr lang="sl-SI" sz="2800" dirty="0"/>
              <a:t>KVIZ </a:t>
            </a:r>
          </a:p>
          <a:p>
            <a:pPr algn="ctr"/>
            <a:r>
              <a:rPr lang="sl-SI" sz="1200" dirty="0"/>
              <a:t>klikni slikico</a:t>
            </a:r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680A837C-2772-4A08-94FE-F9CE692AD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61501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otografija osebe Simona Stariha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9676" y="644577"/>
            <a:ext cx="8588501" cy="5816160"/>
          </a:xfrm>
          <a:prstGeom prst="rect">
            <a:avLst/>
          </a:prstGeom>
          <a:noFill/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BB70A92-464A-46CC-90D8-AAD1EDCD15C6}"/>
              </a:ext>
            </a:extLst>
          </p:cNvPr>
          <p:cNvSpPr txBox="1"/>
          <p:nvPr/>
        </p:nvSpPr>
        <p:spPr>
          <a:xfrm>
            <a:off x="662428" y="74097"/>
            <a:ext cx="4982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l-SI" dirty="0"/>
          </a:p>
          <a:p>
            <a:r>
              <a:rPr lang="sl-SI" dirty="0"/>
              <a:t>PREPIŠI V ZVEZEK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98979AE-E201-48FE-80F2-2A921E88B49C}"/>
              </a:ext>
            </a:extLst>
          </p:cNvPr>
          <p:cNvSpPr txBox="1"/>
          <p:nvPr/>
        </p:nvSpPr>
        <p:spPr>
          <a:xfrm>
            <a:off x="3364276" y="5827922"/>
            <a:ext cx="10435727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Oglej si eno predstavo. Lahko tudi obe.</a:t>
            </a: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842A148-0759-44D0-99DB-A8E271277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8"/>
          <a:stretch/>
        </p:blipFill>
        <p:spPr bwMode="auto">
          <a:xfrm>
            <a:off x="3135676" y="0"/>
            <a:ext cx="5177927" cy="47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93826ED-D846-4E73-B7E2-D84F2288C994}"/>
              </a:ext>
            </a:extLst>
          </p:cNvPr>
          <p:cNvSpPr txBox="1"/>
          <p:nvPr/>
        </p:nvSpPr>
        <p:spPr>
          <a:xfrm>
            <a:off x="2997046" y="2409504"/>
            <a:ext cx="5618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</a:rPr>
              <a:t>OGLED </a:t>
            </a:r>
          </a:p>
          <a:p>
            <a:pPr algn="ctr"/>
            <a:r>
              <a:rPr lang="sl-SI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</a:rPr>
              <a:t>LUTKOVNE </a:t>
            </a:r>
          </a:p>
          <a:p>
            <a:pPr algn="ctr"/>
            <a:r>
              <a:rPr lang="sl-SI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</a:rPr>
              <a:t>PREDSTAVE </a:t>
            </a:r>
          </a:p>
          <a:p>
            <a:pPr algn="ctr"/>
            <a:endParaRPr lang="sl-SI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Drsenje: vodoravno 13">
            <a:extLst>
              <a:ext uri="{FF2B5EF4-FFF2-40B4-BE49-F238E27FC236}">
                <a16:creationId xmlns:a16="http://schemas.microsoft.com/office/drawing/2014/main" id="{F005B4DE-FB1E-4C41-885F-024113924062}"/>
              </a:ext>
            </a:extLst>
          </p:cNvPr>
          <p:cNvSpPr/>
          <p:nvPr/>
        </p:nvSpPr>
        <p:spPr>
          <a:xfrm>
            <a:off x="253387" y="3865686"/>
            <a:ext cx="2864386" cy="2649823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solidFill>
                  <a:srgbClr val="1D21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sl-SI" dirty="0" err="1">
                <a:solidFill>
                  <a:srgbClr val="1D21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Veveriček</a:t>
            </a:r>
            <a:r>
              <a:rPr lang="sl-SI" dirty="0">
                <a:solidFill>
                  <a:srgbClr val="1D21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posebne </a:t>
            </a:r>
            <a:r>
              <a:rPr lang="sl-SI" dirty="0" err="1">
                <a:solidFill>
                  <a:srgbClr val="1D21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sorte,LGL</a:t>
            </a:r>
            <a:r>
              <a:rPr lang="sl-SI" dirty="0">
                <a:solidFill>
                  <a:srgbClr val="1D21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, dolžina 42:40</a:t>
            </a:r>
            <a:endParaRPr lang="sl-SI" dirty="0">
              <a:solidFill>
                <a:srgbClr val="1D212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rsenje: vodoravno 14">
            <a:extLst>
              <a:ext uri="{FF2B5EF4-FFF2-40B4-BE49-F238E27FC236}">
                <a16:creationId xmlns:a16="http://schemas.microsoft.com/office/drawing/2014/main" id="{5F2DADA9-D80D-490B-A692-F98DFC9399B1}"/>
              </a:ext>
            </a:extLst>
          </p:cNvPr>
          <p:cNvSpPr/>
          <p:nvPr/>
        </p:nvSpPr>
        <p:spPr>
          <a:xfrm>
            <a:off x="8560106" y="3767769"/>
            <a:ext cx="3393195" cy="243391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solidFill>
                  <a:srgbClr val="1D21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solidFill>
                  <a:srgbClr val="1D21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Martin </a:t>
            </a:r>
            <a:r>
              <a:rPr lang="sl-SI" dirty="0" err="1">
                <a:solidFill>
                  <a:srgbClr val="1D21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Krpan,LGL</a:t>
            </a:r>
            <a:r>
              <a:rPr lang="sl-SI" dirty="0">
                <a:solidFill>
                  <a:srgbClr val="1D21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, dolžina 51:48</a:t>
            </a:r>
            <a:endParaRPr lang="sl-SI" dirty="0">
              <a:solidFill>
                <a:srgbClr val="1D212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8CDA3DC1-C5F5-4A91-85C4-CA2C448C1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139" y="382317"/>
            <a:ext cx="1780601" cy="300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3715179-3424-4DEA-927B-FA39928E9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9" y="1458629"/>
            <a:ext cx="1856716" cy="264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808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0FD31B9-5906-4E5F-A408-9F4DE42E41C7}"/>
              </a:ext>
            </a:extLst>
          </p:cNvPr>
          <p:cNvSpPr txBox="1"/>
          <p:nvPr/>
        </p:nvSpPr>
        <p:spPr>
          <a:xfrm>
            <a:off x="394969" y="3313314"/>
            <a:ext cx="10744200" cy="3024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NAVODILA ZA IZDELOVANJE LUTK </a:t>
            </a:r>
            <a:r>
              <a:rPr lang="sl-SI" sz="16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(motiv vzamete iz pravljice)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https://youtu.be/1fqlOnLlQ9c</a:t>
            </a:r>
            <a:r>
              <a:rPr lang="sl-SI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marioneta iz jogurtovega lončka.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LUTKO IZDELAJTE IN NAMA JO POŠLJITE DO TORKA, 9.2.2021 DO 12.00.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POTRUDITE SE IN NE ZAMUJAJTE </a:t>
            </a:r>
            <a:r>
              <a:rPr lang="sl-SI" b="1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sl-SI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POŠILJANJEM.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(NAMESTO TEMPERA BARVIC LAHKO UPORABITE FLOMASTRE ALI PRILEPITE IZ KOLAŽA ALI BARVNEGA PAPIRJA).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dirty="0">
              <a:solidFill>
                <a:srgbClr val="231F2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73134BA-EFD6-436C-92ED-DAFC7E780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48" y="145774"/>
            <a:ext cx="9000323" cy="295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1820A22-3818-426C-A35C-B0AC3506F320}"/>
              </a:ext>
            </a:extLst>
          </p:cNvPr>
          <p:cNvSpPr txBox="1"/>
          <p:nvPr/>
        </p:nvSpPr>
        <p:spPr>
          <a:xfrm>
            <a:off x="1399142" y="1969640"/>
            <a:ext cx="503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USTVARJANJE LUTK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42264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7" name="Picture 17">
            <a:extLst>
              <a:ext uri="{FF2B5EF4-FFF2-40B4-BE49-F238E27FC236}">
                <a16:creationId xmlns:a16="http://schemas.microsoft.com/office/drawing/2014/main" id="{6418D23C-E5AC-4F69-A384-C59D6A3BA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DFC"/>
              </a:clrFrom>
              <a:clrTo>
                <a:srgbClr val="F9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4839" y="-460429"/>
            <a:ext cx="3320572" cy="469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>
            <a:extLst>
              <a:ext uri="{FF2B5EF4-FFF2-40B4-BE49-F238E27FC236}">
                <a16:creationId xmlns:a16="http://schemas.microsoft.com/office/drawing/2014/main" id="{586512F8-29AF-4CAC-A423-1AB440C6D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49" y="-482758"/>
            <a:ext cx="3550453" cy="719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značba mesta vsebine 13">
            <a:extLst>
              <a:ext uri="{FF2B5EF4-FFF2-40B4-BE49-F238E27FC236}">
                <a16:creationId xmlns:a16="http://schemas.microsoft.com/office/drawing/2014/main" id="{E19436B1-E52A-4ADC-A25E-4FD1D7631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endParaRPr lang="sl-S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sl-SI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sl-S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endParaRPr lang="sl-S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zvezek zapiši odgovore na vprašanja. Odgovarjaj v celih povedih.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Kdo je največji slovenski pesnik?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Kje se je rodil?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kateri dan praznujemo kulturni praznik?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id="{0C2F5DDF-62AD-4E1E-84E3-7A85C52AFD4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917" y="2842351"/>
            <a:ext cx="1342915" cy="1604745"/>
          </a:xfrm>
          <a:prstGeom prst="rect">
            <a:avLst/>
          </a:prstGeom>
          <a:noFill/>
        </p:spPr>
      </p:pic>
      <p:sp>
        <p:nvSpPr>
          <p:cNvPr id="25" name="Polje z besedilom 12">
            <a:extLst>
              <a:ext uri="{FF2B5EF4-FFF2-40B4-BE49-F238E27FC236}">
                <a16:creationId xmlns:a16="http://schemas.microsoft.com/office/drawing/2014/main" id="{D061E39D-8A34-45C4-93F0-E57C94905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447" y="1024570"/>
            <a:ext cx="2710148" cy="171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sl-SI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PESNIK JE ŽIVEL,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sl-SI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 VRBE JE BIL,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sl-SI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PESMICE PISAL 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sl-SI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FIGE DELIL.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sl-SI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MIROSLAV SLANA - MIROS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5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E6DC90-D371-4565-9743-188585DE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  <a:latin typeface="Berlin Sans FB" panose="020E0602020502020306" pitchFamily="34" charset="0"/>
              </a:rPr>
              <a:t>ŽIVLJENJE FRANCETA PREŠERNA- klikni na spodnji tabli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B86D85-AE76-4E27-90BF-1DBF26F1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06" y="1925957"/>
            <a:ext cx="2678992" cy="495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senje: vodoravno 3">
            <a:extLst>
              <a:ext uri="{FF2B5EF4-FFF2-40B4-BE49-F238E27FC236}">
                <a16:creationId xmlns:a16="http://schemas.microsoft.com/office/drawing/2014/main" id="{03C9C7FA-9EC1-4AF4-AF43-3B4132DFF3BB}"/>
              </a:ext>
            </a:extLst>
          </p:cNvPr>
          <p:cNvSpPr/>
          <p:nvPr/>
        </p:nvSpPr>
        <p:spPr>
          <a:xfrm>
            <a:off x="7267012" y="1925957"/>
            <a:ext cx="3983516" cy="2318727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hlinkClick r:id="rId3"/>
              </a:rPr>
              <a:t>ŽIVLJENJE V 19.STOLETJU</a:t>
            </a:r>
            <a:endParaRPr lang="sl-SI" sz="3200" dirty="0"/>
          </a:p>
        </p:txBody>
      </p:sp>
      <p:sp>
        <p:nvSpPr>
          <p:cNvPr id="6" name="Drsenje: vodoravno 5">
            <a:extLst>
              <a:ext uri="{FF2B5EF4-FFF2-40B4-BE49-F238E27FC236}">
                <a16:creationId xmlns:a16="http://schemas.microsoft.com/office/drawing/2014/main" id="{35FC8081-175C-43D1-90DB-5907E4D94AE7}"/>
              </a:ext>
            </a:extLst>
          </p:cNvPr>
          <p:cNvSpPr/>
          <p:nvPr/>
        </p:nvSpPr>
        <p:spPr>
          <a:xfrm>
            <a:off x="664715" y="3107082"/>
            <a:ext cx="3983516" cy="215898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l-SI" sz="3200" dirty="0">
                <a:hlinkClick r:id="rId4"/>
              </a:rPr>
              <a:t>ŽIVLJENJEPIS FRANCETA PREŠERNA</a:t>
            </a:r>
            <a:endParaRPr lang="sl-SI" sz="3200" dirty="0"/>
          </a:p>
          <a:p>
            <a:pPr algn="ctr"/>
            <a:endParaRPr lang="sl-SI" dirty="0"/>
          </a:p>
          <a:p>
            <a:pPr algn="ctr"/>
            <a:endParaRPr lang="sl-SI" dirty="0"/>
          </a:p>
        </p:txBody>
      </p:sp>
      <p:pic>
        <p:nvPicPr>
          <p:cNvPr id="1028" name="Picture 4" descr="Grass clip art | Bunga cat air, Gambar, Bunga">
            <a:extLst>
              <a:ext uri="{FF2B5EF4-FFF2-40B4-BE49-F238E27FC236}">
                <a16:creationId xmlns:a16="http://schemas.microsoft.com/office/drawing/2014/main" id="{1806CFB9-A659-4491-A533-B8456DD5E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045" y="5542030"/>
            <a:ext cx="3514131" cy="131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rass clip art | Bunga cat air, Gambar, Bunga">
            <a:extLst>
              <a:ext uri="{FF2B5EF4-FFF2-40B4-BE49-F238E27FC236}">
                <a16:creationId xmlns:a16="http://schemas.microsoft.com/office/drawing/2014/main" id="{DEE34F42-E09B-4196-A4CB-1E8A68221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79" y="5527457"/>
            <a:ext cx="3514131" cy="131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rass clip art | Bunga cat air, Gambar, Bunga">
            <a:extLst>
              <a:ext uri="{FF2B5EF4-FFF2-40B4-BE49-F238E27FC236}">
                <a16:creationId xmlns:a16="http://schemas.microsoft.com/office/drawing/2014/main" id="{11E72DC3-A3C7-4ED8-A545-D34F6B416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78" y="5527457"/>
            <a:ext cx="3514131" cy="131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06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zirovnica.si/zirovnica/UserFiles/1486/Image/Preernova%20h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21" y="495759"/>
            <a:ext cx="4263744" cy="2843884"/>
          </a:xfrm>
          <a:prstGeom prst="rect">
            <a:avLst/>
          </a:prstGeom>
          <a:noFill/>
        </p:spPr>
      </p:pic>
      <p:pic>
        <p:nvPicPr>
          <p:cNvPr id="3" name="Picture 2" descr="http://jodlajodla.si/blog/wp-content/uploads/HLIC/e1ccb3665784433ca941d70bef12a1bf.jpg">
            <a:extLst>
              <a:ext uri="{FF2B5EF4-FFF2-40B4-BE49-F238E27FC236}">
                <a16:creationId xmlns:a16="http://schemas.microsoft.com/office/drawing/2014/main" id="{909FCD30-863F-4E24-9D1D-2B2B61F2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7628" y="336636"/>
            <a:ext cx="2026521" cy="2702028"/>
          </a:xfrm>
          <a:prstGeom prst="rect">
            <a:avLst/>
          </a:prstGeom>
          <a:noFill/>
        </p:spPr>
      </p:pic>
      <p:pic>
        <p:nvPicPr>
          <p:cNvPr id="4" name="Picture 4" descr="http://www.priloga.si/wp-content/uploads/2012/02/preseren.jpg">
            <a:extLst>
              <a:ext uri="{FF2B5EF4-FFF2-40B4-BE49-F238E27FC236}">
                <a16:creationId xmlns:a16="http://schemas.microsoft.com/office/drawing/2014/main" id="{4F275C78-058B-47A4-99E7-AA40A146D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505" y="351527"/>
            <a:ext cx="4176464" cy="3132348"/>
          </a:xfrm>
          <a:prstGeom prst="rect">
            <a:avLst/>
          </a:prstGeom>
          <a:noFill/>
        </p:spPr>
      </p:pic>
      <p:pic>
        <p:nvPicPr>
          <p:cNvPr id="5" name="Picture 2" descr="http://users.volja.net/boruth/preseren.jpg">
            <a:extLst>
              <a:ext uri="{FF2B5EF4-FFF2-40B4-BE49-F238E27FC236}">
                <a16:creationId xmlns:a16="http://schemas.microsoft.com/office/drawing/2014/main" id="{5280DEA7-951F-46E7-B561-5C56361AB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4074" y="4242590"/>
            <a:ext cx="4653395" cy="2220939"/>
          </a:xfrm>
          <a:prstGeom prst="rect">
            <a:avLst/>
          </a:prstGeom>
          <a:noFill/>
        </p:spPr>
      </p:pic>
      <p:sp>
        <p:nvSpPr>
          <p:cNvPr id="6" name="PoljeZBesedilom 5"/>
          <p:cNvSpPr txBox="1"/>
          <p:nvPr/>
        </p:nvSpPr>
        <p:spPr>
          <a:xfrm>
            <a:off x="438321" y="3294978"/>
            <a:ext cx="461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Prešernova rojstna hiša v Vrbi na Gorenjskem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5727469" y="3541222"/>
            <a:ext cx="320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Prešernov spomenik v Ljubljani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9750829" y="3108960"/>
            <a:ext cx="2169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Prešernov spomenik pred Prešernovim gledališčem v Kranju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5827222" y="5619404"/>
            <a:ext cx="4322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Pred denarno valuto evro, ki jo uporabljamo sedaj, smo imeli tolarje. Bankovec za 1000 tolarjev s Prešernovo podobo.</a:t>
            </a:r>
          </a:p>
        </p:txBody>
      </p:sp>
      <p:pic>
        <p:nvPicPr>
          <p:cNvPr id="1026" name="Picture 2" descr="Slovenski kovanci">
            <a:extLst>
              <a:ext uri="{FF2B5EF4-FFF2-40B4-BE49-F238E27FC236}">
                <a16:creationId xmlns:a16="http://schemas.microsoft.com/office/drawing/2014/main" id="{BC9FAB77-2004-4EB4-85C7-71E4924DE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713" y="4142342"/>
            <a:ext cx="1349687" cy="13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FE6171E-C6CF-47D0-9150-D9294EA21DED}"/>
              </a:ext>
            </a:extLst>
          </p:cNvPr>
          <p:cNvSpPr txBox="1"/>
          <p:nvPr/>
        </p:nvSpPr>
        <p:spPr>
          <a:xfrm>
            <a:off x="8824511" y="4660135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kovanec za 2€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atic.panoramio.com/photos/large/6720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850" y="3273284"/>
            <a:ext cx="4270639" cy="3202979"/>
          </a:xfrm>
          <a:prstGeom prst="rect">
            <a:avLst/>
          </a:prstGeom>
          <a:noFill/>
        </p:spPr>
      </p:pic>
      <p:pic>
        <p:nvPicPr>
          <p:cNvPr id="20484" name="Picture 4" descr="http://www.slovenia.info/pictures%5CTB_attractions%5C1%5C2008%5CGaj_172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4656" y="3280969"/>
            <a:ext cx="4896544" cy="3256203"/>
          </a:xfrm>
          <a:prstGeom prst="rect">
            <a:avLst/>
          </a:prstGeom>
          <a:noFill/>
        </p:spPr>
      </p:pic>
      <p:pic>
        <p:nvPicPr>
          <p:cNvPr id="20486" name="Picture 6" descr="http://www.gorenjski-muzej.si/wp-content/uploads/2012/10/preseren_kran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7309" y="434818"/>
            <a:ext cx="3240360" cy="2592288"/>
          </a:xfrm>
          <a:prstGeom prst="rect">
            <a:avLst/>
          </a:prstGeom>
          <a:noFill/>
        </p:spPr>
      </p:pic>
      <p:pic>
        <p:nvPicPr>
          <p:cNvPr id="20488" name="Picture 8" descr="http://web02.city-map.de/infoPageContent/11682_1_700100347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0166" y="302212"/>
            <a:ext cx="3810000" cy="2857500"/>
          </a:xfrm>
          <a:prstGeom prst="rect">
            <a:avLst/>
          </a:prstGeom>
          <a:noFill/>
        </p:spPr>
      </p:pic>
      <p:sp>
        <p:nvSpPr>
          <p:cNvPr id="2" name="PoljeZBesedilom 1"/>
          <p:cNvSpPr txBox="1"/>
          <p:nvPr/>
        </p:nvSpPr>
        <p:spPr>
          <a:xfrm>
            <a:off x="282633" y="612589"/>
            <a:ext cx="4164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i="1" dirty="0"/>
              <a:t>V Kranju je veliko stavb, ulic …, ki nosijo njegovo ime:</a:t>
            </a:r>
          </a:p>
          <a:p>
            <a:r>
              <a:rPr lang="sl-SI" dirty="0"/>
              <a:t>*Osnovna šola Franceta Prešerna</a:t>
            </a:r>
          </a:p>
          <a:p>
            <a:r>
              <a:rPr lang="sl-SI" dirty="0"/>
              <a:t>*Prešernova ulica</a:t>
            </a:r>
          </a:p>
          <a:p>
            <a:r>
              <a:rPr lang="sl-SI" dirty="0"/>
              <a:t>*Prešernovo gledališče</a:t>
            </a:r>
          </a:p>
          <a:p>
            <a:r>
              <a:rPr lang="sl-SI" dirty="0"/>
              <a:t> *Prešernova hiša</a:t>
            </a:r>
          </a:p>
          <a:p>
            <a:r>
              <a:rPr lang="sl-SI" dirty="0"/>
              <a:t>*Prešernov gaj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254FFC-363A-42FB-8C0D-78CE580AE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PREŠERNOVA HIŠA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9BF5100-BA07-4682-8874-F1D3BCA7D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/>
              <a:t>Hiša se nahaja v starem mestnem </a:t>
            </a:r>
            <a:br>
              <a:rPr lang="sl-SI" dirty="0"/>
            </a:br>
            <a:r>
              <a:rPr lang="sl-SI" dirty="0"/>
              <a:t>jedru </a:t>
            </a:r>
            <a:r>
              <a:rPr lang="sl-SI" dirty="0">
                <a:solidFill>
                  <a:srgbClr val="FF0000"/>
                </a:solidFill>
              </a:rPr>
              <a:t>Kranja</a:t>
            </a:r>
            <a:r>
              <a:rPr lang="sl-SI" dirty="0"/>
              <a:t>.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br>
              <a:rPr lang="sl-SI" dirty="0"/>
            </a:br>
            <a:r>
              <a:rPr lang="sl-SI" dirty="0"/>
              <a:t>V njej je France Prešeren tri leta </a:t>
            </a:r>
            <a:r>
              <a:rPr lang="sl-SI" dirty="0">
                <a:solidFill>
                  <a:srgbClr val="FF0000"/>
                </a:solidFill>
              </a:rPr>
              <a:t>prebival</a:t>
            </a:r>
            <a:r>
              <a:rPr lang="sl-SI" dirty="0"/>
              <a:t> in opravljal </a:t>
            </a:r>
            <a:r>
              <a:rPr lang="sl-SI" dirty="0">
                <a:solidFill>
                  <a:srgbClr val="FF0000"/>
                </a:solidFill>
              </a:rPr>
              <a:t>odvetniško službo</a:t>
            </a:r>
            <a:r>
              <a:rPr lang="sl-SI" dirty="0"/>
              <a:t>. </a:t>
            </a:r>
            <a:br>
              <a:rPr lang="sl-SI" dirty="0"/>
            </a:br>
            <a:r>
              <a:rPr lang="sl-SI" dirty="0"/>
              <a:t>Hiša je imela oznako Mesto 181.</a:t>
            </a:r>
            <a:br>
              <a:rPr lang="sl-SI" dirty="0"/>
            </a:br>
            <a:endParaRPr lang="sl-SI" dirty="0"/>
          </a:p>
          <a:p>
            <a:pPr marL="0" indent="0">
              <a:buNone/>
            </a:pPr>
            <a:r>
              <a:rPr lang="sl-SI" dirty="0"/>
              <a:t>Hiša je zdaj preurejena </a:t>
            </a:r>
            <a:r>
              <a:rPr lang="sl-SI" dirty="0">
                <a:solidFill>
                  <a:srgbClr val="FF0000"/>
                </a:solidFill>
              </a:rPr>
              <a:t>v spominski muzej</a:t>
            </a:r>
            <a:r>
              <a:rPr lang="sl-SI" dirty="0"/>
              <a:t>. V muzeju si lahko ogledaš pesnikova originalna dela, se sprehodiš po stanovanju in izveš še kakšno zanimivost o njegovem življenju.</a:t>
            </a:r>
            <a:br>
              <a:rPr lang="sl-SI" dirty="0"/>
            </a:b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3FD25C-E5B0-4907-9048-2F4C425D4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9"/>
          <a:stretch/>
        </p:blipFill>
        <p:spPr bwMode="auto">
          <a:xfrm>
            <a:off x="7380514" y="1"/>
            <a:ext cx="4811486" cy="358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AA35E352-216D-4806-8A4F-8BD19A76FD84}"/>
              </a:ext>
            </a:extLst>
          </p:cNvPr>
          <p:cNvCxnSpPr>
            <a:cxnSpLocks/>
          </p:cNvCxnSpPr>
          <p:nvPr/>
        </p:nvCxnSpPr>
        <p:spPr>
          <a:xfrm>
            <a:off x="4994987" y="1352514"/>
            <a:ext cx="2202025" cy="43853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9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DAD709-5741-4CBE-81C0-4C5099C25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5892" cy="36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2C9CB06-212B-4860-A738-7C704D06E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30"/>
          <a:stretch/>
        </p:blipFill>
        <p:spPr bwMode="auto">
          <a:xfrm>
            <a:off x="7796111" y="63861"/>
            <a:ext cx="4395889" cy="423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5280648-1CE4-42D4-AAD8-6509B86E9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429001"/>
            <a:ext cx="428625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0CB4D5C-3901-4C69-8A4B-2819EAE68880}"/>
              </a:ext>
            </a:extLst>
          </p:cNvPr>
          <p:cNvSpPr txBox="1"/>
          <p:nvPr/>
        </p:nvSpPr>
        <p:spPr>
          <a:xfrm>
            <a:off x="9890450" y="4437351"/>
            <a:ext cx="2189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/>
              <a:t>odvetniška pisarna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4756F2D-6421-43CF-A3F4-CAB53F1D95FF}"/>
              </a:ext>
            </a:extLst>
          </p:cNvPr>
          <p:cNvSpPr txBox="1"/>
          <p:nvPr/>
        </p:nvSpPr>
        <p:spPr>
          <a:xfrm>
            <a:off x="2593910" y="6311900"/>
            <a:ext cx="1220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/>
              <a:t>spalnica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7FCD22A-4E5A-4954-B3D4-073338ED732F}"/>
              </a:ext>
            </a:extLst>
          </p:cNvPr>
          <p:cNvSpPr txBox="1"/>
          <p:nvPr/>
        </p:nvSpPr>
        <p:spPr>
          <a:xfrm>
            <a:off x="279918" y="3880086"/>
            <a:ext cx="188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/>
              <a:t>osrednji prostor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D64E060-8D58-4921-ADA3-8B40F5FBA72D}"/>
              </a:ext>
            </a:extLst>
          </p:cNvPr>
          <p:cNvSpPr txBox="1"/>
          <p:nvPr/>
        </p:nvSpPr>
        <p:spPr>
          <a:xfrm>
            <a:off x="4862509" y="479368"/>
            <a:ext cx="3648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FF0000"/>
                </a:solidFill>
              </a:rPr>
              <a:t>KAKO IZGLEDA </a:t>
            </a:r>
            <a:br>
              <a:rPr lang="sl-SI" sz="2000" b="1" dirty="0">
                <a:solidFill>
                  <a:srgbClr val="FF0000"/>
                </a:solidFill>
              </a:rPr>
            </a:br>
            <a:r>
              <a:rPr lang="sl-SI" sz="2000" b="1" dirty="0">
                <a:solidFill>
                  <a:srgbClr val="FF0000"/>
                </a:solidFill>
              </a:rPr>
              <a:t>NOTRANJOST HIŠE?</a:t>
            </a:r>
          </a:p>
        </p:txBody>
      </p:sp>
    </p:spTree>
    <p:extLst>
      <p:ext uri="{BB962C8B-B14F-4D97-AF65-F5344CB8AC3E}">
        <p14:creationId xmlns:p14="http://schemas.microsoft.com/office/powerpoint/2010/main" val="290928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9979D8D-7D3C-4092-9230-616CC097B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81" y="407295"/>
            <a:ext cx="4470376" cy="314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40E936C-2265-45C2-808A-5BD8021AB02F}"/>
              </a:ext>
            </a:extLst>
          </p:cNvPr>
          <p:cNvSpPr txBox="1"/>
          <p:nvPr/>
        </p:nvSpPr>
        <p:spPr>
          <a:xfrm>
            <a:off x="681895" y="3552019"/>
            <a:ext cx="3425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/>
              <a:t>vitrina s pesnikovimi deli v hiši</a:t>
            </a:r>
          </a:p>
        </p:txBody>
      </p:sp>
      <p:pic>
        <p:nvPicPr>
          <p:cNvPr id="3076" name="Picture 4" descr="France Prešeren in Kranj">
            <a:extLst>
              <a:ext uri="{FF2B5EF4-FFF2-40B4-BE49-F238E27FC236}">
                <a16:creationId xmlns:a16="http://schemas.microsoft.com/office/drawing/2014/main" id="{24DBA7AC-8FC2-44CA-A154-E0B8283D3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1" y="176135"/>
            <a:ext cx="3250337" cy="24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ešernov gaj | KRAJI - Slovenija">
            <a:extLst>
              <a:ext uri="{FF2B5EF4-FFF2-40B4-BE49-F238E27FC236}">
                <a16:creationId xmlns:a16="http://schemas.microsoft.com/office/drawing/2014/main" id="{F2AEC351-BFDC-4DEA-98DE-0A1E4D96A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18" y="4028511"/>
            <a:ext cx="3231617" cy="242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rance Prešeren | Slovenski grobovi">
            <a:extLst>
              <a:ext uri="{FF2B5EF4-FFF2-40B4-BE49-F238E27FC236}">
                <a16:creationId xmlns:a16="http://schemas.microsoft.com/office/drawing/2014/main" id="{476D1A4B-4037-4C8D-A240-6EC13E81E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26"/>
          <a:stretch/>
        </p:blipFill>
        <p:spPr bwMode="auto">
          <a:xfrm>
            <a:off x="8163693" y="3419312"/>
            <a:ext cx="3907009" cy="342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4704835" y="5345084"/>
            <a:ext cx="337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Grob Franceta Prešerna v Prešernovem gaju v Kranju.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683371" y="257636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Prešernovo gledališče v Kranju.</a:t>
            </a:r>
          </a:p>
        </p:txBody>
      </p:sp>
    </p:spTree>
    <p:extLst>
      <p:ext uri="{BB962C8B-B14F-4D97-AF65-F5344CB8AC3E}">
        <p14:creationId xmlns:p14="http://schemas.microsoft.com/office/powerpoint/2010/main" val="1959148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3A08CD-893F-4E55-9DE6-120FB1A28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  <a:latin typeface="Berlin Sans FB" panose="020E0602020502020306" pitchFamily="34" charset="0"/>
              </a:rPr>
              <a:t>POVODNI MOŽ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F9D12B-7B29-45DE-AD29-58E051CB7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 </a:t>
            </a:r>
            <a:r>
              <a:rPr lang="sl-SI" dirty="0">
                <a:hlinkClick r:id="rId2"/>
              </a:rPr>
              <a:t>https://www.youtube.com/watch?v=FRnmrF5IMtI&amp;fbclid=IwAR09jT2GHpf0d3_rh5ohpF1q8FJ8b7E8Fibvx74T8yAyvCYu60KQ-tam-ew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>
                <a:hlinkClick r:id="rId3"/>
              </a:rPr>
              <a:t>https://www.youtube.com/watch?v=BYsEQYkX998</a:t>
            </a:r>
            <a:r>
              <a:rPr lang="sl-SI" dirty="0"/>
              <a:t> 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Drsenje: vodoravno 3">
            <a:extLst>
              <a:ext uri="{FF2B5EF4-FFF2-40B4-BE49-F238E27FC236}">
                <a16:creationId xmlns:a16="http://schemas.microsoft.com/office/drawing/2014/main" id="{7A9647E1-FA4B-4026-85CB-475B0914A67A}"/>
              </a:ext>
            </a:extLst>
          </p:cNvPr>
          <p:cNvSpPr/>
          <p:nvPr/>
        </p:nvSpPr>
        <p:spPr>
          <a:xfrm>
            <a:off x="8901629" y="264405"/>
            <a:ext cx="2610998" cy="156122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POSLUŠAJ!</a:t>
            </a:r>
          </a:p>
          <a:p>
            <a:pPr algn="ctr"/>
            <a:r>
              <a:rPr lang="sl-SI" sz="2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EFB9E7B-A781-473A-8F93-5A240BA99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085" y="3262590"/>
            <a:ext cx="2313542" cy="323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890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425</Words>
  <Application>Microsoft Office PowerPoint</Application>
  <PresentationFormat>Širokozaslonsko</PresentationFormat>
  <Paragraphs>72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Arial</vt:lpstr>
      <vt:lpstr>Berlin Sans FB</vt:lpstr>
      <vt:lpstr>Calibri</vt:lpstr>
      <vt:lpstr>Calibri Light</vt:lpstr>
      <vt:lpstr>Officeova tema</vt:lpstr>
      <vt:lpstr>PREŠERNOV DAN Slovenski kulturni praznik ( NAPIŠI V ZVEZEK)</vt:lpstr>
      <vt:lpstr>PowerPointova predstavitev</vt:lpstr>
      <vt:lpstr>ŽIVLJENJE FRANCETA PREŠERNA- klikni na spodnji tabli</vt:lpstr>
      <vt:lpstr>PowerPointova predstavitev</vt:lpstr>
      <vt:lpstr>PowerPointova predstavitev</vt:lpstr>
      <vt:lpstr>PREŠERNOVA HIŠA</vt:lpstr>
      <vt:lpstr>PowerPointova predstavitev</vt:lpstr>
      <vt:lpstr>PowerPointova predstavitev</vt:lpstr>
      <vt:lpstr>POVODNI MOŽ</vt:lpstr>
      <vt:lpstr>PowerPointova predstavitev</vt:lpstr>
      <vt:lpstr>KVIZ O FRANCETU PREŠERNU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PREŠERNOV DAN Slovenski kulturni praznik</dc:title>
  <dc:creator>PetraŠ</dc:creator>
  <cp:lastModifiedBy>MCesnik</cp:lastModifiedBy>
  <cp:revision>24</cp:revision>
  <dcterms:created xsi:type="dcterms:W3CDTF">2021-01-26T07:33:35Z</dcterms:created>
  <dcterms:modified xsi:type="dcterms:W3CDTF">2021-02-04T10:07:06Z</dcterms:modified>
</cp:coreProperties>
</file>