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3" r:id="rId6"/>
    <p:sldId id="315" r:id="rId7"/>
    <p:sldId id="265" r:id="rId8"/>
    <p:sldId id="316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čenec" initials="U" lastIdx="0" clrIdx="0">
    <p:extLst>
      <p:ext uri="{19B8F6BF-5375-455C-9EA6-DF929625EA0E}">
        <p15:presenceInfo xmlns:p15="http://schemas.microsoft.com/office/powerpoint/2012/main" userId="Učen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E9310-FCE4-48EA-B96D-DF788B06C31A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F6C41-9573-4896-A0D6-7E96B40818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382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DBEB3-8AEB-4DE1-BA2C-757940DFB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6DA5826-ECAA-4BB8-9230-6993AA1AC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56AA19-9BBF-425E-97C0-C2B73C2D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9B45955-E9A0-4396-8077-A3267186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55422B-23BB-44F3-B0A8-54829CE3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80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24B8A-CA7A-48D9-B77F-6DC18EB5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FD3854B-E27C-4DE9-9CF6-5CC90536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69A299C-E4F9-4432-88F9-805D6784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2332BB-3E92-431B-B09A-F93BB573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BBB790A-4757-4D5A-961E-391F695F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008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E48D6FD-CDA3-4F22-BE04-A0355443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1A85A13-0156-41CD-BA50-DA1AB6649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981CB4-ED4A-41F7-89D2-A8F8D4F9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1A7A9B-CACF-4B23-8244-08D00EAD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A51BC3E-3CE1-43A5-9D0F-11E7ECC1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875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1193567" y="2163967"/>
            <a:ext cx="3573200" cy="2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ilita One"/>
              <a:buNone/>
              <a:defRPr sz="40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24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24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24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24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24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24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24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24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2"/>
          </p:nvPr>
        </p:nvSpPr>
        <p:spPr>
          <a:xfrm>
            <a:off x="1193667" y="4829365"/>
            <a:ext cx="3573200" cy="10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09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7843B2-FA88-4995-AF74-C92B7ED1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26A83A-C3BD-464B-AEC8-29261B3A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FE1FA8-A09C-49E3-906F-9BB6393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6A9886-0A7E-4A19-BB86-3227DB8A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EF1DB81-1566-40C8-9495-2E81B7BE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409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9DF6D-AA1C-442B-9FFA-9A37FF8C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8CC4186-570C-4C62-AA0D-ADDD065BB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A51412-1BFA-4C08-8DA6-7D3E48F1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43047F-B829-410F-8885-34027426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A7845F1-8F79-4A7C-BF69-6B9263F1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243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B7828A-BABB-4035-8DD8-9AC663B6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8131F7-0BF5-45BB-8EB4-CDDB2011E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722987A-3B07-4955-9778-532AABDBB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3674105-6A92-48D6-8CE8-6D095C53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F548FA4-CEB8-441E-A477-C13C2504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9AE52BE-85CD-4798-904A-5932AB4C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125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4FE0F-E85B-497A-B582-B092682A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E59BB83-A42E-486E-9A8C-6D177A9C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082D16F-735E-4FE6-94DD-5E06E38B9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65EA2C7-91BC-49F9-9C8D-3740E6A0C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1DD6052-018A-4C10-8990-A05563BF2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C51BCAB-E69C-4580-8194-6EAEEBDE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6482949-6B32-48E5-8B89-D461B6FC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4582AB5-A547-4C41-8427-58BC1B97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938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F3D866-748D-4BE4-85CE-6817034A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83613D3-4536-4DF1-B467-F2D88E33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1676CD6-23DD-4453-8823-8C215483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C72ABF8-2F39-44B4-BD33-023AE9DA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170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3F7B17F-A29F-4DEB-AE80-7CC14AE5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3ACE95A-6C04-406F-86A6-3F0586A6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81A09F8-FB4D-46AD-BC6A-3E3A0870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390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D66C11-210D-46C0-A09F-01228F4E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D6647E-3660-43FB-8F51-2ED8A38E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86353E5-AD9E-4154-9528-B8475A08A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C78EAE9-D41E-46E2-BF7B-9F5E2FDE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10A62A9-FFE1-4B89-8FCA-427B0BB5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AC9F061-CED4-4DF7-8DBA-3686D524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87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4CF97-3147-445D-A599-6E5CB29B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87ABB0B-6D80-44DC-B7F4-1D57091DF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938C665-04B7-49C6-B740-6FA02A70D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04A5BAE-E687-4678-BAFA-2CE01766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C4A193B-E7FB-4F3C-B8EF-1F8AF140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B3F6009-B6CC-4241-B8EA-CD224542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807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6A6C668-D2AC-4232-A6E2-D2DEBD01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73D14C4-BD29-4566-8E70-C1BCEAB1D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6FEA338-A6F7-4CA5-B5AB-9D4AD6D50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38CDB-7C44-4408-9CBF-BC2583839A93}" type="datetimeFigureOut">
              <a:rPr lang="sl-SI" smtClean="0"/>
              <a:t>3. 02. 2021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6311FE-5C85-4669-AB97-5039FA6D7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F5537F-5474-43CA-BD40-CDB9A4B5D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60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58D602-46B1-40FC-9524-E043B41F8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505" y="195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KAKO TVORIMO MISELNI VZOREC IN OPISUJEMO ŽIVAL?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7FE29A-81C3-4DC4-8036-1D1C3CA5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09" y="2583038"/>
            <a:ext cx="3587596" cy="410238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2310BF9-C3EF-441F-A8C6-D6AC7565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34" y="4358640"/>
            <a:ext cx="1496394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2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C21C3A-2F08-4CF6-B1DD-CF3522B4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4" y="159799"/>
            <a:ext cx="10515600" cy="767410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3600" dirty="0">
                <a:solidFill>
                  <a:srgbClr val="FF0000"/>
                </a:solidFill>
              </a:rPr>
            </a:br>
            <a:r>
              <a:rPr lang="sl-SI" sz="4900" b="1" dirty="0">
                <a:solidFill>
                  <a:srgbClr val="FF0000"/>
                </a:solidFill>
                <a:latin typeface="+mn-lt"/>
              </a:rPr>
              <a:t>PONOVIMO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6A0AEC3-1C8C-40E5-865A-935F7B7648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524" y="1574110"/>
            <a:ext cx="5181600" cy="3078868"/>
          </a:xfrm>
          <a:prstGeom prst="rect">
            <a:avLst/>
          </a:pr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15A97047-468E-4884-953A-9C56C75C12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3771" y="2542973"/>
            <a:ext cx="5181600" cy="23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7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BE66F06-F6C1-4EB0-8CB9-498F40C00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29" y="1123590"/>
            <a:ext cx="10226777" cy="5282750"/>
          </a:xfrm>
        </p:spPr>
      </p:pic>
      <p:sp>
        <p:nvSpPr>
          <p:cNvPr id="14" name="Pravokotnik 13">
            <a:extLst>
              <a:ext uri="{FF2B5EF4-FFF2-40B4-BE49-F238E27FC236}">
                <a16:creationId xmlns:a16="http://schemas.microsoft.com/office/drawing/2014/main" id="{158DF7DB-AB2A-4C10-9FA3-E003A6DC524B}"/>
              </a:ext>
            </a:extLst>
          </p:cNvPr>
          <p:cNvSpPr/>
          <p:nvPr/>
        </p:nvSpPr>
        <p:spPr>
          <a:xfrm rot="20204768">
            <a:off x="193081" y="915510"/>
            <a:ext cx="2515236" cy="8042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sl-SI" sz="3600" b="1" dirty="0">
                <a:ln w="12700">
                  <a:solidFill>
                    <a:srgbClr val="00B05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REŠI NALOGO</a:t>
            </a:r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FF23FA56-2FB4-4421-9919-638C00F8ED3F}"/>
              </a:ext>
            </a:extLst>
          </p:cNvPr>
          <p:cNvSpPr/>
          <p:nvPr/>
        </p:nvSpPr>
        <p:spPr>
          <a:xfrm rot="2950668">
            <a:off x="1110838" y="1465159"/>
            <a:ext cx="1174584" cy="594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238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>
            <a:extLst>
              <a:ext uri="{FF2B5EF4-FFF2-40B4-BE49-F238E27FC236}">
                <a16:creationId xmlns:a16="http://schemas.microsoft.com/office/drawing/2014/main" id="{12BC13A9-CF11-4D7E-AC7A-469C3AFBC98A}"/>
              </a:ext>
            </a:extLst>
          </p:cNvPr>
          <p:cNvSpPr/>
          <p:nvPr/>
        </p:nvSpPr>
        <p:spPr>
          <a:xfrm>
            <a:off x="7062411" y="3742589"/>
            <a:ext cx="3434080" cy="220472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Da vam bo lažje, si najprej oglejte </a:t>
            </a:r>
            <a:r>
              <a:rPr lang="sl-SI" dirty="0" err="1"/>
              <a:t>ppt</a:t>
            </a:r>
            <a:r>
              <a:rPr lang="sl-SI" dirty="0"/>
              <a:t> do konca in nato se lotite naloge.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06F0E0-3489-4161-A0C9-037F84D58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0" r="86750" b="38912"/>
          <a:stretch/>
        </p:blipFill>
        <p:spPr>
          <a:xfrm>
            <a:off x="80069" y="421851"/>
            <a:ext cx="1615440" cy="1151765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538C79-1058-489E-B3E3-2CE9C0D2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509" y="524611"/>
            <a:ext cx="10515600" cy="372840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/>
              <a:t>V zvezek ali na računalnik napišite OPIS SOVE UHARICE ( SDZ, str.18 nal.2)</a:t>
            </a:r>
          </a:p>
          <a:p>
            <a:r>
              <a:rPr lang="sl-SI" sz="2400" dirty="0"/>
              <a:t>Najprej preglejte in preberite preglednico z bistvenimi podatki (SDZ, str. 13).</a:t>
            </a:r>
          </a:p>
          <a:p>
            <a:r>
              <a:rPr lang="sl-SI" sz="2400" dirty="0"/>
              <a:t>Razmislite, kaj in kako boste  pisali (vrstni red). Najboljše je, da se držite preglednice in tudi v opisu pišete tako kot si sledijo podatki v preglednici.</a:t>
            </a:r>
          </a:p>
          <a:p>
            <a:r>
              <a:rPr lang="sl-SI" sz="2400" dirty="0"/>
              <a:t>Uporabite čim več bistvenih podatkov.</a:t>
            </a:r>
          </a:p>
          <a:p>
            <a:r>
              <a:rPr lang="sl-SI" sz="2400" dirty="0"/>
              <a:t>In NE STRPATI vseh podatkov v en sam stavek. </a:t>
            </a:r>
          </a:p>
          <a:p>
            <a:pPr marL="0" indent="0">
              <a:buNone/>
            </a:pPr>
            <a:endParaRPr lang="sl-SI" sz="2400" b="1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0A604AF-2293-49A5-887B-A84E0E14F4CE}"/>
              </a:ext>
            </a:extLst>
          </p:cNvPr>
          <p:cNvSpPr/>
          <p:nvPr/>
        </p:nvSpPr>
        <p:spPr>
          <a:xfrm rot="1456534">
            <a:off x="1364433" y="4058718"/>
            <a:ext cx="4071061" cy="1041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sl-SI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sl-SI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sl-SI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sl-SI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sl-SI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REŠI NALOGO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6B9330F-9182-44F0-A6F7-030F9A4D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59" y="4026977"/>
            <a:ext cx="3273836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507970-246F-4918-BF5D-076B6156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pomočjo bistvenih podatkov iz preglednice, boste opisali sovo veliko uharico.</a:t>
            </a:r>
            <a:b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sl-SI" sz="3200" dirty="0">
              <a:latin typeface="+mn-lt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0D5625-4E92-4838-8DE6-22530EB28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1" y="1825625"/>
            <a:ext cx="11315872" cy="4351338"/>
          </a:xfrm>
        </p:spPr>
        <p:txBody>
          <a:bodyPr>
            <a:normAutofit/>
          </a:bodyPr>
          <a:lstStyle/>
          <a:p>
            <a:r>
              <a:rPr lang="sl-SI" dirty="0"/>
              <a:t>Pri zapisu upoštevajte nekaj pravil:</a:t>
            </a:r>
            <a:br>
              <a:rPr lang="sl-SI" dirty="0"/>
            </a:br>
            <a:br>
              <a:rPr lang="sl-SI" dirty="0"/>
            </a:br>
            <a:r>
              <a:rPr lang="sl-SI"/>
              <a:t>-   naslov </a:t>
            </a:r>
            <a:r>
              <a:rPr lang="sl-SI" dirty="0"/>
              <a:t>napišite z rdečo barvo,</a:t>
            </a:r>
            <a:br>
              <a:rPr lang="sl-SI" dirty="0"/>
            </a:br>
            <a:r>
              <a:rPr lang="sl-SI" dirty="0"/>
              <a:t>-   upoštevajte odstavke po ključnih besedah (npr. pri ključni besedi  </a:t>
            </a:r>
            <a:br>
              <a:rPr lang="sl-SI" dirty="0"/>
            </a:br>
            <a:r>
              <a:rPr lang="sl-SI" dirty="0"/>
              <a:t>    PREHRANJEVANJE pišite o tem, kako in s čim se sova prehranjuje),</a:t>
            </a:r>
            <a:br>
              <a:rPr lang="sl-SI" dirty="0"/>
            </a:br>
            <a:r>
              <a:rPr lang="sl-SI" dirty="0"/>
              <a:t>-   ključnih besed NE PIŠETE v opisu, </a:t>
            </a:r>
            <a:br>
              <a:rPr lang="sl-SI" dirty="0"/>
            </a:br>
            <a:r>
              <a:rPr lang="sl-SI" dirty="0"/>
              <a:t>-   ne preskakujte (npr. od opisa živali, k prehranjevanju, pa spet k opisu…),</a:t>
            </a:r>
            <a:br>
              <a:rPr lang="sl-SI" dirty="0"/>
            </a:br>
            <a:r>
              <a:rPr lang="sl-SI" dirty="0"/>
              <a:t>-   opis po navadi začnemo z opisom zunanjosti,</a:t>
            </a:r>
            <a:br>
              <a:rPr lang="sl-SI" dirty="0"/>
            </a:br>
            <a:r>
              <a:rPr lang="sl-SI" dirty="0"/>
              <a:t>-   tvorite lepe bogate povedi,</a:t>
            </a:r>
            <a:br>
              <a:rPr lang="sl-SI" dirty="0"/>
            </a:br>
            <a:r>
              <a:rPr lang="sl-SI" dirty="0"/>
              <a:t>-   pazite na slovnično pravilnost.</a:t>
            </a:r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04EDEE3-57DB-4445-A399-86667E7DA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154" y="1027906"/>
            <a:ext cx="1658256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-44105" y="638637"/>
            <a:ext cx="4098869" cy="366796"/>
          </a:xfrm>
        </p:spPr>
        <p:txBody>
          <a:bodyPr/>
          <a:lstStyle/>
          <a:p>
            <a:r>
              <a:rPr lang="sl-SI" sz="2667" dirty="0">
                <a:solidFill>
                  <a:srgbClr val="FF0000"/>
                </a:solidFill>
                <a:latin typeface="Lato" panose="020B0604020202020204" charset="-18"/>
              </a:rPr>
              <a:t>PRIMER OPISA ŽIVALI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439919" y="338075"/>
          <a:ext cx="6778523" cy="6128009"/>
        </p:xfrm>
        <a:graphic>
          <a:graphicData uri="http://schemas.openxmlformats.org/drawingml/2006/table">
            <a:tbl>
              <a:tblPr firstRow="1" firstCol="1" bandRow="1"/>
              <a:tblGrid>
                <a:gridCol w="2227230">
                  <a:extLst>
                    <a:ext uri="{9D8B030D-6E8A-4147-A177-3AD203B41FA5}">
                      <a16:colId xmlns:a16="http://schemas.microsoft.com/office/drawing/2014/main" val="2917012330"/>
                    </a:ext>
                  </a:extLst>
                </a:gridCol>
                <a:gridCol w="4551293">
                  <a:extLst>
                    <a:ext uri="{9D8B030D-6E8A-4147-A177-3AD203B41FA5}">
                      <a16:colId xmlns:a16="http://schemas.microsoft.com/office/drawing/2014/main" val="3180201366"/>
                    </a:ext>
                  </a:extLst>
                </a:gridCol>
              </a:tblGrid>
              <a:tr h="2357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LISICA</a:t>
                      </a:r>
                      <a:endParaRPr lang="sl-S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239152"/>
                  </a:ext>
                </a:extLst>
              </a:tr>
              <a:tr h="1228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ZUNANJOST</a:t>
                      </a:r>
                      <a:endParaRPr lang="sl-S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</a:rPr>
                        <a:t>rdeče oranžen kožušček, spodaj bela,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</a:rPr>
                        <a:t>podolgovat smrček z ostrimi zobmi,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</a:rPr>
                        <a:t>šilasta uhlja,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</a:rPr>
                        <a:t>košat rep.</a:t>
                      </a:r>
                      <a:endParaRPr lang="sl-S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extLst>
                  <a:ext uri="{0D108BD9-81ED-4DB2-BD59-A6C34878D82A}">
                    <a16:rowId xmlns:a16="http://schemas.microsoft.com/office/drawing/2014/main" val="3033469856"/>
                  </a:ext>
                </a:extLst>
              </a:tr>
              <a:tr h="98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BIVALIŠČE -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</a:rPr>
                        <a:t>ŽIVLJENJSKI PROSTOR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gozd, tudi v gorah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povsod po Sloveniji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brlog v tleh – lisičina,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rov z dvema izhodoma</a:t>
                      </a:r>
                      <a:endParaRPr lang="sl-S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extLst>
                  <a:ext uri="{0D108BD9-81ED-4DB2-BD59-A6C34878D82A}">
                    <a16:rowId xmlns:a16="http://schemas.microsoft.com/office/drawing/2014/main" val="2843007207"/>
                  </a:ext>
                </a:extLst>
              </a:tr>
              <a:tr h="98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PREHRANJEVANJE</a:t>
                      </a:r>
                      <a:endParaRPr lang="sl-S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-    majhni sesalci, ptice,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žuželke, plazilci,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mrhovina,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gozdne jagode.</a:t>
                      </a:r>
                      <a:endParaRPr lang="sl-S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extLst>
                  <a:ext uri="{0D108BD9-81ED-4DB2-BD59-A6C34878D82A}">
                    <a16:rowId xmlns:a16="http://schemas.microsoft.com/office/drawing/2014/main" val="1770772790"/>
                  </a:ext>
                </a:extLst>
              </a:tr>
              <a:tr h="1228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RAZMNOŽEVANJE</a:t>
                      </a:r>
                      <a:endParaRPr lang="sl-S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</a:rPr>
                        <a:t>pari se 1 krat včasih 2 krat letno,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</a:rPr>
                        <a:t>brejost traja 52 – 53 dni,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</a:rPr>
                        <a:t>skoti 4 do 8 mladičev.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</a:rPr>
                        <a:t>mladiči zapustijo brlog, ko so stari 4–5 tednov, pri petih mesecih so samostojni</a:t>
                      </a:r>
                      <a:endParaRPr lang="sl-S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extLst>
                  <a:ext uri="{0D108BD9-81ED-4DB2-BD59-A6C34878D82A}">
                    <a16:rowId xmlns:a16="http://schemas.microsoft.com/office/drawing/2014/main" val="3378200441"/>
                  </a:ext>
                </a:extLst>
              </a:tr>
              <a:tr h="1228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ZANIMIVOSTI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spretna in hitra,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zelo koristna, odstranjuje bolne in poginule živali.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nočna žival, hodi okrog človeških naselij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</a:rPr>
                        <a:t>prenašalka stekline.</a:t>
                      </a:r>
                      <a:endParaRPr lang="sl-S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39" marR="58139" marT="0" marB="0"/>
                </a:tc>
                <a:extLst>
                  <a:ext uri="{0D108BD9-81ED-4DB2-BD59-A6C34878D82A}">
                    <a16:rowId xmlns:a16="http://schemas.microsoft.com/office/drawing/2014/main" val="2524568572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973557" y="1202695"/>
            <a:ext cx="158088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sl-SI" sz="1867" kern="0" dirty="0">
                <a:solidFill>
                  <a:srgbClr val="993300"/>
                </a:solidFill>
                <a:latin typeface="Arial"/>
                <a:cs typeface="Arial"/>
                <a:sym typeface="Arial"/>
              </a:rPr>
              <a:t>OPIS LISICE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17236" y="1810327"/>
            <a:ext cx="2497800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sl-SI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Podatki so iz besedila</a:t>
            </a:r>
          </a:p>
          <a:p>
            <a:pPr defTabSz="1219170">
              <a:buClr>
                <a:srgbClr val="000000"/>
              </a:buClr>
            </a:pPr>
            <a:r>
              <a:rPr lang="sl-SI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zbrani v preglednici.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522F43D-FAD4-4D21-9F4C-ADB638B0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89" y="3304365"/>
            <a:ext cx="3241675" cy="22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1E369-D240-4459-9366-C78B60F8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  <a:latin typeface="Lato" panose="020B0604020202020204" charset="-18"/>
              </a:rPr>
              <a:t>LISICA</a:t>
            </a:r>
            <a:br>
              <a:rPr lang="sl-SI" dirty="0">
                <a:solidFill>
                  <a:srgbClr val="993300"/>
                </a:solidFill>
                <a:latin typeface="Lato" panose="020B0604020202020204" charset="-18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5E723F-0923-42A7-A884-451784A7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253330"/>
            <a:ext cx="10515600" cy="50560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sz="3600" dirty="0"/>
              <a:t>Lisica ima rdeče oranžen kožušček, po trebuhu pa je bela. Njen smrček  je podolgovat, v njem pa se skriva veliko ostrih zob. Uhlja sta šilasta, rep pa zelo košat.</a:t>
            </a:r>
          </a:p>
          <a:p>
            <a:pPr marL="0" indent="0">
              <a:buNone/>
            </a:pPr>
            <a:r>
              <a:rPr lang="sl-SI" sz="3600" dirty="0"/>
              <a:t>Lisico najdemo povsod po Sloveniji. Živi v gozdu. V tleh si naredi brlog. Imenujemo ga lisičina. To je rov z dvema izhodoma.</a:t>
            </a:r>
          </a:p>
          <a:p>
            <a:pPr marL="0" indent="0">
              <a:buNone/>
            </a:pPr>
            <a:r>
              <a:rPr lang="sl-SI" sz="3600" dirty="0"/>
              <a:t>Na jedilniku lisice se navadno znajdejo majhni sesalci, ptice, žuželke, plazilci, gozdne jagode, tekne pa ji tudi mrhovina.</a:t>
            </a:r>
          </a:p>
          <a:p>
            <a:pPr marL="0" indent="0">
              <a:buNone/>
            </a:pPr>
            <a:r>
              <a:rPr lang="sl-SI" sz="3600" dirty="0"/>
              <a:t>Lisica se pari  enkrat, včasih dvakrat letno. Brejost traja 52 do 53 dni. V svoji lisičini spomladi skoti od 4 do 8 mladičev. Mladiči zapustijo brlog, ko so stari 4–5 tednov. Pri petih mesecih se osamosvojijo. </a:t>
            </a:r>
          </a:p>
          <a:p>
            <a:pPr marL="0" indent="0">
              <a:buNone/>
            </a:pPr>
            <a:r>
              <a:rPr lang="sl-SI" sz="3600" dirty="0"/>
              <a:t>Lisica je zelo spretna in hitra žival.  Je zelo koristna,  saj odstranjuje bolne in poginule živali.</a:t>
            </a:r>
          </a:p>
          <a:p>
            <a:pPr marL="0" indent="0">
              <a:buNone/>
            </a:pPr>
            <a:r>
              <a:rPr lang="sl-SI" sz="3600" dirty="0"/>
              <a:t>Okrog hodi v glavnem ponoči in lovi plen. Pogosto se smuka okrog človeških naselij.</a:t>
            </a:r>
          </a:p>
          <a:p>
            <a:pPr marL="0" indent="0">
              <a:buNone/>
            </a:pPr>
            <a:r>
              <a:rPr lang="sl-SI" sz="3600" dirty="0"/>
              <a:t>Je prenašalka stekline, zelo hude bolezni, ki je nevarna  tudi za ljudi.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206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998F11FB-02C0-4399-8FBA-BF377AE984B8}"/>
              </a:ext>
            </a:extLst>
          </p:cNvPr>
          <p:cNvSpPr/>
          <p:nvPr/>
        </p:nvSpPr>
        <p:spPr>
          <a:xfrm>
            <a:off x="361765" y="247359"/>
            <a:ext cx="5734235" cy="2976239"/>
          </a:xfrm>
          <a:prstGeom prst="wedgeEllipseCallout">
            <a:avLst>
              <a:gd name="adj1" fmla="val 25766"/>
              <a:gd name="adj2" fmla="val 79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dirty="0"/>
              <a:t>Vaš opis sove uharice </a:t>
            </a:r>
          </a:p>
          <a:p>
            <a:r>
              <a:rPr lang="sl-SI" sz="3200" dirty="0"/>
              <a:t>nama pošljite do petka, </a:t>
            </a:r>
          </a:p>
          <a:p>
            <a:r>
              <a:rPr lang="sl-SI" sz="3200" dirty="0"/>
              <a:t>5. 2. 2021, do 12.00.</a:t>
            </a:r>
          </a:p>
        </p:txBody>
      </p:sp>
      <p:pic>
        <p:nvPicPr>
          <p:cNvPr id="4" name="Picture 2" descr="Bitmoji Image">
            <a:extLst>
              <a:ext uri="{FF2B5EF4-FFF2-40B4-BE49-F238E27FC236}">
                <a16:creationId xmlns:a16="http://schemas.microsoft.com/office/drawing/2014/main" id="{0B8CE94A-DF31-4774-AF00-4F993EEA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0870" y="3630566"/>
            <a:ext cx="2438400" cy="25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77C52DA5-A926-4553-B29D-123E9D0378F9}"/>
              </a:ext>
            </a:extLst>
          </p:cNvPr>
          <p:cNvSpPr/>
          <p:nvPr/>
        </p:nvSpPr>
        <p:spPr>
          <a:xfrm>
            <a:off x="7701280" y="1626596"/>
            <a:ext cx="3891280" cy="1336040"/>
          </a:xfrm>
          <a:prstGeom prst="wedgeEllipseCallout">
            <a:avLst>
              <a:gd name="adj1" fmla="val -79840"/>
              <a:gd name="adj2" fmla="val 126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VESELO NA DELO!</a:t>
            </a:r>
          </a:p>
        </p:txBody>
      </p:sp>
    </p:spTree>
    <p:extLst>
      <p:ext uri="{BB962C8B-B14F-4D97-AF65-F5344CB8AC3E}">
        <p14:creationId xmlns:p14="http://schemas.microsoft.com/office/powerpoint/2010/main" val="309686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561</Words>
  <Application>Microsoft Office PowerPoint</Application>
  <PresentationFormat>Širokozaslonsko</PresentationFormat>
  <Paragraphs>70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Lilita One</vt:lpstr>
      <vt:lpstr>Times New Roman</vt:lpstr>
      <vt:lpstr>Officeova tema</vt:lpstr>
      <vt:lpstr>KAKO TVORIMO MISELNI VZOREC IN OPISUJEMO ŽIVAL?</vt:lpstr>
      <vt:lpstr> PONOVIMO</vt:lpstr>
      <vt:lpstr>PowerPointova predstavitev</vt:lpstr>
      <vt:lpstr>PowerPointova predstavitev</vt:lpstr>
      <vt:lpstr>S pomočjo bistvenih podatkov iz preglednice, boste opisali sovo veliko uharico. </vt:lpstr>
      <vt:lpstr>PowerPointova predstavitev</vt:lpstr>
      <vt:lpstr>LISICA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TVORIMO MISELNI VZOREC IN OPISUJEMO ŽIVAL?</dc:title>
  <dc:creator>Učenec</dc:creator>
  <cp:lastModifiedBy>Učenec</cp:lastModifiedBy>
  <cp:revision>30</cp:revision>
  <dcterms:created xsi:type="dcterms:W3CDTF">2021-02-02T14:54:51Z</dcterms:created>
  <dcterms:modified xsi:type="dcterms:W3CDTF">2021-02-03T10:30:59Z</dcterms:modified>
</cp:coreProperties>
</file>