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7" r:id="rId5"/>
    <p:sldId id="268" r:id="rId6"/>
    <p:sldId id="269" r:id="rId7"/>
    <p:sldId id="272" r:id="rId8"/>
    <p:sldId id="270" r:id="rId9"/>
    <p:sldId id="271" r:id="rId10"/>
    <p:sldId id="259" r:id="rId11"/>
    <p:sldId id="260" r:id="rId12"/>
    <p:sldId id="263" r:id="rId13"/>
    <p:sldId id="262" r:id="rId14"/>
    <p:sldId id="261" r:id="rId15"/>
    <p:sldId id="264"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sl-SI" smtClean="0"/>
              <a:t>Uredite slog naslova matrice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2/11/2021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2/11/2021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2/11/2021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2/11/2021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sl-SI" smtClean="0"/>
              <a:t>Uredite slog naslova matrice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E5059C3-6A89-4494-99FF-5A4D6FFD50EB}" type="datetimeFigureOut">
              <a:rPr lang="en-US" dirty="0"/>
              <a:t>2/11/2021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sl-SI" smtClean="0"/>
              <a:t>Uredite slog naslova matrice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2/11/2021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2609285" y="2851331"/>
            <a:ext cx="3893623" cy="3071434"/>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666635" y="2851331"/>
            <a:ext cx="3899798" cy="3071434"/>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2/11/2021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2/11/2021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2/11/2021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sl-SI" smtClean="0"/>
              <a:t>Uredite slog naslova matrice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7D525BB-DA17-4BA0-B3C8-3AC3ABC827E6}" type="datetimeFigureOut">
              <a:rPr lang="en-US" dirty="0"/>
              <a:t>2/11/2021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16C4C9A-3960-41CF-A4E9-2A8FB932454B}" type="datetimeFigureOut">
              <a:rPr lang="en-US" dirty="0"/>
              <a:t>2/11/2021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2/11/2021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rosswordlabs.com/view/gibanje-15" TargetMode="External"/><Relationship Id="rId2" Type="http://schemas.openxmlformats.org/officeDocument/2006/relationships/hyperlink" Target="https://crosswordlabs.com/view/krizanka-o-zdravju"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youtu.be/BsLlcicinR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r>
              <a:rPr lang="sl-SI" dirty="0" smtClean="0"/>
              <a:t>KAKO SKRBIŠ ZA SVOJE ZDRAVJE?</a:t>
            </a:r>
            <a:endParaRPr lang="sl-SI" dirty="0"/>
          </a:p>
        </p:txBody>
      </p:sp>
      <p:sp>
        <p:nvSpPr>
          <p:cNvPr id="3" name="Podnaslov 2"/>
          <p:cNvSpPr>
            <a:spLocks noGrp="1"/>
          </p:cNvSpPr>
          <p:nvPr>
            <p:ph type="subTitle" idx="1"/>
          </p:nvPr>
        </p:nvSpPr>
        <p:spPr/>
        <p:txBody>
          <a:bodyPr/>
          <a:lstStyle/>
          <a:p>
            <a:endParaRPr lang="sl-SI"/>
          </a:p>
        </p:txBody>
      </p:sp>
      <p:pic>
        <p:nvPicPr>
          <p:cNvPr id="4" name="Slika 3"/>
          <p:cNvPicPr>
            <a:picLocks noChangeAspect="1"/>
          </p:cNvPicPr>
          <p:nvPr/>
        </p:nvPicPr>
        <p:blipFill>
          <a:blip r:embed="rId2"/>
          <a:stretch>
            <a:fillRect/>
          </a:stretch>
        </p:blipFill>
        <p:spPr>
          <a:xfrm rot="20357376">
            <a:off x="754523" y="1084062"/>
            <a:ext cx="3710531" cy="29173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26" name="Picture 2" descr="Rezultat iskanja slik za exerc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5428">
            <a:off x="6313222" y="708610"/>
            <a:ext cx="4433155" cy="24936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028" name="Picture 4" descr="Rezultat iskanja slik za exerc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844" y="4110445"/>
            <a:ext cx="3456092" cy="19431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768802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r>
              <a:rPr lang="sl-SI" dirty="0" smtClean="0"/>
              <a:t>ŠPORT, GIBANJE, ZDRAV NAČIN ŽIVLJENJA</a:t>
            </a:r>
            <a:endParaRPr lang="sl-SI" dirty="0"/>
          </a:p>
        </p:txBody>
      </p:sp>
      <p:sp>
        <p:nvSpPr>
          <p:cNvPr id="3" name="Označba mesta vsebine 2"/>
          <p:cNvSpPr>
            <a:spLocks noGrp="1"/>
          </p:cNvSpPr>
          <p:nvPr>
            <p:ph idx="1"/>
          </p:nvPr>
        </p:nvSpPr>
        <p:spPr>
          <a:xfrm>
            <a:off x="4750445" y="2174036"/>
            <a:ext cx="6265898" cy="3286238"/>
          </a:xfrm>
        </p:spPr>
        <p:txBody>
          <a:bodyPr/>
          <a:lstStyle/>
          <a:p>
            <a:r>
              <a:rPr lang="sl-SI" dirty="0" smtClean="0"/>
              <a:t>Šport oziroma redna telesna aktivnost, ima vrsto pozitivnih učinkov na zdravje. Konstantna fizična aktivnost pripomore k izboljšanju srčno-žilnega in dihalnega sistema, krepi vaše mišice in s tem tudi kosti, pomembno pri tem pa je tudi, da z redno aktivnostjo nadzorujete telesno maso.</a:t>
            </a:r>
            <a:endParaRPr lang="sl-SI" dirty="0"/>
          </a:p>
        </p:txBody>
      </p:sp>
      <p:pic>
        <p:nvPicPr>
          <p:cNvPr id="4" name="Slika 3"/>
          <p:cNvPicPr>
            <a:picLocks noChangeAspect="1"/>
          </p:cNvPicPr>
          <p:nvPr/>
        </p:nvPicPr>
        <p:blipFill>
          <a:blip r:embed="rId2"/>
          <a:stretch>
            <a:fillRect/>
          </a:stretch>
        </p:blipFill>
        <p:spPr>
          <a:xfrm>
            <a:off x="1110853" y="2272937"/>
            <a:ext cx="3001910" cy="20082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74" name="Picture 2" descr="Rezultat iskanja slik za šport kre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055" y="4731271"/>
            <a:ext cx="2777152" cy="1458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59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zultat iskanja slik za playing videog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747" y="620368"/>
            <a:ext cx="4877978" cy="2743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PoljeZBesedilom 1"/>
          <p:cNvSpPr txBox="1"/>
          <p:nvPr/>
        </p:nvSpPr>
        <p:spPr>
          <a:xfrm>
            <a:off x="1402080" y="3944983"/>
            <a:ext cx="9135291" cy="1938992"/>
          </a:xfrm>
          <a:prstGeom prst="rect">
            <a:avLst/>
          </a:prstGeom>
          <a:noFill/>
        </p:spPr>
        <p:txBody>
          <a:bodyPr wrap="square" rtlCol="0">
            <a:spAutoFit/>
          </a:bodyPr>
          <a:lstStyle/>
          <a:p>
            <a:pPr algn="just"/>
            <a:r>
              <a:rPr lang="sl-SI" sz="2000" dirty="0" smtClean="0"/>
              <a:t>Okoliščine, ki so privedle do zelo težke situacije, so nas prisilile, da opravljamo svoje delo, za službe in šole, od doma. To posledično pomeni, da večino časa presedite. Ampak, ko zaključite s svojimi obveznostmi – poskrbite za gibanje, ali sedenje nadaljujete, kot prikazuje slika zgoraj?</a:t>
            </a:r>
          </a:p>
          <a:p>
            <a:pPr algn="just"/>
            <a:r>
              <a:rPr lang="sl-SI" sz="2000" b="1" dirty="0" smtClean="0">
                <a:solidFill>
                  <a:srgbClr val="FFC000"/>
                </a:solidFill>
              </a:rPr>
              <a:t>Si pomislil, kaj delaš narobe, ko več ur dnevno preživiš v sedečem stanju?</a:t>
            </a:r>
            <a:endParaRPr lang="sl-SI" sz="2000" b="1" dirty="0">
              <a:solidFill>
                <a:srgbClr val="FFC000"/>
              </a:solidFill>
            </a:endParaRPr>
          </a:p>
        </p:txBody>
      </p:sp>
    </p:spTree>
    <p:extLst>
      <p:ext uri="{BB962C8B-B14F-4D97-AF65-F5344CB8AC3E}">
        <p14:creationId xmlns:p14="http://schemas.microsoft.com/office/powerpoint/2010/main" val="2979982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1297187" y="2221447"/>
            <a:ext cx="5364870" cy="4309982"/>
          </a:xfrm>
        </p:spPr>
        <p:txBody>
          <a:bodyPr>
            <a:normAutofit/>
          </a:bodyPr>
          <a:lstStyle/>
          <a:p>
            <a:pPr marL="6160" indent="0">
              <a:buNone/>
            </a:pPr>
            <a:r>
              <a:rPr lang="sl-SI" dirty="0" smtClean="0"/>
              <a:t>… pri igranju igric pozabljaš na svojo pravilno telesno držo?</a:t>
            </a:r>
          </a:p>
          <a:p>
            <a:pPr marL="6160" indent="0">
              <a:buNone/>
            </a:pPr>
            <a:r>
              <a:rPr lang="sl-SI" dirty="0" smtClean="0"/>
              <a:t>… pri dolgotrajnem sedenju izgubljaš moč v nogah in trebušni preponi?</a:t>
            </a:r>
          </a:p>
          <a:p>
            <a:pPr marL="6160" indent="0">
              <a:buNone/>
            </a:pPr>
            <a:r>
              <a:rPr lang="sl-SI" dirty="0" smtClean="0"/>
              <a:t>… pri dolgotrajnem sedenju omogočaš sesedanje vretenc, kar posledično pomeni bolečine v hrbtenici?</a:t>
            </a:r>
          </a:p>
          <a:p>
            <a:pPr marL="6160" indent="0">
              <a:buNone/>
            </a:pPr>
            <a:r>
              <a:rPr lang="sl-SI" dirty="0" smtClean="0"/>
              <a:t>… dolgotrajno gledanje v ekran pripelje do okvare vida in bolečin v vratu? </a:t>
            </a:r>
            <a:endParaRPr lang="sl-SI" dirty="0"/>
          </a:p>
        </p:txBody>
      </p:sp>
      <p:pic>
        <p:nvPicPr>
          <p:cNvPr id="6" name="Označba mesta vsebine 5"/>
          <p:cNvPicPr>
            <a:picLocks noGrp="1" noChangeAspect="1"/>
          </p:cNvPicPr>
          <p:nvPr>
            <p:ph sz="half" idx="2"/>
          </p:nvPr>
        </p:nvPicPr>
        <p:blipFill>
          <a:blip r:embed="rId2"/>
          <a:stretch>
            <a:fillRect/>
          </a:stretch>
        </p:blipFill>
        <p:spPr>
          <a:xfrm>
            <a:off x="6955855" y="439387"/>
            <a:ext cx="3895725" cy="2921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blak 4"/>
          <p:cNvSpPr/>
          <p:nvPr/>
        </p:nvSpPr>
        <p:spPr>
          <a:xfrm>
            <a:off x="1501453" y="242287"/>
            <a:ext cx="3483428" cy="152400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a:p>
        </p:txBody>
      </p:sp>
      <p:sp>
        <p:nvSpPr>
          <p:cNvPr id="2" name="Naslov 1"/>
          <p:cNvSpPr>
            <a:spLocks noGrp="1"/>
          </p:cNvSpPr>
          <p:nvPr>
            <p:ph type="title"/>
          </p:nvPr>
        </p:nvSpPr>
        <p:spPr>
          <a:xfrm>
            <a:off x="2010904" y="697447"/>
            <a:ext cx="2464526" cy="613679"/>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sl-SI" dirty="0" smtClean="0"/>
              <a:t>Ali veš da…</a:t>
            </a:r>
            <a:endParaRPr lang="sl-SI" dirty="0"/>
          </a:p>
        </p:txBody>
      </p:sp>
      <p:pic>
        <p:nvPicPr>
          <p:cNvPr id="6146" name="Picture 2" descr="Rezultat iskanja slik za okvare vida zaradi televizi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730" y="3833878"/>
            <a:ext cx="4087974" cy="22994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388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r>
              <a:rPr lang="sl-SI" b="1" dirty="0" smtClean="0"/>
              <a:t>SPREJMI IZZIV IN…</a:t>
            </a:r>
            <a:br>
              <a:rPr lang="sl-SI" b="1" dirty="0" smtClean="0"/>
            </a:br>
            <a:r>
              <a:rPr lang="sl-SI" b="1" dirty="0" err="1" smtClean="0">
                <a:solidFill>
                  <a:schemeClr val="accent1">
                    <a:lumMod val="40000"/>
                    <a:lumOff val="60000"/>
                  </a:schemeClr>
                </a:solidFill>
              </a:rPr>
              <a:t>BoDi</a:t>
            </a:r>
            <a:r>
              <a:rPr lang="sl-SI" b="1" dirty="0" smtClean="0">
                <a:solidFill>
                  <a:schemeClr val="accent1">
                    <a:lumMod val="40000"/>
                    <a:lumOff val="60000"/>
                  </a:schemeClr>
                </a:solidFill>
              </a:rPr>
              <a:t> </a:t>
            </a:r>
            <a:r>
              <a:rPr lang="sl-SI" b="1" dirty="0" err="1" smtClean="0">
                <a:solidFill>
                  <a:schemeClr val="accent1">
                    <a:lumMod val="40000"/>
                    <a:lumOff val="60000"/>
                  </a:schemeClr>
                </a:solidFill>
              </a:rPr>
              <a:t>AkTiVeN</a:t>
            </a:r>
            <a:endParaRPr lang="sl-SI" b="1" dirty="0">
              <a:solidFill>
                <a:schemeClr val="accent1">
                  <a:lumMod val="40000"/>
                  <a:lumOff val="60000"/>
                </a:schemeClr>
              </a:solidFill>
            </a:endParaRPr>
          </a:p>
        </p:txBody>
      </p:sp>
      <p:sp>
        <p:nvSpPr>
          <p:cNvPr id="3" name="Podnaslov 2"/>
          <p:cNvSpPr>
            <a:spLocks noGrp="1"/>
          </p:cNvSpPr>
          <p:nvPr>
            <p:ph type="subTitle" idx="1"/>
          </p:nvPr>
        </p:nvSpPr>
        <p:spPr/>
        <p:txBody>
          <a:bodyPr/>
          <a:lstStyle/>
          <a:p>
            <a:endParaRPr lang="sl-SI" dirty="0"/>
          </a:p>
        </p:txBody>
      </p:sp>
      <p:pic>
        <p:nvPicPr>
          <p:cNvPr id="4" name="Slika 3"/>
          <p:cNvPicPr>
            <a:picLocks noChangeAspect="1"/>
          </p:cNvPicPr>
          <p:nvPr/>
        </p:nvPicPr>
        <p:blipFill>
          <a:blip r:embed="rId2"/>
          <a:stretch>
            <a:fillRect/>
          </a:stretch>
        </p:blipFill>
        <p:spPr>
          <a:xfrm rot="476894">
            <a:off x="6810102" y="791115"/>
            <a:ext cx="5023879" cy="2825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Slika 4"/>
          <p:cNvPicPr>
            <a:picLocks noChangeAspect="1"/>
          </p:cNvPicPr>
          <p:nvPr/>
        </p:nvPicPr>
        <p:blipFill>
          <a:blip r:embed="rId3"/>
          <a:stretch>
            <a:fillRect/>
          </a:stretch>
        </p:blipFill>
        <p:spPr>
          <a:xfrm rot="20626999">
            <a:off x="514894" y="975360"/>
            <a:ext cx="5937010" cy="17098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33287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816" y="1654628"/>
            <a:ext cx="4534988" cy="4534988"/>
          </a:xfrm>
          <a:prstGeom prst="rect">
            <a:avLst/>
          </a:prstGeom>
        </p:spPr>
      </p:pic>
      <p:sp>
        <p:nvSpPr>
          <p:cNvPr id="4" name="PoljeZBesedilom 3"/>
          <p:cNvSpPr txBox="1"/>
          <p:nvPr/>
        </p:nvSpPr>
        <p:spPr>
          <a:xfrm>
            <a:off x="2812870" y="679268"/>
            <a:ext cx="627888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sl-SI" sz="2400" b="1" dirty="0" smtClean="0"/>
              <a:t>KOLIKO POČEPOV NAREDIŠ V 1 MINUTI?</a:t>
            </a:r>
            <a:endParaRPr lang="sl-SI" sz="2400" b="1" dirty="0"/>
          </a:p>
        </p:txBody>
      </p:sp>
    </p:spTree>
    <p:extLst>
      <p:ext uri="{BB962C8B-B14F-4D97-AF65-F5344CB8AC3E}">
        <p14:creationId xmlns:p14="http://schemas.microsoft.com/office/powerpoint/2010/main" val="992045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188" y="2473233"/>
            <a:ext cx="6537192" cy="3704409"/>
          </a:xfrm>
          <a:prstGeom prst="rect">
            <a:avLst/>
          </a:prstGeom>
        </p:spPr>
      </p:pic>
      <p:sp>
        <p:nvSpPr>
          <p:cNvPr id="3" name="PoljeZBesedilom 2"/>
          <p:cNvSpPr txBox="1"/>
          <p:nvPr/>
        </p:nvSpPr>
        <p:spPr>
          <a:xfrm>
            <a:off x="2603863" y="609600"/>
            <a:ext cx="6639517"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sl-SI" sz="2400" b="1" dirty="0" smtClean="0"/>
              <a:t>KOLIKO POSKOKOV NAREDIŠ V 1 MINUTI?</a:t>
            </a:r>
            <a:endParaRPr lang="sl-SI" sz="2400" b="1" dirty="0"/>
          </a:p>
        </p:txBody>
      </p:sp>
    </p:spTree>
    <p:extLst>
      <p:ext uri="{BB962C8B-B14F-4D97-AF65-F5344CB8AC3E}">
        <p14:creationId xmlns:p14="http://schemas.microsoft.com/office/powerpoint/2010/main" val="1002192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14651" y="276835"/>
            <a:ext cx="4247716" cy="628858"/>
          </a:xfrm>
        </p:spPr>
        <p:style>
          <a:lnRef idx="2">
            <a:schemeClr val="accent6"/>
          </a:lnRef>
          <a:fillRef idx="1">
            <a:schemeClr val="lt1"/>
          </a:fillRef>
          <a:effectRef idx="0">
            <a:schemeClr val="accent6"/>
          </a:effectRef>
          <a:fontRef idx="minor">
            <a:schemeClr val="dk1"/>
          </a:fontRef>
        </p:style>
        <p:txBody>
          <a:bodyPr/>
          <a:lstStyle/>
          <a:p>
            <a:r>
              <a:rPr lang="sl-SI" dirty="0" smtClean="0"/>
              <a:t>ZA BISTRE GLAVCE</a:t>
            </a:r>
            <a:endParaRPr lang="sl-SI" dirty="0"/>
          </a:p>
        </p:txBody>
      </p:sp>
      <p:sp>
        <p:nvSpPr>
          <p:cNvPr id="3" name="Označba mesta vsebine 2"/>
          <p:cNvSpPr>
            <a:spLocks noGrp="1"/>
          </p:cNvSpPr>
          <p:nvPr>
            <p:ph idx="1"/>
          </p:nvPr>
        </p:nvSpPr>
        <p:spPr>
          <a:xfrm>
            <a:off x="5218572" y="1474550"/>
            <a:ext cx="5719393" cy="656250"/>
          </a:xfrm>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r>
              <a:rPr lang="sl-SI" dirty="0" smtClean="0"/>
              <a:t>Na spodnjih povezavah najdeš nekaj za svoje možgančke.</a:t>
            </a:r>
            <a:endParaRPr lang="sl-SI" dirty="0"/>
          </a:p>
        </p:txBody>
      </p:sp>
      <p:sp>
        <p:nvSpPr>
          <p:cNvPr id="4" name="Trak 2 3"/>
          <p:cNvSpPr/>
          <p:nvPr/>
        </p:nvSpPr>
        <p:spPr>
          <a:xfrm>
            <a:off x="322217" y="3640183"/>
            <a:ext cx="5364480" cy="2508068"/>
          </a:xfrm>
          <a:prstGeom prst="ribbon">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sl-SI" u="sng" dirty="0">
                <a:solidFill>
                  <a:schemeClr val="bg1"/>
                </a:solidFill>
                <a:hlinkClick r:id="rId2"/>
              </a:rPr>
              <a:t>https://crosswordlabs.com/view/krizanka-o-zdravju</a:t>
            </a:r>
            <a:r>
              <a:rPr lang="sl-SI" dirty="0">
                <a:solidFill>
                  <a:schemeClr val="bg1"/>
                </a:solidFill>
              </a:rPr>
              <a:t> </a:t>
            </a:r>
          </a:p>
        </p:txBody>
      </p:sp>
      <p:sp>
        <p:nvSpPr>
          <p:cNvPr id="5" name="Trak 2 4"/>
          <p:cNvSpPr/>
          <p:nvPr/>
        </p:nvSpPr>
        <p:spPr>
          <a:xfrm>
            <a:off x="5989430" y="3640183"/>
            <a:ext cx="5364480" cy="2508068"/>
          </a:xfrm>
          <a:prstGeom prst="ribbon">
            <a:avLst/>
          </a:prstGeom>
          <a:solidFill>
            <a:schemeClr val="accent3">
              <a:lumMod val="40000"/>
              <a:lumOff val="6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sl-SI" u="sng">
                <a:hlinkClick r:id="rId3"/>
              </a:rPr>
              <a:t>https://crosswordlabs.com/view/gibanje-15</a:t>
            </a:r>
            <a:r>
              <a:rPr lang="sl-SI"/>
              <a:t> </a:t>
            </a:r>
          </a:p>
        </p:txBody>
      </p:sp>
      <p:pic>
        <p:nvPicPr>
          <p:cNvPr id="7" name="Slika 6"/>
          <p:cNvPicPr>
            <a:picLocks noChangeAspect="1"/>
          </p:cNvPicPr>
          <p:nvPr/>
        </p:nvPicPr>
        <p:blipFill rotWithShape="1">
          <a:blip r:embed="rId4"/>
          <a:srcRect t="44913"/>
          <a:stretch/>
        </p:blipFill>
        <p:spPr>
          <a:xfrm>
            <a:off x="727711" y="522514"/>
            <a:ext cx="2816395" cy="2383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0449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apognjen kot 15"/>
          <p:cNvSpPr/>
          <p:nvPr/>
        </p:nvSpPr>
        <p:spPr>
          <a:xfrm>
            <a:off x="1248682" y="3357657"/>
            <a:ext cx="2551614" cy="802808"/>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15" name="Zapognjen kot 14"/>
          <p:cNvSpPr/>
          <p:nvPr/>
        </p:nvSpPr>
        <p:spPr>
          <a:xfrm>
            <a:off x="4313610" y="4074913"/>
            <a:ext cx="2847703" cy="1064064"/>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14" name="Zapognjen kot 13"/>
          <p:cNvSpPr/>
          <p:nvPr/>
        </p:nvSpPr>
        <p:spPr>
          <a:xfrm>
            <a:off x="8279861" y="4145280"/>
            <a:ext cx="2838994" cy="646331"/>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13" name="Zapognjen kot 12"/>
          <p:cNvSpPr/>
          <p:nvPr/>
        </p:nvSpPr>
        <p:spPr>
          <a:xfrm>
            <a:off x="8412478" y="1398702"/>
            <a:ext cx="2351315" cy="532842"/>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12" name="Zapognjen kot 11"/>
          <p:cNvSpPr/>
          <p:nvPr/>
        </p:nvSpPr>
        <p:spPr>
          <a:xfrm>
            <a:off x="5965370" y="374469"/>
            <a:ext cx="1837510" cy="532842"/>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11" name="Zapognjen kot 10"/>
          <p:cNvSpPr/>
          <p:nvPr/>
        </p:nvSpPr>
        <p:spPr>
          <a:xfrm>
            <a:off x="1524000" y="444137"/>
            <a:ext cx="2743200" cy="627017"/>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3" name="Oblak 2"/>
          <p:cNvSpPr/>
          <p:nvPr/>
        </p:nvSpPr>
        <p:spPr>
          <a:xfrm>
            <a:off x="4111440" y="2314538"/>
            <a:ext cx="3856901" cy="1444523"/>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l-SI" dirty="0"/>
          </a:p>
        </p:txBody>
      </p:sp>
      <p:sp>
        <p:nvSpPr>
          <p:cNvPr id="2" name="PoljeZBesedilom 1"/>
          <p:cNvSpPr txBox="1"/>
          <p:nvPr/>
        </p:nvSpPr>
        <p:spPr>
          <a:xfrm>
            <a:off x="4493622" y="2621280"/>
            <a:ext cx="2943497" cy="954107"/>
          </a:xfrm>
          <a:prstGeom prst="rect">
            <a:avLst/>
          </a:prstGeom>
          <a:noFill/>
        </p:spPr>
        <p:txBody>
          <a:bodyPr wrap="square" rtlCol="0">
            <a:spAutoFit/>
          </a:bodyPr>
          <a:lstStyle/>
          <a:p>
            <a:pPr algn="ctr"/>
            <a:r>
              <a:rPr lang="sl-SI" sz="2800" b="1" i="1" dirty="0" smtClean="0">
                <a:solidFill>
                  <a:schemeClr val="accent6">
                    <a:lumMod val="50000"/>
                  </a:schemeClr>
                </a:solidFill>
              </a:rPr>
              <a:t>ZDRAV SEM KO … </a:t>
            </a:r>
            <a:endParaRPr lang="sl-SI" sz="2800" b="1" i="1" dirty="0">
              <a:solidFill>
                <a:schemeClr val="accent6">
                  <a:lumMod val="50000"/>
                </a:schemeClr>
              </a:solidFill>
            </a:endParaRPr>
          </a:p>
        </p:txBody>
      </p:sp>
      <p:sp>
        <p:nvSpPr>
          <p:cNvPr id="4" name="PoljeZBesedilom 3"/>
          <p:cNvSpPr txBox="1"/>
          <p:nvPr/>
        </p:nvSpPr>
        <p:spPr>
          <a:xfrm>
            <a:off x="1593668" y="537979"/>
            <a:ext cx="2838993" cy="369332"/>
          </a:xfrm>
          <a:prstGeom prst="rect">
            <a:avLst/>
          </a:prstGeom>
          <a:noFill/>
        </p:spPr>
        <p:txBody>
          <a:bodyPr wrap="square" rtlCol="0">
            <a:spAutoFit/>
          </a:bodyPr>
          <a:lstStyle/>
          <a:p>
            <a:r>
              <a:rPr lang="sl-SI" b="1" dirty="0" smtClean="0">
                <a:solidFill>
                  <a:srgbClr val="92D050"/>
                </a:solidFill>
              </a:rPr>
              <a:t>PIJEM DOVOLJ VODE</a:t>
            </a:r>
            <a:endParaRPr lang="sl-SI" b="1" dirty="0">
              <a:solidFill>
                <a:srgbClr val="92D050"/>
              </a:solidFill>
            </a:endParaRPr>
          </a:p>
        </p:txBody>
      </p:sp>
      <p:sp>
        <p:nvSpPr>
          <p:cNvPr id="5" name="PoljeZBesedilom 4"/>
          <p:cNvSpPr txBox="1"/>
          <p:nvPr/>
        </p:nvSpPr>
        <p:spPr>
          <a:xfrm>
            <a:off x="6200503" y="444137"/>
            <a:ext cx="1419497" cy="369332"/>
          </a:xfrm>
          <a:prstGeom prst="rect">
            <a:avLst/>
          </a:prstGeom>
          <a:noFill/>
        </p:spPr>
        <p:txBody>
          <a:bodyPr wrap="square" rtlCol="0">
            <a:spAutoFit/>
          </a:bodyPr>
          <a:lstStyle/>
          <a:p>
            <a:r>
              <a:rPr lang="sl-SI" b="1" dirty="0" smtClean="0">
                <a:solidFill>
                  <a:srgbClr val="92D050"/>
                </a:solidFill>
              </a:rPr>
              <a:t>SE GIBAM</a:t>
            </a:r>
            <a:endParaRPr lang="sl-SI" b="1" dirty="0">
              <a:solidFill>
                <a:srgbClr val="92D050"/>
              </a:solidFill>
            </a:endParaRPr>
          </a:p>
        </p:txBody>
      </p:sp>
      <p:sp>
        <p:nvSpPr>
          <p:cNvPr id="6" name="PoljeZBesedilom 5"/>
          <p:cNvSpPr txBox="1"/>
          <p:nvPr/>
        </p:nvSpPr>
        <p:spPr>
          <a:xfrm>
            <a:off x="8516983" y="1480457"/>
            <a:ext cx="2394857" cy="369332"/>
          </a:xfrm>
          <a:prstGeom prst="rect">
            <a:avLst/>
          </a:prstGeom>
          <a:noFill/>
        </p:spPr>
        <p:txBody>
          <a:bodyPr wrap="square" rtlCol="0">
            <a:spAutoFit/>
          </a:bodyPr>
          <a:lstStyle/>
          <a:p>
            <a:r>
              <a:rPr lang="sl-SI" b="1" dirty="0" smtClean="0">
                <a:solidFill>
                  <a:srgbClr val="92D050"/>
                </a:solidFill>
              </a:rPr>
              <a:t>JEM RAZNOLIKO</a:t>
            </a:r>
            <a:endParaRPr lang="sl-SI" b="1" dirty="0">
              <a:solidFill>
                <a:srgbClr val="92D050"/>
              </a:solidFill>
            </a:endParaRPr>
          </a:p>
        </p:txBody>
      </p:sp>
      <p:sp>
        <p:nvSpPr>
          <p:cNvPr id="7" name="PoljeZBesedilom 6"/>
          <p:cNvSpPr txBox="1"/>
          <p:nvPr/>
        </p:nvSpPr>
        <p:spPr>
          <a:xfrm>
            <a:off x="8281851" y="4145281"/>
            <a:ext cx="2865120" cy="646331"/>
          </a:xfrm>
          <a:prstGeom prst="rect">
            <a:avLst/>
          </a:prstGeom>
          <a:noFill/>
        </p:spPr>
        <p:txBody>
          <a:bodyPr wrap="square" rtlCol="0">
            <a:spAutoFit/>
          </a:bodyPr>
          <a:lstStyle/>
          <a:p>
            <a:r>
              <a:rPr lang="sl-SI" b="1" dirty="0" smtClean="0">
                <a:solidFill>
                  <a:srgbClr val="92D050"/>
                </a:solidFill>
              </a:rPr>
              <a:t>SE IZOGIBAM SOLJENI HRANI</a:t>
            </a:r>
            <a:endParaRPr lang="sl-SI" b="1" dirty="0">
              <a:solidFill>
                <a:srgbClr val="92D050"/>
              </a:solidFill>
            </a:endParaRPr>
          </a:p>
        </p:txBody>
      </p:sp>
      <p:sp>
        <p:nvSpPr>
          <p:cNvPr id="8" name="PoljeZBesedilom 7"/>
          <p:cNvSpPr txBox="1"/>
          <p:nvPr/>
        </p:nvSpPr>
        <p:spPr>
          <a:xfrm>
            <a:off x="4357916" y="4145280"/>
            <a:ext cx="3030583" cy="923330"/>
          </a:xfrm>
          <a:prstGeom prst="rect">
            <a:avLst/>
          </a:prstGeom>
          <a:noFill/>
        </p:spPr>
        <p:txBody>
          <a:bodyPr wrap="square" rtlCol="0">
            <a:spAutoFit/>
          </a:bodyPr>
          <a:lstStyle/>
          <a:p>
            <a:r>
              <a:rPr lang="sl-SI" b="1" dirty="0" smtClean="0">
                <a:solidFill>
                  <a:srgbClr val="92D050"/>
                </a:solidFill>
              </a:rPr>
              <a:t>POSKRBIM DA SO SLADKARIJE ČIM MANJ PRISOTNE</a:t>
            </a:r>
            <a:endParaRPr lang="sl-SI" b="1" dirty="0">
              <a:solidFill>
                <a:srgbClr val="92D050"/>
              </a:solidFill>
            </a:endParaRPr>
          </a:p>
        </p:txBody>
      </p:sp>
      <p:sp>
        <p:nvSpPr>
          <p:cNvPr id="9" name="PoljeZBesedilom 8"/>
          <p:cNvSpPr txBox="1"/>
          <p:nvPr/>
        </p:nvSpPr>
        <p:spPr>
          <a:xfrm>
            <a:off x="1358537" y="2621280"/>
            <a:ext cx="2577737" cy="539931"/>
          </a:xfrm>
          <a:prstGeom prst="rect">
            <a:avLst/>
          </a:prstGeom>
          <a:noFill/>
        </p:spPr>
        <p:txBody>
          <a:bodyPr wrap="square" rtlCol="0">
            <a:spAutoFit/>
          </a:bodyPr>
          <a:lstStyle/>
          <a:p>
            <a:endParaRPr lang="sl-SI" dirty="0"/>
          </a:p>
        </p:txBody>
      </p:sp>
      <p:sp>
        <p:nvSpPr>
          <p:cNvPr id="10" name="PoljeZBesedilom 9"/>
          <p:cNvSpPr txBox="1"/>
          <p:nvPr/>
        </p:nvSpPr>
        <p:spPr>
          <a:xfrm>
            <a:off x="1185858" y="3458031"/>
            <a:ext cx="2734491" cy="646331"/>
          </a:xfrm>
          <a:prstGeom prst="rect">
            <a:avLst/>
          </a:prstGeom>
          <a:noFill/>
        </p:spPr>
        <p:txBody>
          <a:bodyPr wrap="square" rtlCol="0">
            <a:spAutoFit/>
          </a:bodyPr>
          <a:lstStyle/>
          <a:p>
            <a:r>
              <a:rPr lang="sl-SI" b="1" dirty="0" smtClean="0">
                <a:solidFill>
                  <a:srgbClr val="92D050"/>
                </a:solidFill>
              </a:rPr>
              <a:t>SE IZOGIBAM MASTNI HRANI</a:t>
            </a:r>
            <a:endParaRPr lang="sl-SI" b="1" dirty="0">
              <a:solidFill>
                <a:srgbClr val="92D050"/>
              </a:solidFill>
            </a:endParaRPr>
          </a:p>
        </p:txBody>
      </p:sp>
      <p:pic>
        <p:nvPicPr>
          <p:cNvPr id="2050" name="Picture 2" descr="Rezultat iskanja slik za GIBAN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341" y="182713"/>
            <a:ext cx="1619794" cy="10798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Rezultat iskanja slik za GIBAN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781" y="998394"/>
            <a:ext cx="1835178" cy="12250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Rezultat iskanja slik za raznolika hr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4173" y="2153949"/>
            <a:ext cx="2697667" cy="1605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Rezultat iskanja slik za pomfr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9627" y="-6433095"/>
            <a:ext cx="189560" cy="1263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zultat iskanja slik za s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4153" y="4969506"/>
            <a:ext cx="2006258" cy="1662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0" name="Picture 12" descr="Rezultat iskanja slik za pomf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1676" y="5108214"/>
            <a:ext cx="2181496" cy="14543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62" name="Picture 14" descr="Rezultat iskanja slik za drinking wa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926" y="1347710"/>
            <a:ext cx="2564674" cy="1342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4" name="Picture 16" descr="Rezultat iskanja slik za mastna hra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862" y="4333637"/>
            <a:ext cx="3362688" cy="15031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66" name="Picture 18" descr="Rezultat iskanja slik za sladkarij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5542" y="5224390"/>
            <a:ext cx="2063932" cy="14076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873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r>
              <a:rPr lang="sl-SI" dirty="0" smtClean="0"/>
              <a:t>ZDRAVA PREHRANA IN POMEN ZA NAŠE ZDRAVJE</a:t>
            </a:r>
            <a:endParaRPr lang="sl-SI" dirty="0"/>
          </a:p>
        </p:txBody>
      </p:sp>
      <p:sp>
        <p:nvSpPr>
          <p:cNvPr id="3" name="Označba mesta vsebine 2"/>
          <p:cNvSpPr>
            <a:spLocks noGrp="1"/>
          </p:cNvSpPr>
          <p:nvPr>
            <p:ph idx="1"/>
          </p:nvPr>
        </p:nvSpPr>
        <p:spPr>
          <a:xfrm>
            <a:off x="1034143" y="2203865"/>
            <a:ext cx="6002383" cy="4118558"/>
          </a:xfrm>
        </p:spPr>
        <p:style>
          <a:lnRef idx="2">
            <a:schemeClr val="accent5"/>
          </a:lnRef>
          <a:fillRef idx="1">
            <a:schemeClr val="lt1"/>
          </a:fillRef>
          <a:effectRef idx="0">
            <a:schemeClr val="accent5"/>
          </a:effectRef>
          <a:fontRef idx="minor">
            <a:schemeClr val="dk1"/>
          </a:fontRef>
        </p:style>
        <p:txBody>
          <a:bodyPr>
            <a:normAutofit/>
          </a:bodyPr>
          <a:lstStyle/>
          <a:p>
            <a:r>
              <a:rPr lang="sl-SI" dirty="0">
                <a:solidFill>
                  <a:schemeClr val="bg1"/>
                </a:solidFill>
              </a:rPr>
              <a:t>Potem ko se po zelo hitrem razvoju v zgodnjem otroštvu razvoj telesa sredi otroštva nekoliko umiri, se znova zelo okrepi v času pubertete. V času odraščanja je prehrana ključnega pomena, saj telo za izgradnjo kostnine, mišic, notranjih organov in za delovanje možganov nujno potrebuje snovi, ki jih vsebuje hrana. V tem obdobju ni pomembno samo to, da dovolj ješ, pomembno je, da ješ kakovostno, raznoliko in zdravo hrano.</a:t>
            </a:r>
          </a:p>
          <a:p>
            <a:endParaRPr lang="sl-SI" dirty="0"/>
          </a:p>
        </p:txBody>
      </p:sp>
      <p:pic>
        <p:nvPicPr>
          <p:cNvPr id="5" name="Slika 4"/>
          <p:cNvPicPr>
            <a:picLocks noChangeAspect="1"/>
          </p:cNvPicPr>
          <p:nvPr/>
        </p:nvPicPr>
        <p:blipFill>
          <a:blip r:embed="rId2"/>
          <a:stretch>
            <a:fillRect/>
          </a:stretch>
        </p:blipFill>
        <p:spPr>
          <a:xfrm>
            <a:off x="6818811" y="2956586"/>
            <a:ext cx="4955242" cy="26131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18847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5773782" y="883455"/>
            <a:ext cx="6096000" cy="420281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lnSpc>
                <a:spcPct val="106000"/>
              </a:lnSpc>
              <a:spcAft>
                <a:spcPts val="1125"/>
              </a:spcAft>
            </a:pPr>
            <a:r>
              <a:rPr lang="sl-SI"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Nepravilen izbor in uživanje živil lahko pusti posledice na tvojem telesu za vse življenje, vplival pa bo tudi na oblikovanje tvojih prehranjevalnih navad v kasnejšem življenju. Otroci in mladostniki pogosto med glavnimi obroki (zajtrk, kosilo, večerja) uživate tudi prigrizke za katere je značilno, da vsebujejo veliko energije, ki jo prispevajo sladkorji in maščobe, manj pa vsebujejo hranilnih snovi, ki vplivajo na odpornost organizma. Opuščanje zajtrka, neustrezen ritem prehranjevanja za katerega je značilna neustrezna časovna porazdelitev obrokov preko dneva, premajhne količine zaužite zelenjave in rib, ter prevelike količine zaužitih pijač z dodanimi sladkorji so dejavniki tveganja, ki ogrožajo zdravje otrok in mladostnikov.</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rot="20092066">
            <a:off x="1193074" y="3578449"/>
            <a:ext cx="4383090" cy="24654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Slika 3"/>
          <p:cNvPicPr>
            <a:picLocks noChangeAspect="1"/>
          </p:cNvPicPr>
          <p:nvPr/>
        </p:nvPicPr>
        <p:blipFill>
          <a:blip r:embed="rId3"/>
          <a:stretch>
            <a:fillRect/>
          </a:stretch>
        </p:blipFill>
        <p:spPr>
          <a:xfrm rot="20293232">
            <a:off x="1501683" y="551006"/>
            <a:ext cx="3470911" cy="2603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641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lak 4"/>
          <p:cNvSpPr/>
          <p:nvPr/>
        </p:nvSpPr>
        <p:spPr>
          <a:xfrm>
            <a:off x="1956199" y="139336"/>
            <a:ext cx="3390863" cy="1497874"/>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l-SI"/>
          </a:p>
        </p:txBody>
      </p:sp>
      <p:sp>
        <p:nvSpPr>
          <p:cNvPr id="2" name="Naslov 1"/>
          <p:cNvSpPr>
            <a:spLocks noGrp="1"/>
          </p:cNvSpPr>
          <p:nvPr>
            <p:ph type="title"/>
          </p:nvPr>
        </p:nvSpPr>
        <p:spPr>
          <a:xfrm>
            <a:off x="2660173" y="529181"/>
            <a:ext cx="1982914" cy="718183"/>
          </a:xfrm>
        </p:spPr>
        <p:style>
          <a:lnRef idx="2">
            <a:schemeClr val="accent4"/>
          </a:lnRef>
          <a:fillRef idx="1">
            <a:schemeClr val="lt1"/>
          </a:fillRef>
          <a:effectRef idx="0">
            <a:schemeClr val="accent4"/>
          </a:effectRef>
          <a:fontRef idx="minor">
            <a:schemeClr val="dk1"/>
          </a:fontRef>
        </p:style>
        <p:txBody>
          <a:bodyPr/>
          <a:lstStyle/>
          <a:p>
            <a:r>
              <a:rPr lang="sl-SI" dirty="0" smtClean="0"/>
              <a:t>Ali veš? </a:t>
            </a:r>
            <a:endParaRPr lang="sl-SI" dirty="0"/>
          </a:p>
        </p:txBody>
      </p:sp>
      <p:sp>
        <p:nvSpPr>
          <p:cNvPr id="3" name="Označba mesta vsebine 2"/>
          <p:cNvSpPr>
            <a:spLocks noGrp="1"/>
          </p:cNvSpPr>
          <p:nvPr>
            <p:ph sz="half" idx="1"/>
          </p:nvPr>
        </p:nvSpPr>
        <p:spPr>
          <a:xfrm>
            <a:off x="1551637" y="2040297"/>
            <a:ext cx="3891960" cy="3997828"/>
          </a:xfrm>
        </p:spPr>
        <p:txBody>
          <a:bodyPr>
            <a:normAutofit fontScale="70000" lnSpcReduction="20000"/>
          </a:bodyPr>
          <a:lstStyle/>
          <a:p>
            <a:r>
              <a:rPr lang="sl-SI" dirty="0"/>
              <a:t>Ali veš, da ljudje, ki uživajo hrano ob gledanju televizije pogosteje zaužijejo več hrane kot drugi in tudi energijski vnos je višji, kar pogosto prispeva k razvoju prekomerne telesne mase in debelosti.</a:t>
            </a:r>
          </a:p>
          <a:p>
            <a:r>
              <a:rPr lang="sl-SI" dirty="0"/>
              <a:t>Nezdrava živila se pogosto oglašujejo tako, da se v oglasih pojavljajo različni junaki iz risank, filmov, ter znane osebnosti, npr. pevci in športniki. Ne pusti se zapeljati in izbiraj živila s svojo glavo! Preverjaj sestavo živil in izbiraj takšna z manj sladkorja, maščob in soli! Pomagaš si lahko z informacijami, ki so ti na voljo tudi na spletni strani www.veskajjes.si. Tu najdeš veliko podatkov o sestavi živil in nasvetov za zdravo izbiro. Obstaja tudi mobilna aplikacija.</a:t>
            </a:r>
          </a:p>
        </p:txBody>
      </p:sp>
      <p:pic>
        <p:nvPicPr>
          <p:cNvPr id="6" name="Označba mesta vsebine 5"/>
          <p:cNvPicPr>
            <a:picLocks noGrp="1" noChangeAspect="1"/>
          </p:cNvPicPr>
          <p:nvPr>
            <p:ph sz="half" idx="2"/>
          </p:nvPr>
        </p:nvPicPr>
        <p:blipFill>
          <a:blip r:embed="rId2"/>
          <a:stretch>
            <a:fillRect/>
          </a:stretch>
        </p:blipFill>
        <p:spPr>
          <a:xfrm>
            <a:off x="5812473" y="350382"/>
            <a:ext cx="4663938" cy="2619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Slika 6"/>
          <p:cNvPicPr>
            <a:picLocks noChangeAspect="1"/>
          </p:cNvPicPr>
          <p:nvPr/>
        </p:nvPicPr>
        <p:blipFill>
          <a:blip r:embed="rId3"/>
          <a:stretch>
            <a:fillRect/>
          </a:stretch>
        </p:blipFill>
        <p:spPr>
          <a:xfrm>
            <a:off x="6334986" y="3441896"/>
            <a:ext cx="4280761" cy="284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0594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lak 4"/>
          <p:cNvSpPr/>
          <p:nvPr/>
        </p:nvSpPr>
        <p:spPr>
          <a:xfrm>
            <a:off x="2436072" y="400595"/>
            <a:ext cx="2847703" cy="1759131"/>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l-SI"/>
          </a:p>
        </p:txBody>
      </p:sp>
      <p:sp>
        <p:nvSpPr>
          <p:cNvPr id="2" name="Naslov 1"/>
          <p:cNvSpPr>
            <a:spLocks noGrp="1"/>
          </p:cNvSpPr>
          <p:nvPr>
            <p:ph type="title"/>
          </p:nvPr>
        </p:nvSpPr>
        <p:spPr>
          <a:xfrm>
            <a:off x="2865119" y="892904"/>
            <a:ext cx="1965497" cy="639806"/>
          </a:xfrm>
        </p:spPr>
        <p:style>
          <a:lnRef idx="2">
            <a:schemeClr val="accent6"/>
          </a:lnRef>
          <a:fillRef idx="1">
            <a:schemeClr val="lt1"/>
          </a:fillRef>
          <a:effectRef idx="0">
            <a:schemeClr val="accent6"/>
          </a:effectRef>
          <a:fontRef idx="minor">
            <a:schemeClr val="dk1"/>
          </a:fontRef>
        </p:style>
        <p:txBody>
          <a:bodyPr/>
          <a:lstStyle/>
          <a:p>
            <a:r>
              <a:rPr lang="sl-SI" dirty="0" smtClean="0"/>
              <a:t>Ali veš?</a:t>
            </a:r>
            <a:endParaRPr lang="sl-SI" dirty="0"/>
          </a:p>
        </p:txBody>
      </p:sp>
      <p:sp>
        <p:nvSpPr>
          <p:cNvPr id="3" name="Označba mesta vsebine 2"/>
          <p:cNvSpPr>
            <a:spLocks noGrp="1"/>
          </p:cNvSpPr>
          <p:nvPr>
            <p:ph sz="half" idx="1"/>
          </p:nvPr>
        </p:nvSpPr>
        <p:spPr>
          <a:xfrm>
            <a:off x="1020414" y="2531087"/>
            <a:ext cx="3891960" cy="3997828"/>
          </a:xfrm>
        </p:spPr>
        <p:txBody>
          <a:bodyPr/>
          <a:lstStyle/>
          <a:p>
            <a:r>
              <a:rPr lang="sl-SI" dirty="0"/>
              <a:t>Količino sladkorja v prehrani je potrebno omejevati, saj prekomerno uživanje sladkorjev povzroča najrazličnejša tveganja za zdravje, med drugim za prekomerno telesno maso in debelost, sladkorno bolezen in zobno gnilobo. </a:t>
            </a:r>
          </a:p>
        </p:txBody>
      </p:sp>
      <p:pic>
        <p:nvPicPr>
          <p:cNvPr id="6" name="Označba mesta vsebine 5"/>
          <p:cNvPicPr>
            <a:picLocks noGrp="1" noChangeAspect="1"/>
          </p:cNvPicPr>
          <p:nvPr>
            <p:ph sz="half" idx="2"/>
          </p:nvPr>
        </p:nvPicPr>
        <p:blipFill>
          <a:blip r:embed="rId2"/>
          <a:stretch>
            <a:fillRect/>
          </a:stretch>
        </p:blipFill>
        <p:spPr>
          <a:xfrm>
            <a:off x="4826902" y="1828800"/>
            <a:ext cx="6810228" cy="3937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6618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r>
              <a:rPr lang="sl-SI" dirty="0" smtClean="0"/>
              <a:t>SLADKOR V PREHRANI</a:t>
            </a:r>
            <a:endParaRPr lang="sl-SI" dirty="0"/>
          </a:p>
        </p:txBody>
      </p:sp>
      <p:sp>
        <p:nvSpPr>
          <p:cNvPr id="3" name="Označba mesta vsebine 2"/>
          <p:cNvSpPr>
            <a:spLocks noGrp="1"/>
          </p:cNvSpPr>
          <p:nvPr>
            <p:ph idx="1"/>
          </p:nvPr>
        </p:nvSpPr>
        <p:spPr>
          <a:xfrm>
            <a:off x="1198079" y="2394856"/>
            <a:ext cx="2555315" cy="1547019"/>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r>
              <a:rPr lang="sl-SI" dirty="0" smtClean="0"/>
              <a:t>Oglej si filmček o sladkorju in njegovem nahajanju v prehrani.</a:t>
            </a:r>
          </a:p>
        </p:txBody>
      </p:sp>
      <p:sp>
        <p:nvSpPr>
          <p:cNvPr id="4" name="Val 3"/>
          <p:cNvSpPr/>
          <p:nvPr/>
        </p:nvSpPr>
        <p:spPr>
          <a:xfrm>
            <a:off x="4075611" y="3753633"/>
            <a:ext cx="5320174" cy="233545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l-SI"/>
          </a:p>
        </p:txBody>
      </p:sp>
      <p:sp>
        <p:nvSpPr>
          <p:cNvPr id="5" name="PoljeZBesedilom 4"/>
          <p:cNvSpPr txBox="1"/>
          <p:nvPr/>
        </p:nvSpPr>
        <p:spPr>
          <a:xfrm>
            <a:off x="5463213" y="4570458"/>
            <a:ext cx="3840480" cy="369332"/>
          </a:xfrm>
          <a:prstGeom prst="rect">
            <a:avLst/>
          </a:prstGeom>
          <a:noFill/>
        </p:spPr>
        <p:txBody>
          <a:bodyPr wrap="square" rtlCol="0">
            <a:spAutoFit/>
          </a:bodyPr>
          <a:lstStyle/>
          <a:p>
            <a:r>
              <a:rPr lang="sl-SI" u="sng" dirty="0">
                <a:solidFill>
                  <a:schemeClr val="bg1"/>
                </a:solidFill>
                <a:hlinkClick r:id="rId2"/>
              </a:rPr>
              <a:t>https://youtu.be/BsLlcicinRk</a:t>
            </a:r>
            <a:r>
              <a:rPr lang="sl-SI" dirty="0">
                <a:solidFill>
                  <a:schemeClr val="bg1"/>
                </a:solidFill>
              </a:rPr>
              <a:t> </a:t>
            </a:r>
          </a:p>
        </p:txBody>
      </p:sp>
      <p:sp>
        <p:nvSpPr>
          <p:cNvPr id="6" name="Navzdol ukrivljena puščica 5"/>
          <p:cNvSpPr/>
          <p:nvPr/>
        </p:nvSpPr>
        <p:spPr>
          <a:xfrm>
            <a:off x="3222172" y="2342606"/>
            <a:ext cx="3701142" cy="1599269"/>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733239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lak 4"/>
          <p:cNvSpPr/>
          <p:nvPr/>
        </p:nvSpPr>
        <p:spPr>
          <a:xfrm>
            <a:off x="7654835" y="626533"/>
            <a:ext cx="2908663" cy="159056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l-SI"/>
          </a:p>
        </p:txBody>
      </p:sp>
      <p:sp>
        <p:nvSpPr>
          <p:cNvPr id="2" name="Naslov 1"/>
          <p:cNvSpPr>
            <a:spLocks noGrp="1"/>
          </p:cNvSpPr>
          <p:nvPr>
            <p:ph type="title"/>
          </p:nvPr>
        </p:nvSpPr>
        <p:spPr>
          <a:xfrm>
            <a:off x="8331068" y="1204098"/>
            <a:ext cx="1747783" cy="587554"/>
          </a:xfrm>
        </p:spPr>
        <p:style>
          <a:lnRef idx="2">
            <a:schemeClr val="accent4"/>
          </a:lnRef>
          <a:fillRef idx="1">
            <a:schemeClr val="lt1"/>
          </a:fillRef>
          <a:effectRef idx="0">
            <a:schemeClr val="accent4"/>
          </a:effectRef>
          <a:fontRef idx="minor">
            <a:schemeClr val="dk1"/>
          </a:fontRef>
        </p:style>
        <p:txBody>
          <a:bodyPr/>
          <a:lstStyle/>
          <a:p>
            <a:r>
              <a:rPr lang="sl-SI" dirty="0" smtClean="0"/>
              <a:t>Ali veš?</a:t>
            </a:r>
            <a:endParaRPr lang="sl-SI" dirty="0"/>
          </a:p>
        </p:txBody>
      </p:sp>
      <p:sp>
        <p:nvSpPr>
          <p:cNvPr id="3" name="Označba mesta vsebine 2"/>
          <p:cNvSpPr>
            <a:spLocks noGrp="1"/>
          </p:cNvSpPr>
          <p:nvPr>
            <p:ph sz="half" idx="1"/>
          </p:nvPr>
        </p:nvSpPr>
        <p:spPr>
          <a:xfrm>
            <a:off x="7336423" y="2472750"/>
            <a:ext cx="3891960" cy="3997828"/>
          </a:xfrm>
        </p:spPr>
        <p:txBody>
          <a:bodyPr>
            <a:normAutofit fontScale="85000" lnSpcReduction="10000"/>
          </a:bodyPr>
          <a:lstStyle/>
          <a:p>
            <a:r>
              <a:rPr lang="sl-SI" dirty="0"/>
              <a:t>Maščobe so pomembna sestavina hrane, ki jo naše telo nujno potrebuje, saj predstavljajo gradbeni element vsake celice, se pa po sestavi razlikujejo. </a:t>
            </a:r>
            <a:endParaRPr lang="sl-SI" dirty="0" smtClean="0"/>
          </a:p>
          <a:p>
            <a:r>
              <a:rPr lang="sl-SI" dirty="0"/>
              <a:t>Zelo pomembne v prehrani so omega-3 maščobne kisline, ki jih najdemo v manjših morskih ribah (sardine, slanik, skuša) in lososu. Omenjene maščobe v zmernih količinah ščitijo organizem tudi pred pojavom bolezni srca in ožilja. </a:t>
            </a:r>
          </a:p>
        </p:txBody>
      </p:sp>
      <p:pic>
        <p:nvPicPr>
          <p:cNvPr id="6" name="Označba mesta vsebine 5"/>
          <p:cNvPicPr>
            <a:picLocks noGrp="1" noChangeAspect="1"/>
          </p:cNvPicPr>
          <p:nvPr>
            <p:ph sz="half" idx="2"/>
          </p:nvPr>
        </p:nvPicPr>
        <p:blipFill>
          <a:blip r:embed="rId2"/>
          <a:stretch>
            <a:fillRect/>
          </a:stretch>
        </p:blipFill>
        <p:spPr>
          <a:xfrm>
            <a:off x="2956051" y="0"/>
            <a:ext cx="3895725" cy="36028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Slika 6"/>
          <p:cNvPicPr>
            <a:picLocks noChangeAspect="1"/>
          </p:cNvPicPr>
          <p:nvPr/>
        </p:nvPicPr>
        <p:blipFill>
          <a:blip r:embed="rId3"/>
          <a:stretch>
            <a:fillRect/>
          </a:stretch>
        </p:blipFill>
        <p:spPr>
          <a:xfrm rot="20508961">
            <a:off x="1165043" y="3713252"/>
            <a:ext cx="3905250" cy="26003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284362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sz="half" idx="1"/>
          </p:nvPr>
        </p:nvSpPr>
        <p:spPr>
          <a:xfrm>
            <a:off x="1751934" y="2147910"/>
            <a:ext cx="3891960" cy="3997828"/>
          </a:xfrm>
        </p:spPr>
        <p:txBody>
          <a:bodyPr>
            <a:normAutofit fontScale="92500" lnSpcReduction="10000"/>
          </a:bodyPr>
          <a:lstStyle/>
          <a:p>
            <a:r>
              <a:rPr lang="sl-SI" dirty="0"/>
              <a:t>Živila z več </a:t>
            </a:r>
            <a:r>
              <a:rPr lang="sl-SI" dirty="0" smtClean="0"/>
              <a:t>maščobami, </a:t>
            </a:r>
            <a:r>
              <a:rPr lang="sl-SI" dirty="0"/>
              <a:t>kamor sodijo tudi ocvrta živila, so lahko bolj okusna, vendar energijsko zelo bogata saj 1 g maščobe (37 kJ) vsebuje več kot dvakrat toliko energije, kot gram sladkorja (17 kJ). S prekomernim vnosom maščob v telo vnašaš tudi zelo veliko energije, ki lahko vodi do prekomerne telesne mase in debelosti. </a:t>
            </a:r>
          </a:p>
        </p:txBody>
      </p:sp>
      <p:pic>
        <p:nvPicPr>
          <p:cNvPr id="5" name="Označba mesta vsebine 4"/>
          <p:cNvPicPr>
            <a:picLocks noGrp="1" noChangeAspect="1"/>
          </p:cNvPicPr>
          <p:nvPr>
            <p:ph sz="half" idx="2"/>
          </p:nvPr>
        </p:nvPicPr>
        <p:blipFill>
          <a:blip r:embed="rId2"/>
          <a:stretch>
            <a:fillRect/>
          </a:stretch>
        </p:blipFill>
        <p:spPr>
          <a:xfrm>
            <a:off x="6186942" y="208642"/>
            <a:ext cx="4398729" cy="29351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Slika 5"/>
          <p:cNvPicPr>
            <a:picLocks noChangeAspect="1"/>
          </p:cNvPicPr>
          <p:nvPr/>
        </p:nvPicPr>
        <p:blipFill>
          <a:blip r:embed="rId3"/>
          <a:stretch>
            <a:fillRect/>
          </a:stretch>
        </p:blipFill>
        <p:spPr>
          <a:xfrm>
            <a:off x="5958023" y="3526971"/>
            <a:ext cx="5262080" cy="2959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7828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docProps/app.xml><?xml version="1.0" encoding="utf-8"?>
<Properties xmlns="http://schemas.openxmlformats.org/officeDocument/2006/extended-properties" xmlns:vt="http://schemas.openxmlformats.org/officeDocument/2006/docPropsVTypes">
  <Template>TM16401375[[fn=Madison]]</Template>
  <TotalTime>1586</TotalTime>
  <Words>771</Words>
  <Application>Microsoft Office PowerPoint</Application>
  <PresentationFormat>Širokozaslonsko</PresentationFormat>
  <Paragraphs>39</Paragraphs>
  <Slides>16</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16</vt:i4>
      </vt:variant>
    </vt:vector>
  </HeadingPairs>
  <TitlesOfParts>
    <vt:vector size="23" baseType="lpstr">
      <vt:lpstr>Arial</vt:lpstr>
      <vt:lpstr>Calibri</vt:lpstr>
      <vt:lpstr>MS Shell Dlg 2</vt:lpstr>
      <vt:lpstr>Times New Roman</vt:lpstr>
      <vt:lpstr>Wingdings</vt:lpstr>
      <vt:lpstr>Wingdings 3</vt:lpstr>
      <vt:lpstr>Madison</vt:lpstr>
      <vt:lpstr>KAKO SKRBIŠ ZA SVOJE ZDRAVJE?</vt:lpstr>
      <vt:lpstr>PowerPointova predstavitev</vt:lpstr>
      <vt:lpstr>ZDRAVA PREHRANA IN POMEN ZA NAŠE ZDRAVJE</vt:lpstr>
      <vt:lpstr>PowerPointova predstavitev</vt:lpstr>
      <vt:lpstr>Ali veš? </vt:lpstr>
      <vt:lpstr>Ali veš?</vt:lpstr>
      <vt:lpstr>SLADKOR V PREHRANI</vt:lpstr>
      <vt:lpstr>Ali veš?</vt:lpstr>
      <vt:lpstr>PowerPointova predstavitev</vt:lpstr>
      <vt:lpstr>ŠPORT, GIBANJE, ZDRAV NAČIN ŽIVLJENJA</vt:lpstr>
      <vt:lpstr>PowerPointova predstavitev</vt:lpstr>
      <vt:lpstr>Ali veš da…</vt:lpstr>
      <vt:lpstr>SPREJMI IZZIV IN… BoDi AkTiVeN</vt:lpstr>
      <vt:lpstr>PowerPointova predstavitev</vt:lpstr>
      <vt:lpstr>PowerPointova predstavitev</vt:lpstr>
      <vt:lpstr>ZA BISTRE GLAVCE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KAKO SKRBIŠ ZA SVOJE ZDRAVJE?</dc:title>
  <dc:creator>Anja</dc:creator>
  <cp:lastModifiedBy>Anja</cp:lastModifiedBy>
  <cp:revision>24</cp:revision>
  <dcterms:created xsi:type="dcterms:W3CDTF">2021-02-09T17:36:57Z</dcterms:created>
  <dcterms:modified xsi:type="dcterms:W3CDTF">2021-02-11T08:06:40Z</dcterms:modified>
</cp:coreProperties>
</file>