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457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18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318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919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5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691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420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34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51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98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600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5B84-6E8B-4A4D-84F5-C1BAE9286DCC}" type="datetimeFigureOut">
              <a:rPr lang="sl-SI" smtClean="0"/>
              <a:t>9. 02. 2021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175C-95D5-4C15-836D-1C29A7A2C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421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070"/>
          </a:xfrm>
        </p:spPr>
        <p:txBody>
          <a:bodyPr/>
          <a:lstStyle/>
          <a:p>
            <a:pPr algn="ctr"/>
            <a:r>
              <a:rPr lang="sl-SI" dirty="0" smtClean="0"/>
              <a:t>DER ali DEN??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91048"/>
            <a:ext cx="10515600" cy="5366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1.</a:t>
            </a:r>
            <a:r>
              <a:rPr lang="sl-SI" u="sng" dirty="0" smtClean="0"/>
              <a:t> Die </a:t>
            </a:r>
            <a:r>
              <a:rPr lang="sl-SI" u="sng" dirty="0" err="1" smtClean="0"/>
              <a:t>Mappe</a:t>
            </a:r>
            <a:r>
              <a:rPr lang="sl-SI" u="sng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</a:t>
            </a:r>
            <a:r>
              <a:rPr lang="sl-SI" dirty="0" err="1" smtClean="0"/>
              <a:t>blau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l-SI" sz="1800" b="1" dirty="0" smtClean="0">
                <a:solidFill>
                  <a:srgbClr val="FF0000"/>
                </a:solidFill>
              </a:rPr>
              <a:t>     Osebek stavka (die</a:t>
            </a:r>
            <a:r>
              <a:rPr lang="sl-SI" sz="1800" b="1" dirty="0" smtClean="0">
                <a:solidFill>
                  <a:srgbClr val="FF0000"/>
                </a:solidFill>
              </a:rPr>
              <a:t>) – NOMINATIV (imenovalnik)</a:t>
            </a: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brauche</a:t>
            </a:r>
            <a:r>
              <a:rPr lang="sl-SI" dirty="0" smtClean="0"/>
              <a:t> </a:t>
            </a:r>
            <a:r>
              <a:rPr lang="sl-SI" u="sng" dirty="0" smtClean="0"/>
              <a:t>die </a:t>
            </a:r>
            <a:r>
              <a:rPr lang="sl-SI" u="sng" dirty="0" err="1" smtClean="0"/>
              <a:t>Mappe</a:t>
            </a:r>
            <a:r>
              <a:rPr lang="sl-SI" u="sng" dirty="0" smtClean="0"/>
              <a:t>.</a:t>
            </a:r>
            <a:r>
              <a:rPr lang="sl-SI" dirty="0" smtClean="0"/>
              <a:t> (</a:t>
            </a:r>
            <a:r>
              <a:rPr lang="sl-SI" b="1" dirty="0" smtClean="0"/>
              <a:t>Die</a:t>
            </a:r>
            <a:r>
              <a:rPr lang="sl-SI" dirty="0" smtClean="0"/>
              <a:t> </a:t>
            </a:r>
            <a:r>
              <a:rPr lang="sl-SI" dirty="0" err="1" smtClean="0"/>
              <a:t>Mappe</a:t>
            </a:r>
            <a:r>
              <a:rPr lang="sl-SI" dirty="0" smtClean="0"/>
              <a:t> </a:t>
            </a:r>
            <a:r>
              <a:rPr lang="sl-SI" dirty="0" err="1" smtClean="0"/>
              <a:t>brauche</a:t>
            </a:r>
            <a:r>
              <a:rPr lang="sl-SI" dirty="0" smtClean="0"/>
              <a:t> </a:t>
            </a:r>
            <a:r>
              <a:rPr lang="sl-SI" dirty="0" err="1" smtClean="0"/>
              <a:t>ich</a:t>
            </a:r>
            <a:r>
              <a:rPr lang="sl-SI" dirty="0" smtClean="0"/>
              <a:t>.)</a:t>
            </a:r>
            <a:endParaRPr lang="sl-SI" u="sng" dirty="0" smtClean="0"/>
          </a:p>
          <a:p>
            <a:pPr marL="0" indent="0">
              <a:buNone/>
            </a:pPr>
            <a:r>
              <a:rPr lang="sl-SI" dirty="0" smtClean="0"/>
              <a:t>                     </a:t>
            </a:r>
            <a:r>
              <a:rPr lang="sl-SI" sz="1800" b="1" dirty="0" smtClean="0">
                <a:solidFill>
                  <a:srgbClr val="FF0000"/>
                </a:solidFill>
              </a:rPr>
              <a:t>predmet stavka (die</a:t>
            </a:r>
            <a:r>
              <a:rPr lang="sl-SI" sz="1800" b="1" dirty="0" smtClean="0">
                <a:solidFill>
                  <a:srgbClr val="FF0000"/>
                </a:solidFill>
              </a:rPr>
              <a:t>) – AKKUSATIV (tožilnik)</a:t>
            </a: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2. </a:t>
            </a:r>
            <a:r>
              <a:rPr lang="sl-SI" u="sng" dirty="0" err="1" smtClean="0"/>
              <a:t>Das</a:t>
            </a:r>
            <a:r>
              <a:rPr lang="sl-SI" u="sng" dirty="0" smtClean="0"/>
              <a:t> </a:t>
            </a:r>
            <a:r>
              <a:rPr lang="sl-SI" u="sng" dirty="0" err="1" smtClean="0"/>
              <a:t>Buch</a:t>
            </a:r>
            <a:r>
              <a:rPr lang="sl-SI" u="sng" dirty="0" smtClean="0"/>
              <a:t> </a:t>
            </a:r>
            <a:r>
              <a:rPr lang="sl-SI" dirty="0" err="1" smtClean="0"/>
              <a:t>hat</a:t>
            </a:r>
            <a:r>
              <a:rPr lang="sl-SI" dirty="0" smtClean="0"/>
              <a:t> </a:t>
            </a:r>
            <a:r>
              <a:rPr lang="sl-SI" dirty="0" err="1" smtClean="0"/>
              <a:t>viele</a:t>
            </a:r>
            <a:r>
              <a:rPr lang="sl-SI" dirty="0" smtClean="0"/>
              <a:t> </a:t>
            </a:r>
            <a:r>
              <a:rPr lang="sl-SI" dirty="0" err="1" smtClean="0"/>
              <a:t>Bilder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 smtClean="0"/>
              <a:t>        </a:t>
            </a:r>
            <a:r>
              <a:rPr lang="sl-SI" sz="1800" b="1" dirty="0" smtClean="0">
                <a:solidFill>
                  <a:srgbClr val="FF0000"/>
                </a:solidFill>
              </a:rPr>
              <a:t>osebek stavka (</a:t>
            </a:r>
            <a:r>
              <a:rPr lang="sl-SI" sz="1800" b="1" dirty="0" err="1" smtClean="0">
                <a:solidFill>
                  <a:srgbClr val="FF0000"/>
                </a:solidFill>
              </a:rPr>
              <a:t>das</a:t>
            </a:r>
            <a:r>
              <a:rPr lang="sl-SI" sz="1800" b="1" dirty="0" smtClean="0">
                <a:solidFill>
                  <a:srgbClr val="FF0000"/>
                </a:solidFill>
              </a:rPr>
              <a:t>) – NOMINATIV (imenovalnik)</a:t>
            </a: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Er </a:t>
            </a:r>
            <a:r>
              <a:rPr lang="sl-SI" dirty="0" err="1" smtClean="0"/>
              <a:t>sucht</a:t>
            </a:r>
            <a:r>
              <a:rPr lang="sl-SI" dirty="0" smtClean="0"/>
              <a:t> </a:t>
            </a:r>
            <a:r>
              <a:rPr lang="sl-SI" u="sng" dirty="0" err="1" smtClean="0"/>
              <a:t>das</a:t>
            </a:r>
            <a:r>
              <a:rPr lang="sl-SI" u="sng" dirty="0" smtClean="0"/>
              <a:t> </a:t>
            </a:r>
            <a:r>
              <a:rPr lang="sl-SI" u="sng" dirty="0" err="1" smtClean="0"/>
              <a:t>Buch</a:t>
            </a:r>
            <a:r>
              <a:rPr lang="sl-SI" u="sng" dirty="0" smtClean="0"/>
              <a:t>.</a:t>
            </a:r>
            <a:r>
              <a:rPr lang="sl-SI" dirty="0" smtClean="0"/>
              <a:t> (</a:t>
            </a:r>
            <a:r>
              <a:rPr lang="sl-SI" b="1" dirty="0" err="1" smtClean="0"/>
              <a:t>Das</a:t>
            </a:r>
            <a:r>
              <a:rPr lang="sl-SI" dirty="0" smtClean="0"/>
              <a:t> </a:t>
            </a:r>
            <a:r>
              <a:rPr lang="sl-SI" dirty="0" err="1" smtClean="0"/>
              <a:t>Buch</a:t>
            </a:r>
            <a:r>
              <a:rPr lang="sl-SI" dirty="0" smtClean="0"/>
              <a:t> </a:t>
            </a:r>
            <a:r>
              <a:rPr lang="sl-SI" dirty="0" err="1" smtClean="0"/>
              <a:t>sucht</a:t>
            </a:r>
            <a:r>
              <a:rPr lang="sl-SI" dirty="0" smtClean="0"/>
              <a:t> er.)</a:t>
            </a:r>
            <a:endParaRPr lang="sl-SI" u="sng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               </a:t>
            </a:r>
            <a:r>
              <a:rPr lang="sl-SI" sz="1800" b="1" dirty="0" smtClean="0">
                <a:solidFill>
                  <a:srgbClr val="FF0000"/>
                </a:solidFill>
              </a:rPr>
              <a:t>predmet stavka (</a:t>
            </a:r>
            <a:r>
              <a:rPr lang="sl-SI" sz="1800" b="1" dirty="0" err="1" smtClean="0">
                <a:solidFill>
                  <a:srgbClr val="FF0000"/>
                </a:solidFill>
              </a:rPr>
              <a:t>das</a:t>
            </a:r>
            <a:r>
              <a:rPr lang="sl-SI" sz="1800" b="1" dirty="0" smtClean="0">
                <a:solidFill>
                  <a:srgbClr val="FF0000"/>
                </a:solidFill>
              </a:rPr>
              <a:t>) – AKKUSATIV (tožilnik)</a:t>
            </a:r>
            <a:endParaRPr lang="sl-SI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18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Raven puščični povezovalnik 7"/>
          <p:cNvCxnSpPr/>
          <p:nvPr/>
        </p:nvCxnSpPr>
        <p:spPr>
          <a:xfrm>
            <a:off x="1952368" y="1882346"/>
            <a:ext cx="8237" cy="543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>
            <a:off x="3245708" y="3179805"/>
            <a:ext cx="16476" cy="247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1960605" y="4174523"/>
            <a:ext cx="0" cy="4860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/>
          <p:nvPr/>
        </p:nvCxnSpPr>
        <p:spPr>
          <a:xfrm flipH="1">
            <a:off x="3006811" y="5642919"/>
            <a:ext cx="8238" cy="601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88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68627"/>
            <a:ext cx="10515600" cy="49083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l-SI" dirty="0" smtClean="0"/>
              <a:t>3. </a:t>
            </a:r>
            <a:r>
              <a:rPr lang="sl-SI" u="sng" dirty="0" smtClean="0"/>
              <a:t>Der </a:t>
            </a:r>
            <a:r>
              <a:rPr lang="sl-SI" u="sng" dirty="0" err="1" smtClean="0"/>
              <a:t>Spitzer</a:t>
            </a:r>
            <a:r>
              <a:rPr lang="sl-SI" u="sng" dirty="0" smtClean="0"/>
              <a:t> </a:t>
            </a:r>
            <a:r>
              <a:rPr lang="sl-SI" dirty="0" err="1" smtClean="0"/>
              <a:t>ist</a:t>
            </a:r>
            <a:r>
              <a:rPr lang="sl-SI" dirty="0" smtClean="0"/>
              <a:t> in </a:t>
            </a:r>
            <a:r>
              <a:rPr lang="sl-SI" dirty="0" err="1" smtClean="0"/>
              <a:t>meiner</a:t>
            </a:r>
            <a:r>
              <a:rPr lang="sl-SI" dirty="0" smtClean="0"/>
              <a:t> </a:t>
            </a:r>
            <a:r>
              <a:rPr lang="sl-SI" dirty="0" err="1" smtClean="0"/>
              <a:t>Tasche</a:t>
            </a:r>
            <a:r>
              <a:rPr lang="sl-SI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b="1" dirty="0" smtClean="0">
                <a:solidFill>
                  <a:srgbClr val="FF0000"/>
                </a:solidFill>
              </a:rPr>
              <a:t>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1800" b="1" dirty="0">
                <a:solidFill>
                  <a:srgbClr val="FF0000"/>
                </a:solidFill>
              </a:rPr>
              <a:t> </a:t>
            </a:r>
            <a:r>
              <a:rPr lang="sl-SI" sz="1800" b="1" dirty="0" smtClean="0">
                <a:solidFill>
                  <a:srgbClr val="FF0000"/>
                </a:solidFill>
              </a:rPr>
              <a:t>             osebek stavka (der</a:t>
            </a:r>
            <a:r>
              <a:rPr lang="sl-SI" sz="1800" b="1" dirty="0" smtClean="0">
                <a:solidFill>
                  <a:srgbClr val="FF0000"/>
                </a:solidFill>
              </a:rPr>
              <a:t>) – NOMINATIV (imenovalnik)</a:t>
            </a: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1800" b="1" dirty="0">
                <a:solidFill>
                  <a:srgbClr val="FF0000"/>
                </a:solidFill>
              </a:rPr>
              <a:t> </a:t>
            </a:r>
            <a:r>
              <a:rPr lang="sl-SI" sz="1800" b="1" dirty="0" smtClean="0">
                <a:solidFill>
                  <a:srgbClr val="FF0000"/>
                </a:solidFill>
              </a:rPr>
              <a:t>      </a:t>
            </a:r>
            <a:r>
              <a:rPr lang="sl-SI" dirty="0" smtClean="0"/>
              <a:t>Er </a:t>
            </a:r>
            <a:r>
              <a:rPr lang="sl-SI" dirty="0" err="1" smtClean="0"/>
              <a:t>braucht</a:t>
            </a:r>
            <a:r>
              <a:rPr lang="sl-SI" dirty="0" smtClean="0"/>
              <a:t> </a:t>
            </a:r>
            <a:r>
              <a:rPr lang="sl-SI" b="1" u="sng" dirty="0" smtClean="0"/>
              <a:t>den</a:t>
            </a:r>
            <a:r>
              <a:rPr lang="sl-SI" u="sng" dirty="0" smtClean="0"/>
              <a:t> </a:t>
            </a:r>
            <a:r>
              <a:rPr lang="sl-SI" u="sng" dirty="0" err="1" smtClean="0"/>
              <a:t>Spitzer</a:t>
            </a:r>
            <a:r>
              <a:rPr lang="sl-SI" dirty="0" smtClean="0"/>
              <a:t>. (</a:t>
            </a:r>
            <a:r>
              <a:rPr lang="sl-SI" b="1" dirty="0" smtClean="0"/>
              <a:t>Den</a:t>
            </a:r>
            <a:r>
              <a:rPr lang="sl-SI" dirty="0" smtClean="0"/>
              <a:t> </a:t>
            </a:r>
            <a:r>
              <a:rPr lang="sl-SI" dirty="0" err="1" smtClean="0"/>
              <a:t>Spitzer</a:t>
            </a:r>
            <a:r>
              <a:rPr lang="sl-SI" dirty="0" smtClean="0"/>
              <a:t> </a:t>
            </a:r>
            <a:r>
              <a:rPr lang="sl-SI" dirty="0" err="1" smtClean="0"/>
              <a:t>braucht</a:t>
            </a:r>
            <a:r>
              <a:rPr lang="sl-SI" dirty="0" smtClean="0"/>
              <a:t> er.)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                   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FF0000"/>
                </a:solidFill>
              </a:rPr>
              <a:t> </a:t>
            </a:r>
            <a:r>
              <a:rPr lang="sl-SI" sz="1800" b="1" dirty="0" smtClean="0">
                <a:solidFill>
                  <a:srgbClr val="FF0000"/>
                </a:solidFill>
              </a:rPr>
              <a:t>                                         predmet stavka (den</a:t>
            </a:r>
            <a:r>
              <a:rPr lang="sl-SI" sz="1800" b="1" dirty="0" smtClean="0">
                <a:solidFill>
                  <a:srgbClr val="FF0000"/>
                </a:solidFill>
              </a:rPr>
              <a:t>) – AKKUSATIV (tožilnik)       </a:t>
            </a:r>
            <a:endParaRPr lang="sl-SI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u="sng" dirty="0" err="1" smtClean="0"/>
              <a:t>Hausaufgabe</a:t>
            </a:r>
            <a:r>
              <a:rPr lang="sl-SI" u="sng" dirty="0" smtClean="0"/>
              <a:t>: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KB </a:t>
            </a:r>
            <a:r>
              <a:rPr lang="sl-SI" sz="2400" b="1" dirty="0" err="1" smtClean="0">
                <a:solidFill>
                  <a:srgbClr val="FF0000"/>
                </a:solidFill>
              </a:rPr>
              <a:t>Seite</a:t>
            </a:r>
            <a:r>
              <a:rPr lang="sl-SI" sz="2400" b="1" dirty="0" smtClean="0">
                <a:solidFill>
                  <a:srgbClr val="FF0000"/>
                </a:solidFill>
              </a:rPr>
              <a:t> 80 # 11</a:t>
            </a:r>
          </a:p>
          <a:p>
            <a:pPr marL="0" indent="0">
              <a:buNone/>
            </a:pPr>
            <a:r>
              <a:rPr lang="sl-SI" sz="2400" b="1" dirty="0" err="1" smtClean="0">
                <a:solidFill>
                  <a:srgbClr val="FF0000"/>
                </a:solidFill>
              </a:rPr>
              <a:t>Arbeitsheft</a:t>
            </a:r>
            <a:r>
              <a:rPr lang="sl-SI" sz="2400" b="1" dirty="0" smtClean="0">
                <a:solidFill>
                  <a:srgbClr val="FF0000"/>
                </a:solidFill>
              </a:rPr>
              <a:t> </a:t>
            </a:r>
            <a:r>
              <a:rPr lang="sl-SI" sz="2400" b="1" dirty="0" err="1" smtClean="0">
                <a:solidFill>
                  <a:srgbClr val="FF0000"/>
                </a:solidFill>
              </a:rPr>
              <a:t>Seite</a:t>
            </a:r>
            <a:r>
              <a:rPr lang="sl-SI" sz="2400" b="1" dirty="0" smtClean="0">
                <a:solidFill>
                  <a:srgbClr val="FF0000"/>
                </a:solidFill>
              </a:rPr>
              <a:t> 55 # 10, 11 / 56 # 12</a:t>
            </a:r>
            <a:endParaRPr lang="sl-SI" sz="2400" b="1" dirty="0" smtClean="0"/>
          </a:p>
          <a:p>
            <a:pPr marL="0" indent="0">
              <a:buNone/>
            </a:pPr>
            <a:r>
              <a:rPr lang="sl-SI" sz="1800" b="1" dirty="0" smtClean="0">
                <a:solidFill>
                  <a:srgbClr val="FF0000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1985318" y="1631092"/>
            <a:ext cx="0" cy="3377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3015048" y="3179805"/>
            <a:ext cx="8238" cy="420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152</Words>
  <Application>Microsoft Office PowerPoint</Application>
  <PresentationFormat>Širokozaslonsko</PresentationFormat>
  <Paragraphs>30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DER ali DEN??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Brauchen / suchen + den, die, das</dc:title>
  <dc:creator>Uporabnik</dc:creator>
  <cp:lastModifiedBy>Uporabnik</cp:lastModifiedBy>
  <cp:revision>13</cp:revision>
  <dcterms:created xsi:type="dcterms:W3CDTF">2021-02-02T22:30:42Z</dcterms:created>
  <dcterms:modified xsi:type="dcterms:W3CDTF">2021-02-09T17:23:59Z</dcterms:modified>
</cp:coreProperties>
</file>