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68" r:id="rId5"/>
    <p:sldId id="258" r:id="rId6"/>
    <p:sldId id="259" r:id="rId7"/>
    <p:sldId id="269" r:id="rId8"/>
    <p:sldId id="260" r:id="rId9"/>
    <p:sldId id="261" r:id="rId10"/>
    <p:sldId id="270" r:id="rId11"/>
    <p:sldId id="271" r:id="rId12"/>
    <p:sldId id="262" r:id="rId13"/>
    <p:sldId id="264" r:id="rId14"/>
    <p:sldId id="273" r:id="rId15"/>
    <p:sldId id="276" r:id="rId16"/>
    <p:sldId id="266" r:id="rId17"/>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0" d="100"/>
          <a:sy n="80" d="100"/>
        </p:scale>
        <p:origin x="782" y="2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A2C4DBD8-F3DD-4B39-B1DD-30890DFFD711}" type="datetimeFigureOut">
              <a:rPr lang="sl-SI" smtClean="0"/>
              <a:t>9. 02. 2021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175701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2C4DBD8-F3DD-4B39-B1DD-30890DFFD711}" type="datetimeFigureOut">
              <a:rPr lang="sl-SI" smtClean="0"/>
              <a:t>9. 02. 2021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1889237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2C4DBD8-F3DD-4B39-B1DD-30890DFFD711}" type="datetimeFigureOut">
              <a:rPr lang="sl-SI" smtClean="0"/>
              <a:t>9. 02. 2021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403181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2C4DBD8-F3DD-4B39-B1DD-30890DFFD711}" type="datetimeFigureOut">
              <a:rPr lang="sl-SI" smtClean="0"/>
              <a:t>9. 02. 2021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877697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A2C4DBD8-F3DD-4B39-B1DD-30890DFFD711}" type="datetimeFigureOut">
              <a:rPr lang="sl-SI" smtClean="0"/>
              <a:t>9. 02. 2021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3670274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A2C4DBD8-F3DD-4B39-B1DD-30890DFFD711}" type="datetimeFigureOut">
              <a:rPr lang="sl-SI" smtClean="0"/>
              <a:t>9. 02. 2021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317097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A2C4DBD8-F3DD-4B39-B1DD-30890DFFD711}" type="datetimeFigureOut">
              <a:rPr lang="sl-SI" smtClean="0"/>
              <a:t>9. 02. 2021</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3369745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A2C4DBD8-F3DD-4B39-B1DD-30890DFFD711}" type="datetimeFigureOut">
              <a:rPr lang="sl-SI" smtClean="0"/>
              <a:t>9. 02. 2021</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2955645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A2C4DBD8-F3DD-4B39-B1DD-30890DFFD711}" type="datetimeFigureOut">
              <a:rPr lang="sl-SI" smtClean="0"/>
              <a:t>9. 02. 2021</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161126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A2C4DBD8-F3DD-4B39-B1DD-30890DFFD711}" type="datetimeFigureOut">
              <a:rPr lang="sl-SI" smtClean="0"/>
              <a:t>9. 02. 2021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3337223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A2C4DBD8-F3DD-4B39-B1DD-30890DFFD711}" type="datetimeFigureOut">
              <a:rPr lang="sl-SI" smtClean="0"/>
              <a:t>9. 02. 2021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27440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C4DBD8-F3DD-4B39-B1DD-30890DFFD711}" type="datetimeFigureOut">
              <a:rPr lang="sl-SI" smtClean="0"/>
              <a:t>9. 02. 2021</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1EEB76-A18E-4BDC-A663-BDFCC1899F94}" type="slidenum">
              <a:rPr lang="sl-SI" smtClean="0"/>
              <a:t>‹#›</a:t>
            </a:fld>
            <a:endParaRPr lang="sl-SI"/>
          </a:p>
        </p:txBody>
      </p:sp>
    </p:spTree>
    <p:extLst>
      <p:ext uri="{BB962C8B-B14F-4D97-AF65-F5344CB8AC3E}">
        <p14:creationId xmlns:p14="http://schemas.microsoft.com/office/powerpoint/2010/main" val="1248532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youtube.com/watch?v=ny1C-O37PCY"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pinterest.com/pin/18295942225882614/" TargetMode="Externa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539932" y="399551"/>
            <a:ext cx="4258492" cy="2387600"/>
          </a:xfrm>
        </p:spPr>
        <p:txBody>
          <a:bodyPr>
            <a:normAutofit fontScale="90000"/>
          </a:bodyPr>
          <a:lstStyle/>
          <a:p>
            <a:r>
              <a:rPr lang="sl-SI" dirty="0" smtClean="0"/>
              <a:t>UMETNOSTNA ZGODOVINA</a:t>
            </a:r>
            <a:endParaRPr lang="sl-SI" dirty="0"/>
          </a:p>
        </p:txBody>
      </p:sp>
      <p:sp>
        <p:nvSpPr>
          <p:cNvPr id="3" name="Podnaslov 2"/>
          <p:cNvSpPr>
            <a:spLocks noGrp="1"/>
          </p:cNvSpPr>
          <p:nvPr>
            <p:ph type="subTitle" idx="1"/>
          </p:nvPr>
        </p:nvSpPr>
        <p:spPr>
          <a:xfrm>
            <a:off x="1001486" y="2787151"/>
            <a:ext cx="2769326" cy="1655762"/>
          </a:xfrm>
        </p:spPr>
        <p:txBody>
          <a:bodyPr>
            <a:normAutofit fontScale="92500" lnSpcReduction="20000"/>
          </a:bodyPr>
          <a:lstStyle/>
          <a:p>
            <a:pPr lvl="0"/>
            <a:r>
              <a:rPr lang="sl-SI" sz="1900" dirty="0" smtClean="0">
                <a:solidFill>
                  <a:prstClr val="black"/>
                </a:solidFill>
              </a:rPr>
              <a:t>7</a:t>
            </a:r>
            <a:r>
              <a:rPr lang="nn-NO" sz="1900" dirty="0" smtClean="0">
                <a:solidFill>
                  <a:prstClr val="black"/>
                </a:solidFill>
              </a:rPr>
              <a:t>. </a:t>
            </a:r>
            <a:r>
              <a:rPr lang="nn-NO" sz="1900" dirty="0">
                <a:solidFill>
                  <a:prstClr val="black"/>
                </a:solidFill>
              </a:rPr>
              <a:t>del – </a:t>
            </a:r>
          </a:p>
          <a:p>
            <a:pPr lvl="0"/>
            <a:r>
              <a:rPr lang="nn-NO" sz="1900" dirty="0">
                <a:solidFill>
                  <a:prstClr val="black"/>
                </a:solidFill>
              </a:rPr>
              <a:t>UMETNOST </a:t>
            </a:r>
            <a:r>
              <a:rPr lang="sl-SI" sz="1900" dirty="0">
                <a:solidFill>
                  <a:prstClr val="black"/>
                </a:solidFill>
              </a:rPr>
              <a:t>20</a:t>
            </a:r>
            <a:r>
              <a:rPr lang="nn-NO" sz="1900" dirty="0">
                <a:solidFill>
                  <a:prstClr val="black"/>
                </a:solidFill>
              </a:rPr>
              <a:t>. stoletja</a:t>
            </a:r>
            <a:endParaRPr lang="sl-SI" sz="1900" dirty="0">
              <a:solidFill>
                <a:prstClr val="black"/>
              </a:solidFill>
            </a:endParaRPr>
          </a:p>
          <a:p>
            <a:r>
              <a:rPr lang="sl-SI" dirty="0" smtClean="0"/>
              <a:t>Nadrealizem</a:t>
            </a:r>
          </a:p>
          <a:p>
            <a:r>
              <a:rPr lang="sl-SI" dirty="0" smtClean="0"/>
              <a:t>Abstraktni ekspresionizem,</a:t>
            </a:r>
            <a:endParaRPr lang="sl-SI" dirty="0"/>
          </a:p>
        </p:txBody>
      </p:sp>
      <p:pic>
        <p:nvPicPr>
          <p:cNvPr id="5" name="Slika 4"/>
          <p:cNvPicPr>
            <a:picLocks noChangeAspect="1"/>
          </p:cNvPicPr>
          <p:nvPr/>
        </p:nvPicPr>
        <p:blipFill>
          <a:blip r:embed="rId2"/>
          <a:stretch>
            <a:fillRect/>
          </a:stretch>
        </p:blipFill>
        <p:spPr>
          <a:xfrm>
            <a:off x="539932" y="4876516"/>
            <a:ext cx="3062664" cy="1871634"/>
          </a:xfrm>
          <a:prstGeom prst="rect">
            <a:avLst/>
          </a:prstGeom>
        </p:spPr>
      </p:pic>
      <p:pic>
        <p:nvPicPr>
          <p:cNvPr id="6" name="Slika 5"/>
          <p:cNvPicPr>
            <a:picLocks noChangeAspect="1"/>
          </p:cNvPicPr>
          <p:nvPr/>
        </p:nvPicPr>
        <p:blipFill>
          <a:blip r:embed="rId3"/>
          <a:stretch>
            <a:fillRect/>
          </a:stretch>
        </p:blipFill>
        <p:spPr>
          <a:xfrm>
            <a:off x="4362690" y="3442825"/>
            <a:ext cx="3481118" cy="2462997"/>
          </a:xfrm>
          <a:prstGeom prst="rect">
            <a:avLst/>
          </a:prstGeom>
        </p:spPr>
      </p:pic>
      <p:pic>
        <p:nvPicPr>
          <p:cNvPr id="7" name="Slika 6"/>
          <p:cNvPicPr>
            <a:picLocks noChangeAspect="1"/>
          </p:cNvPicPr>
          <p:nvPr/>
        </p:nvPicPr>
        <p:blipFill>
          <a:blip r:embed="rId4"/>
          <a:stretch>
            <a:fillRect/>
          </a:stretch>
        </p:blipFill>
        <p:spPr>
          <a:xfrm>
            <a:off x="7916398" y="656711"/>
            <a:ext cx="4084674" cy="5249111"/>
          </a:xfrm>
          <a:prstGeom prst="rect">
            <a:avLst/>
          </a:prstGeom>
        </p:spPr>
      </p:pic>
      <p:sp>
        <p:nvSpPr>
          <p:cNvPr id="4" name="Pravokotnik 3"/>
          <p:cNvSpPr/>
          <p:nvPr/>
        </p:nvSpPr>
        <p:spPr>
          <a:xfrm>
            <a:off x="3975698" y="6373556"/>
            <a:ext cx="3868110" cy="369332"/>
          </a:xfrm>
          <a:prstGeom prst="rect">
            <a:avLst/>
          </a:prstGeom>
        </p:spPr>
        <p:txBody>
          <a:bodyPr wrap="none">
            <a:spAutoFit/>
          </a:bodyPr>
          <a:lstStyle/>
          <a:p>
            <a:r>
              <a:rPr lang="sl-SI" dirty="0"/>
              <a:t>https://eucbeniki.sio.si/lum/index.html</a:t>
            </a:r>
          </a:p>
        </p:txBody>
      </p:sp>
    </p:spTree>
    <p:extLst>
      <p:ext uri="{BB962C8B-B14F-4D97-AF65-F5344CB8AC3E}">
        <p14:creationId xmlns:p14="http://schemas.microsoft.com/office/powerpoint/2010/main" val="1879755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514563" y="1097151"/>
            <a:ext cx="2619375" cy="1743075"/>
          </a:xfrm>
          <a:prstGeom prst="rect">
            <a:avLst/>
          </a:prstGeom>
        </p:spPr>
      </p:pic>
      <p:sp>
        <p:nvSpPr>
          <p:cNvPr id="3" name="Pravokotnik 2"/>
          <p:cNvSpPr/>
          <p:nvPr/>
        </p:nvSpPr>
        <p:spPr>
          <a:xfrm>
            <a:off x="514563" y="473838"/>
            <a:ext cx="1723613" cy="369332"/>
          </a:xfrm>
          <a:prstGeom prst="rect">
            <a:avLst/>
          </a:prstGeom>
        </p:spPr>
        <p:txBody>
          <a:bodyPr wrap="none">
            <a:spAutoFit/>
          </a:bodyPr>
          <a:lstStyle/>
          <a:p>
            <a:r>
              <a:rPr lang="sl-SI" dirty="0"/>
              <a:t>Claes </a:t>
            </a:r>
            <a:r>
              <a:rPr lang="sl-SI" dirty="0" err="1"/>
              <a:t>Oldenburg</a:t>
            </a:r>
            <a:endParaRPr lang="sl-SI" dirty="0"/>
          </a:p>
        </p:txBody>
      </p:sp>
      <p:pic>
        <p:nvPicPr>
          <p:cNvPr id="4" name="Slika 3"/>
          <p:cNvPicPr>
            <a:picLocks noChangeAspect="1"/>
          </p:cNvPicPr>
          <p:nvPr/>
        </p:nvPicPr>
        <p:blipFill>
          <a:blip r:embed="rId3"/>
          <a:stretch>
            <a:fillRect/>
          </a:stretch>
        </p:blipFill>
        <p:spPr>
          <a:xfrm>
            <a:off x="514563" y="3094207"/>
            <a:ext cx="2628900" cy="1743075"/>
          </a:xfrm>
          <a:prstGeom prst="rect">
            <a:avLst/>
          </a:prstGeom>
        </p:spPr>
      </p:pic>
      <p:pic>
        <p:nvPicPr>
          <p:cNvPr id="5" name="Slika 4"/>
          <p:cNvPicPr>
            <a:picLocks noChangeAspect="1"/>
          </p:cNvPicPr>
          <p:nvPr/>
        </p:nvPicPr>
        <p:blipFill>
          <a:blip r:embed="rId4"/>
          <a:stretch>
            <a:fillRect/>
          </a:stretch>
        </p:blipFill>
        <p:spPr>
          <a:xfrm>
            <a:off x="3360899" y="573207"/>
            <a:ext cx="2091737" cy="3143320"/>
          </a:xfrm>
          <a:prstGeom prst="rect">
            <a:avLst/>
          </a:prstGeom>
        </p:spPr>
      </p:pic>
      <p:pic>
        <p:nvPicPr>
          <p:cNvPr id="6" name="Slika 5"/>
          <p:cNvPicPr>
            <a:picLocks noChangeAspect="1"/>
          </p:cNvPicPr>
          <p:nvPr/>
        </p:nvPicPr>
        <p:blipFill>
          <a:blip r:embed="rId5"/>
          <a:stretch>
            <a:fillRect/>
          </a:stretch>
        </p:blipFill>
        <p:spPr>
          <a:xfrm>
            <a:off x="5920498" y="573207"/>
            <a:ext cx="2087231" cy="3143320"/>
          </a:xfrm>
          <a:prstGeom prst="rect">
            <a:avLst/>
          </a:prstGeom>
        </p:spPr>
      </p:pic>
      <p:pic>
        <p:nvPicPr>
          <p:cNvPr id="7" name="Slika 6"/>
          <p:cNvPicPr>
            <a:picLocks noChangeAspect="1"/>
          </p:cNvPicPr>
          <p:nvPr/>
        </p:nvPicPr>
        <p:blipFill>
          <a:blip r:embed="rId6"/>
          <a:stretch>
            <a:fillRect/>
          </a:stretch>
        </p:blipFill>
        <p:spPr>
          <a:xfrm>
            <a:off x="171662" y="5177486"/>
            <a:ext cx="3305175" cy="1381125"/>
          </a:xfrm>
          <a:prstGeom prst="rect">
            <a:avLst/>
          </a:prstGeom>
        </p:spPr>
      </p:pic>
      <p:pic>
        <p:nvPicPr>
          <p:cNvPr id="8" name="Slika 7"/>
          <p:cNvPicPr>
            <a:picLocks noChangeAspect="1"/>
          </p:cNvPicPr>
          <p:nvPr/>
        </p:nvPicPr>
        <p:blipFill>
          <a:blip r:embed="rId7"/>
          <a:stretch>
            <a:fillRect/>
          </a:stretch>
        </p:blipFill>
        <p:spPr>
          <a:xfrm>
            <a:off x="3712191" y="4309556"/>
            <a:ext cx="4054636" cy="2270596"/>
          </a:xfrm>
          <a:prstGeom prst="rect">
            <a:avLst/>
          </a:prstGeom>
        </p:spPr>
      </p:pic>
      <p:pic>
        <p:nvPicPr>
          <p:cNvPr id="9" name="Slika 8"/>
          <p:cNvPicPr>
            <a:picLocks noChangeAspect="1"/>
          </p:cNvPicPr>
          <p:nvPr/>
        </p:nvPicPr>
        <p:blipFill>
          <a:blip r:embed="rId8"/>
          <a:stretch>
            <a:fillRect/>
          </a:stretch>
        </p:blipFill>
        <p:spPr>
          <a:xfrm>
            <a:off x="8239196" y="573207"/>
            <a:ext cx="3406723" cy="2267019"/>
          </a:xfrm>
          <a:prstGeom prst="rect">
            <a:avLst/>
          </a:prstGeom>
        </p:spPr>
      </p:pic>
      <p:pic>
        <p:nvPicPr>
          <p:cNvPr id="10" name="Slika 9"/>
          <p:cNvPicPr>
            <a:picLocks noChangeAspect="1"/>
          </p:cNvPicPr>
          <p:nvPr/>
        </p:nvPicPr>
        <p:blipFill>
          <a:blip r:embed="rId9"/>
          <a:stretch>
            <a:fillRect/>
          </a:stretch>
        </p:blipFill>
        <p:spPr>
          <a:xfrm>
            <a:off x="8239196" y="3965744"/>
            <a:ext cx="3389564" cy="2538901"/>
          </a:xfrm>
          <a:prstGeom prst="rect">
            <a:avLst/>
          </a:prstGeom>
        </p:spPr>
      </p:pic>
    </p:spTree>
    <p:extLst>
      <p:ext uri="{BB962C8B-B14F-4D97-AF65-F5344CB8AC3E}">
        <p14:creationId xmlns:p14="http://schemas.microsoft.com/office/powerpoint/2010/main" val="3617904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825923" y="263288"/>
            <a:ext cx="10461202" cy="5894269"/>
          </a:xfrm>
          <a:prstGeom prst="rect">
            <a:avLst/>
          </a:prstGeom>
        </p:spPr>
      </p:pic>
      <p:sp>
        <p:nvSpPr>
          <p:cNvPr id="3" name="PoljeZBesedilom 2"/>
          <p:cNvSpPr txBox="1"/>
          <p:nvPr/>
        </p:nvSpPr>
        <p:spPr>
          <a:xfrm>
            <a:off x="438150" y="6257925"/>
            <a:ext cx="1657441" cy="369332"/>
          </a:xfrm>
          <a:prstGeom prst="rect">
            <a:avLst/>
          </a:prstGeom>
          <a:noFill/>
        </p:spPr>
        <p:txBody>
          <a:bodyPr wrap="none" rtlCol="0">
            <a:spAutoFit/>
          </a:bodyPr>
          <a:lstStyle/>
          <a:p>
            <a:r>
              <a:rPr lang="sl-SI" dirty="0" smtClean="0"/>
              <a:t>FOTOMONTAŽA</a:t>
            </a:r>
            <a:endParaRPr lang="sl-SI" dirty="0"/>
          </a:p>
        </p:txBody>
      </p:sp>
    </p:spTree>
    <p:extLst>
      <p:ext uri="{BB962C8B-B14F-4D97-AF65-F5344CB8AC3E}">
        <p14:creationId xmlns:p14="http://schemas.microsoft.com/office/powerpoint/2010/main" val="2170343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267594" y="463317"/>
            <a:ext cx="4509123" cy="6101255"/>
          </a:xfrm>
        </p:spPr>
        <p:txBody>
          <a:bodyPr>
            <a:normAutofit fontScale="92500"/>
          </a:bodyPr>
          <a:lstStyle/>
          <a:p>
            <a:r>
              <a:rPr lang="sl-SI" dirty="0"/>
              <a:t>V šestdesetih letih 20. stoletja se pojavijo umetniške smeri minimalizem, </a:t>
            </a:r>
            <a:r>
              <a:rPr lang="sl-SI" dirty="0" err="1"/>
              <a:t>land</a:t>
            </a:r>
            <a:r>
              <a:rPr lang="sl-SI" dirty="0"/>
              <a:t> </a:t>
            </a:r>
            <a:r>
              <a:rPr lang="sl-SI" dirty="0" err="1"/>
              <a:t>art</a:t>
            </a:r>
            <a:r>
              <a:rPr lang="sl-SI" dirty="0"/>
              <a:t> in konceptualna umetnost. </a:t>
            </a:r>
            <a:endParaRPr lang="sl-SI" dirty="0" smtClean="0"/>
          </a:p>
          <a:p>
            <a:r>
              <a:rPr lang="sl-SI" dirty="0" smtClean="0"/>
              <a:t>Minimalizem </a:t>
            </a:r>
            <a:r>
              <a:rPr lang="sl-SI" dirty="0"/>
              <a:t>(</a:t>
            </a:r>
            <a:r>
              <a:rPr lang="sl-SI" dirty="0" err="1"/>
              <a:t>Minimal</a:t>
            </a:r>
            <a:r>
              <a:rPr lang="sl-SI" dirty="0"/>
              <a:t> </a:t>
            </a:r>
            <a:r>
              <a:rPr lang="sl-SI" dirty="0" err="1"/>
              <a:t>art</a:t>
            </a:r>
            <a:r>
              <a:rPr lang="sl-SI" dirty="0"/>
              <a:t>) je smer, v kateri so se umetniki izražali s pomočjo izjemno poenostavljenih oblik, postavljenih v preproste kompozicije. Ime so dobili zaradi minimalne ideje, realizirane na minimalen način. </a:t>
            </a:r>
            <a:r>
              <a:rPr lang="sl-SI" b="1" dirty="0"/>
              <a:t>Umetniki zavračajo vsako idejo o globljem pomenu njihovih del. To, kar vidiš je to, kar je</a:t>
            </a:r>
            <a:r>
              <a:rPr lang="sl-SI" b="1" dirty="0" smtClean="0"/>
              <a:t>.</a:t>
            </a:r>
            <a:endParaRPr lang="sl-SI" b="1" dirty="0"/>
          </a:p>
        </p:txBody>
      </p:sp>
      <p:pic>
        <p:nvPicPr>
          <p:cNvPr id="7" name="Slika 6"/>
          <p:cNvPicPr>
            <a:picLocks noChangeAspect="1"/>
          </p:cNvPicPr>
          <p:nvPr/>
        </p:nvPicPr>
        <p:blipFill>
          <a:blip r:embed="rId2"/>
          <a:stretch>
            <a:fillRect/>
          </a:stretch>
        </p:blipFill>
        <p:spPr>
          <a:xfrm>
            <a:off x="5687341" y="2300074"/>
            <a:ext cx="5960523" cy="3104439"/>
          </a:xfrm>
          <a:prstGeom prst="rect">
            <a:avLst/>
          </a:prstGeom>
        </p:spPr>
      </p:pic>
      <p:sp>
        <p:nvSpPr>
          <p:cNvPr id="8" name="Pravokotnik 7"/>
          <p:cNvSpPr/>
          <p:nvPr/>
        </p:nvSpPr>
        <p:spPr>
          <a:xfrm>
            <a:off x="9044459" y="5687283"/>
            <a:ext cx="2603405" cy="307777"/>
          </a:xfrm>
          <a:prstGeom prst="rect">
            <a:avLst/>
          </a:prstGeom>
        </p:spPr>
        <p:txBody>
          <a:bodyPr wrap="none">
            <a:spAutoFit/>
          </a:bodyPr>
          <a:lstStyle/>
          <a:p>
            <a:r>
              <a:rPr lang="sl-SI" sz="1400" i="1" dirty="0" smtClean="0"/>
              <a:t>Keith </a:t>
            </a:r>
            <a:r>
              <a:rPr lang="sl-SI" sz="1400" i="1" dirty="0" err="1"/>
              <a:t>Haring</a:t>
            </a:r>
            <a:r>
              <a:rPr lang="sl-SI" sz="1400" i="1" dirty="0"/>
              <a:t> </a:t>
            </a:r>
            <a:r>
              <a:rPr lang="sl-SI" sz="1400" i="1" dirty="0" smtClean="0"/>
              <a:t>Celebrating </a:t>
            </a:r>
            <a:r>
              <a:rPr lang="sl-SI" sz="1400" i="1" dirty="0" err="1"/>
              <a:t>the</a:t>
            </a:r>
            <a:r>
              <a:rPr lang="sl-SI" sz="1400" i="1" dirty="0"/>
              <a:t> </a:t>
            </a:r>
            <a:r>
              <a:rPr lang="sl-SI" sz="1400" i="1" dirty="0" err="1"/>
              <a:t>life</a:t>
            </a:r>
            <a:endParaRPr lang="sl-SI" sz="1400" i="1" dirty="0"/>
          </a:p>
        </p:txBody>
      </p:sp>
      <p:sp>
        <p:nvSpPr>
          <p:cNvPr id="9" name="Pravokotnik 8"/>
          <p:cNvSpPr/>
          <p:nvPr/>
        </p:nvSpPr>
        <p:spPr>
          <a:xfrm>
            <a:off x="3375642" y="6379906"/>
            <a:ext cx="4297715" cy="369332"/>
          </a:xfrm>
          <a:prstGeom prst="rect">
            <a:avLst/>
          </a:prstGeom>
        </p:spPr>
        <p:txBody>
          <a:bodyPr wrap="none">
            <a:spAutoFit/>
          </a:bodyPr>
          <a:lstStyle/>
          <a:p>
            <a:r>
              <a:rPr lang="sl-SI" dirty="0">
                <a:solidFill>
                  <a:srgbClr val="00B050"/>
                </a:solidFill>
              </a:rPr>
              <a:t>VIR: https://eucbeniki.sio.si/lum/index.html</a:t>
            </a:r>
          </a:p>
        </p:txBody>
      </p:sp>
    </p:spTree>
    <p:extLst>
      <p:ext uri="{BB962C8B-B14F-4D97-AF65-F5344CB8AC3E}">
        <p14:creationId xmlns:p14="http://schemas.microsoft.com/office/powerpoint/2010/main" val="4246938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762000" y="750627"/>
            <a:ext cx="4082955" cy="5461890"/>
          </a:xfrm>
        </p:spPr>
        <p:txBody>
          <a:bodyPr>
            <a:normAutofit fontScale="62500" lnSpcReduction="20000"/>
          </a:bodyPr>
          <a:lstStyle/>
          <a:p>
            <a:endParaRPr lang="sl-SI" dirty="0"/>
          </a:p>
          <a:p>
            <a:r>
              <a:rPr lang="sl-SI" sz="2900" dirty="0" err="1"/>
              <a:t>Harring</a:t>
            </a:r>
            <a:r>
              <a:rPr lang="sl-SI" sz="2900" dirty="0"/>
              <a:t> je svojo umetniško pot začel kot umetnik grafitov po oglasnih panojih newyorške podzemne železnice. Njegove podobe so živahne in preproste. Sam pravi, da nima namena posnemati življenja, temveč ga v delu ustvarjati kot recimo primitivna ljudstva. V Pisi je naredil stensko sliko v velikosti 180 kvadratnih metrov. </a:t>
            </a:r>
            <a:r>
              <a:rPr lang="sl-SI" sz="2900" dirty="0" err="1"/>
              <a:t>Tuttomondo</a:t>
            </a:r>
            <a:r>
              <a:rPr lang="sl-SI" sz="2900" dirty="0"/>
              <a:t> (ali Za cel svet) simbolno govori o miru in ljubezni. Na primer: zgoraj moški figuri, združeni v škarje, predstavljata solidarnost, skupaj režeta kačo (zlo), ženska z otrokom v naročju pomeni materinstvo. Čista in enolična linija obroblja podobe. Nežne in pastelne barve zapolnjujejo površine. Umetnina deluje kot velikanski zaslon, na katerem mrgolijo podobe sodobne družbe, ali kot nekakšen strip, ki ne potrebuje oblačkov za besedilo. To je naslikal le nekaj mesecev, preden je umrl zaradi aidsa.</a:t>
            </a:r>
          </a:p>
        </p:txBody>
      </p:sp>
      <p:pic>
        <p:nvPicPr>
          <p:cNvPr id="4" name="Slika 3"/>
          <p:cNvPicPr>
            <a:picLocks noChangeAspect="1"/>
          </p:cNvPicPr>
          <p:nvPr/>
        </p:nvPicPr>
        <p:blipFill>
          <a:blip r:embed="rId2"/>
          <a:stretch>
            <a:fillRect/>
          </a:stretch>
        </p:blipFill>
        <p:spPr>
          <a:xfrm>
            <a:off x="6051722" y="941127"/>
            <a:ext cx="5283028" cy="3962271"/>
          </a:xfrm>
          <a:prstGeom prst="rect">
            <a:avLst/>
          </a:prstGeom>
        </p:spPr>
      </p:pic>
      <p:sp>
        <p:nvSpPr>
          <p:cNvPr id="5" name="Pravokotnik 4"/>
          <p:cNvSpPr/>
          <p:nvPr/>
        </p:nvSpPr>
        <p:spPr>
          <a:xfrm>
            <a:off x="1003917" y="6301859"/>
            <a:ext cx="4297715" cy="369332"/>
          </a:xfrm>
          <a:prstGeom prst="rect">
            <a:avLst/>
          </a:prstGeom>
        </p:spPr>
        <p:txBody>
          <a:bodyPr wrap="none">
            <a:spAutoFit/>
          </a:bodyPr>
          <a:lstStyle/>
          <a:p>
            <a:r>
              <a:rPr lang="sl-SI" dirty="0">
                <a:solidFill>
                  <a:srgbClr val="00B050"/>
                </a:solidFill>
              </a:rPr>
              <a:t>VIR: https://eucbeniki.sio.si/lum/index.html</a:t>
            </a:r>
          </a:p>
        </p:txBody>
      </p:sp>
      <p:sp>
        <p:nvSpPr>
          <p:cNvPr id="6" name="Pravokotnik 5"/>
          <p:cNvSpPr/>
          <p:nvPr/>
        </p:nvSpPr>
        <p:spPr>
          <a:xfrm>
            <a:off x="5962650" y="5144185"/>
            <a:ext cx="5648325" cy="307777"/>
          </a:xfrm>
          <a:prstGeom prst="rect">
            <a:avLst/>
          </a:prstGeom>
        </p:spPr>
        <p:txBody>
          <a:bodyPr wrap="square">
            <a:spAutoFit/>
          </a:bodyPr>
          <a:lstStyle/>
          <a:p>
            <a:r>
              <a:rPr lang="sl-SI" sz="1400" i="1" dirty="0"/>
              <a:t>Keith </a:t>
            </a:r>
            <a:r>
              <a:rPr lang="sl-SI" sz="1400" i="1" dirty="0" err="1"/>
              <a:t>Harring</a:t>
            </a:r>
            <a:r>
              <a:rPr lang="sl-SI" sz="1400" i="1" dirty="0"/>
              <a:t>, leto 1989, Pisa, </a:t>
            </a:r>
            <a:r>
              <a:rPr lang="sl-SI" sz="1400" i="1" dirty="0" err="1"/>
              <a:t>Tuttomondo</a:t>
            </a:r>
            <a:r>
              <a:rPr lang="sl-SI" sz="1400" i="1" dirty="0"/>
              <a:t>, Južna stena cerkve sv. Antona</a:t>
            </a:r>
          </a:p>
        </p:txBody>
      </p:sp>
    </p:spTree>
    <p:extLst>
      <p:ext uri="{BB962C8B-B14F-4D97-AF65-F5344CB8AC3E}">
        <p14:creationId xmlns:p14="http://schemas.microsoft.com/office/powerpoint/2010/main" val="3837352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47382" y="296886"/>
            <a:ext cx="10515600" cy="1325563"/>
          </a:xfrm>
        </p:spPr>
        <p:txBody>
          <a:bodyPr>
            <a:normAutofit fontScale="90000"/>
          </a:bodyPr>
          <a:lstStyle/>
          <a:p>
            <a:r>
              <a:rPr lang="sl-SI" sz="2400" dirty="0"/>
              <a:t>Land </a:t>
            </a:r>
            <a:r>
              <a:rPr lang="sl-SI" sz="2400" dirty="0" err="1"/>
              <a:t>art</a:t>
            </a:r>
            <a:r>
              <a:rPr lang="sl-SI" sz="2400" dirty="0"/>
              <a:t> (Zemeljska umetnost) je svoja dela ustvarila daleč od galerijskih prostorov, v naravi, z naravnimi materiali. Pri ustvarjanju so uporabljali veliko gradbene mehanizacije in sredstev. Takšna dela niso le kipi v prostoru, ona soustvarjajo prostor in ga preoblikujejo.</a:t>
            </a:r>
            <a:br>
              <a:rPr lang="sl-SI" sz="2400" dirty="0"/>
            </a:br>
            <a:endParaRPr lang="sl-SI" sz="2400" dirty="0"/>
          </a:p>
        </p:txBody>
      </p:sp>
      <p:sp>
        <p:nvSpPr>
          <p:cNvPr id="5" name="Pravokotnik 4"/>
          <p:cNvSpPr/>
          <p:nvPr/>
        </p:nvSpPr>
        <p:spPr>
          <a:xfrm>
            <a:off x="1478950" y="6009802"/>
            <a:ext cx="6096000" cy="307777"/>
          </a:xfrm>
          <a:prstGeom prst="rect">
            <a:avLst/>
          </a:prstGeom>
        </p:spPr>
        <p:txBody>
          <a:bodyPr>
            <a:spAutoFit/>
          </a:bodyPr>
          <a:lstStyle/>
          <a:p>
            <a:r>
              <a:rPr lang="sv-SE" sz="1400" i="1" dirty="0"/>
              <a:t>Robert Smithsom, Spiralni pomol, 1970, črna kamnina, solni kristali, prst, alge</a:t>
            </a:r>
            <a:endParaRPr lang="sl-SI" sz="1400" i="1" dirty="0"/>
          </a:p>
        </p:txBody>
      </p:sp>
      <p:pic>
        <p:nvPicPr>
          <p:cNvPr id="6" name="Slika 5"/>
          <p:cNvPicPr>
            <a:picLocks noChangeAspect="1"/>
          </p:cNvPicPr>
          <p:nvPr/>
        </p:nvPicPr>
        <p:blipFill>
          <a:blip r:embed="rId2"/>
          <a:stretch>
            <a:fillRect/>
          </a:stretch>
        </p:blipFill>
        <p:spPr>
          <a:xfrm>
            <a:off x="1116590" y="1717983"/>
            <a:ext cx="6820720" cy="3836655"/>
          </a:xfrm>
          <a:prstGeom prst="rect">
            <a:avLst/>
          </a:prstGeom>
        </p:spPr>
      </p:pic>
      <p:sp>
        <p:nvSpPr>
          <p:cNvPr id="8" name="Pravokotnik 7"/>
          <p:cNvSpPr/>
          <p:nvPr/>
        </p:nvSpPr>
        <p:spPr>
          <a:xfrm>
            <a:off x="8659504" y="2993592"/>
            <a:ext cx="2803478" cy="3323987"/>
          </a:xfrm>
          <a:prstGeom prst="rect">
            <a:avLst/>
          </a:prstGeom>
        </p:spPr>
        <p:txBody>
          <a:bodyPr wrap="square">
            <a:spAutoFit/>
          </a:bodyPr>
          <a:lstStyle/>
          <a:p>
            <a:r>
              <a:rPr lang="sl-SI" sz="1400" i="1" dirty="0"/>
              <a:t>Robert Smithson (1938-1973) je bil ameriški umetnik, znan po umetniški smeri </a:t>
            </a:r>
            <a:r>
              <a:rPr lang="sl-SI" sz="1400" i="1" dirty="0" err="1"/>
              <a:t>land</a:t>
            </a:r>
            <a:r>
              <a:rPr lang="sl-SI" sz="1400" i="1" dirty="0"/>
              <a:t> </a:t>
            </a:r>
            <a:r>
              <a:rPr lang="sl-SI" sz="1400" i="1" dirty="0" err="1"/>
              <a:t>art</a:t>
            </a:r>
            <a:r>
              <a:rPr lang="sl-SI" sz="1400" i="1" dirty="0"/>
              <a:t>.</a:t>
            </a:r>
          </a:p>
          <a:p>
            <a:r>
              <a:rPr lang="sl-SI" sz="1400" i="1" dirty="0"/>
              <a:t>Njegovo najbolj znano delo je Spiralni pomol, ki je bil zgrajen leta 1970 v Velikem slanem jezeru v Utahu, ZDA. V jezero so s pomočjo strojev (buldožer) navozili nasip v obliki spirale. Ob robu nasipa so se nabrali solni kristali in rdeče alge, kar je spirali dalo še prav poseben učinek.</a:t>
            </a:r>
          </a:p>
          <a:p>
            <a:r>
              <a:rPr lang="sl-SI" sz="1400" i="1" dirty="0"/>
              <a:t>Spirala simbolizira vrtinec, o katerem pripovedujejo legende o Velikem slanem jezeru.</a:t>
            </a:r>
          </a:p>
        </p:txBody>
      </p:sp>
      <p:sp>
        <p:nvSpPr>
          <p:cNvPr id="9" name="Pravokotnik 8"/>
          <p:cNvSpPr/>
          <p:nvPr/>
        </p:nvSpPr>
        <p:spPr>
          <a:xfrm>
            <a:off x="7480917" y="6403411"/>
            <a:ext cx="4297715" cy="369332"/>
          </a:xfrm>
          <a:prstGeom prst="rect">
            <a:avLst/>
          </a:prstGeom>
        </p:spPr>
        <p:txBody>
          <a:bodyPr wrap="none">
            <a:spAutoFit/>
          </a:bodyPr>
          <a:lstStyle/>
          <a:p>
            <a:r>
              <a:rPr lang="sl-SI" dirty="0">
                <a:solidFill>
                  <a:srgbClr val="00B050"/>
                </a:solidFill>
              </a:rPr>
              <a:t>VIR: https://eucbeniki.sio.si/lum/index.html</a:t>
            </a:r>
          </a:p>
        </p:txBody>
      </p:sp>
    </p:spTree>
    <p:extLst>
      <p:ext uri="{BB962C8B-B14F-4D97-AF65-F5344CB8AC3E}">
        <p14:creationId xmlns:p14="http://schemas.microsoft.com/office/powerpoint/2010/main" val="1055898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653955" y="901174"/>
            <a:ext cx="5148618" cy="5148618"/>
          </a:xfrm>
          <a:prstGeom prst="rect">
            <a:avLst/>
          </a:prstGeom>
        </p:spPr>
      </p:pic>
      <p:sp>
        <p:nvSpPr>
          <p:cNvPr id="3" name="Pravokotnik 2"/>
          <p:cNvSpPr/>
          <p:nvPr/>
        </p:nvSpPr>
        <p:spPr>
          <a:xfrm>
            <a:off x="899615" y="6315080"/>
            <a:ext cx="3618106" cy="307777"/>
          </a:xfrm>
          <a:prstGeom prst="rect">
            <a:avLst/>
          </a:prstGeom>
        </p:spPr>
        <p:txBody>
          <a:bodyPr wrap="none">
            <a:spAutoFit/>
          </a:bodyPr>
          <a:lstStyle/>
          <a:p>
            <a:r>
              <a:rPr lang="en-US" sz="1400" i="1" dirty="0"/>
              <a:t>Christo and Jeanne-Claude, Surrounded Islands</a:t>
            </a:r>
            <a:endParaRPr lang="sl-SI" sz="1400" i="1" dirty="0"/>
          </a:p>
        </p:txBody>
      </p:sp>
      <p:pic>
        <p:nvPicPr>
          <p:cNvPr id="4" name="Slika 3"/>
          <p:cNvPicPr>
            <a:picLocks noChangeAspect="1"/>
          </p:cNvPicPr>
          <p:nvPr/>
        </p:nvPicPr>
        <p:blipFill>
          <a:blip r:embed="rId3"/>
          <a:stretch>
            <a:fillRect/>
          </a:stretch>
        </p:blipFill>
        <p:spPr>
          <a:xfrm>
            <a:off x="6393038" y="901174"/>
            <a:ext cx="5371331" cy="3575292"/>
          </a:xfrm>
          <a:prstGeom prst="rect">
            <a:avLst/>
          </a:prstGeom>
        </p:spPr>
      </p:pic>
      <p:sp>
        <p:nvSpPr>
          <p:cNvPr id="5" name="Pravokotnik 4"/>
          <p:cNvSpPr/>
          <p:nvPr/>
        </p:nvSpPr>
        <p:spPr>
          <a:xfrm>
            <a:off x="7828035" y="4731940"/>
            <a:ext cx="3936334" cy="307777"/>
          </a:xfrm>
          <a:prstGeom prst="rect">
            <a:avLst/>
          </a:prstGeom>
        </p:spPr>
        <p:txBody>
          <a:bodyPr wrap="none">
            <a:spAutoFit/>
          </a:bodyPr>
          <a:lstStyle/>
          <a:p>
            <a:r>
              <a:rPr lang="en-US" sz="1400" i="1" dirty="0"/>
              <a:t>Christo and Jeanne-Claude, The Umbrellas, 1984-91</a:t>
            </a:r>
            <a:endParaRPr lang="sl-SI" sz="1400" i="1" dirty="0"/>
          </a:p>
        </p:txBody>
      </p:sp>
    </p:spTree>
    <p:extLst>
      <p:ext uri="{BB962C8B-B14F-4D97-AF65-F5344CB8AC3E}">
        <p14:creationId xmlns:p14="http://schemas.microsoft.com/office/powerpoint/2010/main" val="4277434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335280" y="213224"/>
            <a:ext cx="11380470" cy="6740307"/>
          </a:xfrm>
          <a:prstGeom prst="rect">
            <a:avLst/>
          </a:prstGeom>
        </p:spPr>
        <p:txBody>
          <a:bodyPr wrap="square">
            <a:spAutoFit/>
          </a:bodyPr>
          <a:lstStyle/>
          <a:p>
            <a:r>
              <a:rPr lang="sl-SI" sz="1600" dirty="0"/>
              <a:t>POVZETEK</a:t>
            </a:r>
          </a:p>
          <a:p>
            <a:r>
              <a:rPr lang="sl-SI" sz="1600" dirty="0"/>
              <a:t>Spremljali smo dogodke v likovni umetnosti 20. stoletja in zdajšnjega časa. Za modernizem je bilo značilno ukvarjanje izključno z obliko likovnega dela. Družbene okoliščine so vedno vplivale na nastanek in razvoj umetnosti. Vera v napredek in razvoj se kaže s pojavom vse večjega števila novih smeri in v industriji vse več novih izdelkov.</a:t>
            </a:r>
          </a:p>
          <a:p>
            <a:r>
              <a:rPr lang="sl-SI" sz="1600" dirty="0"/>
              <a:t>Ekspresionizem se izraža s kričečimi kontrastnimi barvami. Slike so ploskovite. Umetniki zavračajo družbene odnose in se postavljajo kot novi primitivci. Kubizem še bolj razgradi to, na kar smo najbolj občutljivi – človeško podobo. Ta je oglata in groba, naslikana v nekaj odtenkih sorodnih barv.</a:t>
            </a:r>
          </a:p>
          <a:p>
            <a:endParaRPr lang="sl-SI" sz="1600" dirty="0"/>
          </a:p>
          <a:p>
            <a:endParaRPr lang="sl-SI" sz="1600" dirty="0"/>
          </a:p>
          <a:p>
            <a:r>
              <a:rPr lang="sl-SI" sz="1600" dirty="0" smtClean="0"/>
              <a:t>Svet </a:t>
            </a:r>
            <a:r>
              <a:rPr lang="sl-SI" sz="1600" dirty="0"/>
              <a:t>abstraktne umetnosti je zdaj le svet likovnih elementov, osvobojen vsake pripovednosti, pripravljen, da postane univerzalna oblika sporazumevanja. Dadaizem je med prvo svetovno vojno opravil še z likovno estetskim. Pojavijo se dela, sestavljena iz resničnih potrošnih predmetov iz vsakdanje rabe. Nadrealizem je pod vplivom psihoanalize odplaval v svetove sanjskega in nezavednega. Abstraktni ekspresionizem ustvarja velika dela, osvobojena celo klasične gradnje slike.</a:t>
            </a:r>
          </a:p>
          <a:p>
            <a:endParaRPr lang="sl-SI" sz="1600" dirty="0"/>
          </a:p>
          <a:p>
            <a:r>
              <a:rPr lang="sl-SI" sz="1600" dirty="0"/>
              <a:t>Novi realizem na novo definira svet okoli nas, družbo in ustvarjanje samo. Pop </a:t>
            </a:r>
            <a:r>
              <a:rPr lang="sl-SI" sz="1600" dirty="0" err="1"/>
              <a:t>art</a:t>
            </a:r>
            <a:r>
              <a:rPr lang="sl-SI" sz="1600" dirty="0"/>
              <a:t> je množično industrijsko proizvodnjo in njeno oglaševanje postavil pod drobnogled. Op </a:t>
            </a:r>
            <a:r>
              <a:rPr lang="sl-SI" sz="1600" dirty="0" err="1"/>
              <a:t>art</a:t>
            </a:r>
            <a:r>
              <a:rPr lang="sl-SI" sz="1600" dirty="0"/>
              <a:t> je del sveta abstraktne umetnosti, ki maje naše predstave o trdnosti naše percepcije. Minimalizem je do konca omejil in idejo in obliko likovnega dela. Praznina, ki se kaže, je v resnici praznina družbe tega časa in jo jasno pokaže le umetnik. Land </a:t>
            </a:r>
            <a:r>
              <a:rPr lang="sl-SI" sz="1600" dirty="0" err="1"/>
              <a:t>art</a:t>
            </a:r>
            <a:r>
              <a:rPr lang="sl-SI" sz="1600" dirty="0"/>
              <a:t> je v naravi, daleč od mest, začel govoriti o našem odnosu do vsega, kar nas obdaja, zemlje, vode, zraka, sonca in zvezd. Konceptualna umetnost se izraža samo in zgolj skozi idejo, ki jo poskuša čim preprosteje predstaviti, včasih kot le poved na papirju. </a:t>
            </a:r>
            <a:r>
              <a:rPr lang="sl-SI" sz="1600" dirty="0" err="1"/>
              <a:t>Hiperrealizem</a:t>
            </a:r>
            <a:r>
              <a:rPr lang="sl-SI" sz="1600" dirty="0"/>
              <a:t> je, če ga pravilno razumemo v času, izraz enake nevtralnosti in praznine kot minimalizem, le da je ustvarjen s tekmovanjem s fotografskim aparatom in naravnimi oblikami samimi. Neoromantizem skozi svobodno in sveže podane slikarske in kiparske oblike obuja ideje iz preteklosti in nam jih ponuja na nov način, skoznje nam govori o sedanjem času.</a:t>
            </a:r>
          </a:p>
          <a:p>
            <a:endParaRPr lang="sl-SI" sz="1600" dirty="0"/>
          </a:p>
          <a:p>
            <a:r>
              <a:rPr lang="sl-SI" sz="1600" dirty="0" smtClean="0"/>
              <a:t>Umetnost</a:t>
            </a:r>
            <a:r>
              <a:rPr lang="sl-SI" sz="1600" dirty="0"/>
              <a:t>, ki se dogaja danes, praviloma izbira orodja izražanja usklajeno z idejami, ki nam jih umetnik hoče posredovati. Globina dela je globina </a:t>
            </a:r>
            <a:r>
              <a:rPr lang="sl-SI" sz="1600" dirty="0" smtClean="0"/>
              <a:t>povedi.</a:t>
            </a:r>
          </a:p>
          <a:p>
            <a:endParaRPr lang="sl-SI" sz="1600" b="1" dirty="0"/>
          </a:p>
          <a:p>
            <a:r>
              <a:rPr lang="sl-SI" sz="1600" b="1" dirty="0">
                <a:solidFill>
                  <a:srgbClr val="00B050"/>
                </a:solidFill>
              </a:rPr>
              <a:t>VIR: https://eucbeniki.sio.si/lum/3193/index4.html</a:t>
            </a:r>
          </a:p>
        </p:txBody>
      </p:sp>
    </p:spTree>
    <p:extLst>
      <p:ext uri="{BB962C8B-B14F-4D97-AF65-F5344CB8AC3E}">
        <p14:creationId xmlns:p14="http://schemas.microsoft.com/office/powerpoint/2010/main" val="4007809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sz="2400" b="1" dirty="0"/>
              <a:t>Op </a:t>
            </a:r>
            <a:r>
              <a:rPr lang="sl-SI" sz="2400" b="1" dirty="0" err="1"/>
              <a:t>art</a:t>
            </a:r>
            <a:r>
              <a:rPr lang="sl-SI" sz="2400" b="1" dirty="0"/>
              <a:t> (okrajšano od </a:t>
            </a:r>
            <a:r>
              <a:rPr lang="sl-SI" sz="2400" b="1" dirty="0" err="1"/>
              <a:t>optical</a:t>
            </a:r>
            <a:r>
              <a:rPr lang="sl-SI" sz="2400" b="1" dirty="0"/>
              <a:t> </a:t>
            </a:r>
            <a:r>
              <a:rPr lang="sl-SI" sz="2400" b="1" dirty="0" err="1"/>
              <a:t>art</a:t>
            </a:r>
            <a:r>
              <a:rPr lang="sl-SI" sz="2400" b="1" dirty="0"/>
              <a:t>) </a:t>
            </a:r>
            <a:r>
              <a:rPr lang="sl-SI" sz="2400" dirty="0"/>
              <a:t>je smer abstraktne umetnosti, ki v svojem delu izkorišča nepopolnost našega vida. Tako nastale umetnine ustvarjajo vtis (iluzijo) gibanja. Nekatera dela pa so gibljiva.</a:t>
            </a:r>
            <a:br>
              <a:rPr lang="sl-SI" sz="2400" dirty="0"/>
            </a:br>
            <a:endParaRPr lang="sl-SI" sz="2400" dirty="0"/>
          </a:p>
        </p:txBody>
      </p:sp>
      <p:sp>
        <p:nvSpPr>
          <p:cNvPr id="3" name="Označba mesta vsebine 2"/>
          <p:cNvSpPr>
            <a:spLocks noGrp="1"/>
          </p:cNvSpPr>
          <p:nvPr>
            <p:ph idx="1"/>
          </p:nvPr>
        </p:nvSpPr>
        <p:spPr/>
        <p:txBody>
          <a:bodyPr>
            <a:normAutofit/>
          </a:bodyPr>
          <a:lstStyle/>
          <a:p>
            <a:endParaRPr lang="sl-SI" sz="1600" dirty="0"/>
          </a:p>
        </p:txBody>
      </p:sp>
      <p:pic>
        <p:nvPicPr>
          <p:cNvPr id="4" name="Slika 3"/>
          <p:cNvPicPr>
            <a:picLocks noChangeAspect="1"/>
          </p:cNvPicPr>
          <p:nvPr/>
        </p:nvPicPr>
        <p:blipFill>
          <a:blip r:embed="rId2"/>
          <a:stretch>
            <a:fillRect/>
          </a:stretch>
        </p:blipFill>
        <p:spPr>
          <a:xfrm>
            <a:off x="838199" y="1569841"/>
            <a:ext cx="3960223" cy="4027345"/>
          </a:xfrm>
          <a:prstGeom prst="rect">
            <a:avLst/>
          </a:prstGeom>
        </p:spPr>
      </p:pic>
      <p:sp>
        <p:nvSpPr>
          <p:cNvPr id="5" name="Pravokotnik 4"/>
          <p:cNvSpPr/>
          <p:nvPr/>
        </p:nvSpPr>
        <p:spPr>
          <a:xfrm>
            <a:off x="838199" y="5732123"/>
            <a:ext cx="3380968" cy="523220"/>
          </a:xfrm>
          <a:prstGeom prst="rect">
            <a:avLst/>
          </a:prstGeom>
        </p:spPr>
        <p:txBody>
          <a:bodyPr wrap="square">
            <a:spAutoFit/>
          </a:bodyPr>
          <a:lstStyle/>
          <a:p>
            <a:r>
              <a:rPr lang="sl-SI" sz="1400" i="1" dirty="0"/>
              <a:t>Victor </a:t>
            </a:r>
            <a:r>
              <a:rPr lang="sl-SI" sz="1400" i="1" dirty="0" err="1"/>
              <a:t>Vasarely</a:t>
            </a:r>
            <a:r>
              <a:rPr lang="sl-SI" sz="1400" i="1" dirty="0"/>
              <a:t>, leto 1971, Vega-Gyongly-2</a:t>
            </a:r>
            <a:r>
              <a:rPr lang="sl-SI" sz="1400" i="1" dirty="0" smtClean="0"/>
              <a:t>,</a:t>
            </a:r>
          </a:p>
          <a:p>
            <a:r>
              <a:rPr lang="sl-SI" sz="1400" i="1" dirty="0" smtClean="0"/>
              <a:t> </a:t>
            </a:r>
            <a:r>
              <a:rPr lang="sl-SI" sz="1400" i="1" dirty="0"/>
              <a:t>80 x 80 cm, akril na platno</a:t>
            </a:r>
          </a:p>
        </p:txBody>
      </p:sp>
      <p:sp>
        <p:nvSpPr>
          <p:cNvPr id="6" name="Pravokotnik 5"/>
          <p:cNvSpPr/>
          <p:nvPr/>
        </p:nvSpPr>
        <p:spPr>
          <a:xfrm>
            <a:off x="6061166" y="1690688"/>
            <a:ext cx="5292633" cy="3785652"/>
          </a:xfrm>
          <a:prstGeom prst="rect">
            <a:avLst/>
          </a:prstGeom>
        </p:spPr>
        <p:txBody>
          <a:bodyPr wrap="square">
            <a:spAutoFit/>
          </a:bodyPr>
          <a:lstStyle/>
          <a:p>
            <a:endParaRPr lang="sl-SI" sz="1600" dirty="0"/>
          </a:p>
          <a:p>
            <a:r>
              <a:rPr lang="sl-SI" sz="1600" dirty="0"/>
              <a:t>Kvadrat je razdeljen na štiri kvadrate. Diagonalno, zgoraj levo in spodaj desno je vzorec kvadrat-krog (krog v kvadratu), spodaj levo in zgoraj desno kvadrat-kvadrat (kvadrat v kvadratu). V sredini se celotni vzorec pravilno krožno napihuje.</a:t>
            </a:r>
          </a:p>
          <a:p>
            <a:r>
              <a:rPr lang="sl-SI" sz="1600" dirty="0" smtClean="0"/>
              <a:t>Vemo</a:t>
            </a:r>
            <a:r>
              <a:rPr lang="sl-SI" sz="1600" dirty="0"/>
              <a:t>, da je to ploskev, toda s stopnjevanjem elementov je umetnik dosegel iluzijo in presenečenje. Takšnem slikarstvu, ki ustvarja vtis prostorskih iluzij, migotanja in vibriranja, pravimo op </a:t>
            </a:r>
            <a:r>
              <a:rPr lang="sl-SI" sz="1600" dirty="0" err="1"/>
              <a:t>art</a:t>
            </a:r>
            <a:r>
              <a:rPr lang="sl-SI" sz="1600" dirty="0"/>
              <a:t> (angl. </a:t>
            </a:r>
            <a:r>
              <a:rPr lang="sl-SI" sz="1600" dirty="0" err="1"/>
              <a:t>optical</a:t>
            </a:r>
            <a:r>
              <a:rPr lang="sl-SI" sz="1600" dirty="0"/>
              <a:t> </a:t>
            </a:r>
            <a:r>
              <a:rPr lang="sl-SI" sz="1600" dirty="0" err="1"/>
              <a:t>art</a:t>
            </a:r>
            <a:r>
              <a:rPr lang="sl-SI" sz="1600" dirty="0"/>
              <a:t>).</a:t>
            </a:r>
          </a:p>
          <a:p>
            <a:r>
              <a:rPr lang="sl-SI" sz="1600" dirty="0" smtClean="0"/>
              <a:t>Avtor </a:t>
            </a:r>
            <a:r>
              <a:rPr lang="sl-SI" sz="1600" dirty="0"/>
              <a:t>pravi, da je izražanje z geometrijskimi liki in čistimi barvami univerzalni likovni jezik, nekakšen esperanto likovne umetnosti, ki je enako razumljiv ljudem vseh celin in narodov.</a:t>
            </a:r>
          </a:p>
          <a:p>
            <a:r>
              <a:rPr lang="sl-SI" sz="1600" dirty="0" smtClean="0"/>
              <a:t>Za </a:t>
            </a:r>
            <a:r>
              <a:rPr lang="sl-SI" sz="1600" dirty="0"/>
              <a:t>primerjavo s tem delom si oglej Panteon v Rimu, njegov vzorec v tlaku ter kupolo in njeno </a:t>
            </a:r>
            <a:r>
              <a:rPr lang="sl-SI" sz="1600" dirty="0" err="1"/>
              <a:t>kasetirano</a:t>
            </a:r>
            <a:r>
              <a:rPr lang="sl-SI" sz="1600" dirty="0"/>
              <a:t> dekoracijo.</a:t>
            </a:r>
          </a:p>
        </p:txBody>
      </p:sp>
      <p:sp>
        <p:nvSpPr>
          <p:cNvPr id="7" name="Pravokotnik 6"/>
          <p:cNvSpPr/>
          <p:nvPr/>
        </p:nvSpPr>
        <p:spPr>
          <a:xfrm>
            <a:off x="807446" y="6282330"/>
            <a:ext cx="4297715" cy="369332"/>
          </a:xfrm>
          <a:prstGeom prst="rect">
            <a:avLst/>
          </a:prstGeom>
        </p:spPr>
        <p:txBody>
          <a:bodyPr wrap="none">
            <a:spAutoFit/>
          </a:bodyPr>
          <a:lstStyle/>
          <a:p>
            <a:r>
              <a:rPr lang="sl-SI" dirty="0" smtClean="0">
                <a:solidFill>
                  <a:srgbClr val="00B050"/>
                </a:solidFill>
              </a:rPr>
              <a:t>VIR: https</a:t>
            </a:r>
            <a:r>
              <a:rPr lang="sl-SI" dirty="0">
                <a:solidFill>
                  <a:srgbClr val="00B050"/>
                </a:solidFill>
              </a:rPr>
              <a:t>://eucbeniki.sio.si/lum/index.html</a:t>
            </a:r>
          </a:p>
        </p:txBody>
      </p:sp>
    </p:spTree>
    <p:extLst>
      <p:ext uri="{BB962C8B-B14F-4D97-AF65-F5344CB8AC3E}">
        <p14:creationId xmlns:p14="http://schemas.microsoft.com/office/powerpoint/2010/main" val="26127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604793" y="1991834"/>
            <a:ext cx="4604396" cy="4558352"/>
          </a:xfrm>
          <a:prstGeom prst="rect">
            <a:avLst/>
          </a:prstGeom>
        </p:spPr>
      </p:pic>
      <p:pic>
        <p:nvPicPr>
          <p:cNvPr id="3" name="Slika 2"/>
          <p:cNvPicPr>
            <a:picLocks noChangeAspect="1"/>
          </p:cNvPicPr>
          <p:nvPr/>
        </p:nvPicPr>
        <p:blipFill>
          <a:blip r:embed="rId3"/>
          <a:stretch>
            <a:fillRect/>
          </a:stretch>
        </p:blipFill>
        <p:spPr>
          <a:xfrm>
            <a:off x="5754938" y="1109701"/>
            <a:ext cx="2475151" cy="2486201"/>
          </a:xfrm>
          <a:prstGeom prst="rect">
            <a:avLst/>
          </a:prstGeom>
        </p:spPr>
      </p:pic>
      <p:pic>
        <p:nvPicPr>
          <p:cNvPr id="4" name="Slika 3"/>
          <p:cNvPicPr>
            <a:picLocks noChangeAspect="1"/>
          </p:cNvPicPr>
          <p:nvPr/>
        </p:nvPicPr>
        <p:blipFill>
          <a:blip r:embed="rId4"/>
          <a:stretch>
            <a:fillRect/>
          </a:stretch>
        </p:blipFill>
        <p:spPr>
          <a:xfrm>
            <a:off x="5699591" y="3916168"/>
            <a:ext cx="2530498" cy="2634018"/>
          </a:xfrm>
          <a:prstGeom prst="rect">
            <a:avLst/>
          </a:prstGeom>
        </p:spPr>
      </p:pic>
      <p:pic>
        <p:nvPicPr>
          <p:cNvPr id="5" name="Slika 4"/>
          <p:cNvPicPr>
            <a:picLocks noChangeAspect="1"/>
          </p:cNvPicPr>
          <p:nvPr/>
        </p:nvPicPr>
        <p:blipFill>
          <a:blip r:embed="rId5"/>
          <a:stretch>
            <a:fillRect/>
          </a:stretch>
        </p:blipFill>
        <p:spPr>
          <a:xfrm>
            <a:off x="8775838" y="1075389"/>
            <a:ext cx="2520912" cy="2554826"/>
          </a:xfrm>
          <a:prstGeom prst="rect">
            <a:avLst/>
          </a:prstGeom>
        </p:spPr>
      </p:pic>
      <p:pic>
        <p:nvPicPr>
          <p:cNvPr id="6" name="Slika 5"/>
          <p:cNvPicPr>
            <a:picLocks noChangeAspect="1"/>
          </p:cNvPicPr>
          <p:nvPr/>
        </p:nvPicPr>
        <p:blipFill>
          <a:blip r:embed="rId6"/>
          <a:stretch>
            <a:fillRect/>
          </a:stretch>
        </p:blipFill>
        <p:spPr>
          <a:xfrm>
            <a:off x="8775838" y="3916168"/>
            <a:ext cx="2520912" cy="2509708"/>
          </a:xfrm>
          <a:prstGeom prst="rect">
            <a:avLst/>
          </a:prstGeom>
        </p:spPr>
      </p:pic>
      <p:sp>
        <p:nvSpPr>
          <p:cNvPr id="7" name="Pravokotnik 6"/>
          <p:cNvSpPr/>
          <p:nvPr/>
        </p:nvSpPr>
        <p:spPr>
          <a:xfrm>
            <a:off x="1115998" y="880330"/>
            <a:ext cx="1575624" cy="369332"/>
          </a:xfrm>
          <a:prstGeom prst="rect">
            <a:avLst/>
          </a:prstGeom>
        </p:spPr>
        <p:txBody>
          <a:bodyPr wrap="none">
            <a:spAutoFit/>
          </a:bodyPr>
          <a:lstStyle/>
          <a:p>
            <a:r>
              <a:rPr lang="sl-SI" dirty="0"/>
              <a:t>Victor </a:t>
            </a:r>
            <a:r>
              <a:rPr lang="sl-SI" dirty="0" err="1"/>
              <a:t>Vasarely</a:t>
            </a:r>
            <a:endParaRPr lang="sl-SI" dirty="0"/>
          </a:p>
        </p:txBody>
      </p:sp>
      <p:sp>
        <p:nvSpPr>
          <p:cNvPr id="8" name="Pravokotnik 7"/>
          <p:cNvSpPr/>
          <p:nvPr/>
        </p:nvSpPr>
        <p:spPr>
          <a:xfrm>
            <a:off x="1115998" y="1487090"/>
            <a:ext cx="1896866" cy="369332"/>
          </a:xfrm>
          <a:prstGeom prst="rect">
            <a:avLst/>
          </a:prstGeom>
        </p:spPr>
        <p:txBody>
          <a:bodyPr wrap="none">
            <a:spAutoFit/>
          </a:bodyPr>
          <a:lstStyle/>
          <a:p>
            <a:r>
              <a:rPr lang="sl-SI" dirty="0" smtClean="0">
                <a:hlinkClick r:id="rId7"/>
              </a:rPr>
              <a:t>Op-</a:t>
            </a:r>
            <a:r>
              <a:rPr lang="sl-SI" dirty="0" err="1" smtClean="0">
                <a:hlinkClick r:id="rId7"/>
              </a:rPr>
              <a:t>Art</a:t>
            </a:r>
            <a:r>
              <a:rPr lang="sl-SI" dirty="0" smtClean="0">
                <a:hlinkClick r:id="rId7"/>
              </a:rPr>
              <a:t> </a:t>
            </a:r>
            <a:r>
              <a:rPr lang="sl-SI" dirty="0" err="1" smtClean="0">
                <a:hlinkClick r:id="rId7"/>
              </a:rPr>
              <a:t>of</a:t>
            </a:r>
            <a:r>
              <a:rPr lang="sl-SI" dirty="0" smtClean="0">
                <a:hlinkClick r:id="rId7"/>
              </a:rPr>
              <a:t> </a:t>
            </a:r>
            <a:r>
              <a:rPr lang="sl-SI" dirty="0" err="1" smtClean="0">
                <a:hlinkClick r:id="rId7"/>
              </a:rPr>
              <a:t>Vasarely</a:t>
            </a:r>
            <a:endParaRPr lang="sl-SI" dirty="0"/>
          </a:p>
        </p:txBody>
      </p:sp>
    </p:spTree>
    <p:extLst>
      <p:ext uri="{BB962C8B-B14F-4D97-AF65-F5344CB8AC3E}">
        <p14:creationId xmlns:p14="http://schemas.microsoft.com/office/powerpoint/2010/main" val="2038203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632810" y="678555"/>
            <a:ext cx="1639295" cy="369332"/>
          </a:xfrm>
          <a:prstGeom prst="rect">
            <a:avLst/>
          </a:prstGeom>
        </p:spPr>
        <p:txBody>
          <a:bodyPr wrap="none">
            <a:spAutoFit/>
          </a:bodyPr>
          <a:lstStyle/>
          <a:p>
            <a:r>
              <a:rPr lang="sl-SI" dirty="0" err="1" smtClean="0">
                <a:hlinkClick r:id="rId2"/>
              </a:rPr>
              <a:t>Vasarely</a:t>
            </a:r>
            <a:r>
              <a:rPr lang="sl-SI" dirty="0" smtClean="0">
                <a:hlinkClick r:id="rId2"/>
              </a:rPr>
              <a:t> naloga</a:t>
            </a:r>
            <a:endParaRPr lang="sl-SI" dirty="0"/>
          </a:p>
        </p:txBody>
      </p:sp>
      <p:pic>
        <p:nvPicPr>
          <p:cNvPr id="3" name="Slika 2"/>
          <p:cNvPicPr>
            <a:picLocks noChangeAspect="1"/>
          </p:cNvPicPr>
          <p:nvPr/>
        </p:nvPicPr>
        <p:blipFill>
          <a:blip r:embed="rId3"/>
          <a:stretch>
            <a:fillRect/>
          </a:stretch>
        </p:blipFill>
        <p:spPr>
          <a:xfrm>
            <a:off x="436445" y="1791410"/>
            <a:ext cx="2857500" cy="2838450"/>
          </a:xfrm>
          <a:prstGeom prst="rect">
            <a:avLst/>
          </a:prstGeom>
        </p:spPr>
      </p:pic>
      <p:pic>
        <p:nvPicPr>
          <p:cNvPr id="4" name="Slika 3"/>
          <p:cNvPicPr>
            <a:picLocks noChangeAspect="1"/>
          </p:cNvPicPr>
          <p:nvPr/>
        </p:nvPicPr>
        <p:blipFill>
          <a:blip r:embed="rId4"/>
          <a:stretch>
            <a:fillRect/>
          </a:stretch>
        </p:blipFill>
        <p:spPr>
          <a:xfrm>
            <a:off x="7767200" y="1047887"/>
            <a:ext cx="4294514" cy="5047161"/>
          </a:xfrm>
          <a:prstGeom prst="rect">
            <a:avLst/>
          </a:prstGeom>
        </p:spPr>
      </p:pic>
      <p:pic>
        <p:nvPicPr>
          <p:cNvPr id="5" name="Slika 4"/>
          <p:cNvPicPr>
            <a:picLocks noChangeAspect="1"/>
          </p:cNvPicPr>
          <p:nvPr/>
        </p:nvPicPr>
        <p:blipFill>
          <a:blip r:embed="rId5"/>
          <a:stretch>
            <a:fillRect/>
          </a:stretch>
        </p:blipFill>
        <p:spPr>
          <a:xfrm>
            <a:off x="3671167" y="578893"/>
            <a:ext cx="3718811" cy="4852916"/>
          </a:xfrm>
          <a:prstGeom prst="rect">
            <a:avLst/>
          </a:prstGeom>
        </p:spPr>
      </p:pic>
    </p:spTree>
    <p:extLst>
      <p:ext uri="{BB962C8B-B14F-4D97-AF65-F5344CB8AC3E}">
        <p14:creationId xmlns:p14="http://schemas.microsoft.com/office/powerpoint/2010/main" val="1908488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sz="2400" b="1" dirty="0"/>
              <a:t>Pop </a:t>
            </a:r>
            <a:r>
              <a:rPr lang="sl-SI" sz="2400" b="1" dirty="0" err="1"/>
              <a:t>art</a:t>
            </a:r>
            <a:r>
              <a:rPr lang="sl-SI" sz="2400" b="1" dirty="0"/>
              <a:t> </a:t>
            </a:r>
            <a:r>
              <a:rPr lang="sl-SI" sz="2400" dirty="0"/>
              <a:t>je nastal v Veliki Britaniji, zagon pa je dobil v ZDA. Eden prvih avtorjev pop </a:t>
            </a:r>
            <a:r>
              <a:rPr lang="sl-SI" sz="2400" dirty="0" err="1"/>
              <a:t>arta</a:t>
            </a:r>
            <a:r>
              <a:rPr lang="sl-SI" sz="2400" dirty="0"/>
              <a:t> (R. Hamilton) je izjavil, da mora biti umetnost preprosta, poceni in nadomestljiva.</a:t>
            </a:r>
            <a:br>
              <a:rPr lang="sl-SI" sz="2400" dirty="0"/>
            </a:br>
            <a:endParaRPr lang="sl-SI" sz="2400" dirty="0"/>
          </a:p>
        </p:txBody>
      </p:sp>
      <p:sp>
        <p:nvSpPr>
          <p:cNvPr id="4" name="Pravokotnik 3"/>
          <p:cNvSpPr/>
          <p:nvPr/>
        </p:nvSpPr>
        <p:spPr>
          <a:xfrm>
            <a:off x="474551" y="4338276"/>
            <a:ext cx="10539191" cy="2308324"/>
          </a:xfrm>
          <a:prstGeom prst="rect">
            <a:avLst/>
          </a:prstGeom>
        </p:spPr>
        <p:txBody>
          <a:bodyPr wrap="square">
            <a:spAutoFit/>
          </a:bodyPr>
          <a:lstStyle/>
          <a:p>
            <a:r>
              <a:rPr lang="sl-SI" dirty="0"/>
              <a:t>Umetniki pop </a:t>
            </a:r>
            <a:r>
              <a:rPr lang="sl-SI" dirty="0" err="1"/>
              <a:t>arta</a:t>
            </a:r>
            <a:r>
              <a:rPr lang="sl-SI" dirty="0"/>
              <a:t> so navdih dobili v porabniški družbi. Izhajali so iz sveta velikih reklamnih, tako imenovanih </a:t>
            </a:r>
            <a:r>
              <a:rPr lang="sl-SI" dirty="0" err="1"/>
              <a:t>jumbo</a:t>
            </a:r>
            <a:r>
              <a:rPr lang="sl-SI" dirty="0"/>
              <a:t> plakatov (tedaj so jih ti isti slikarji slikali ročno). Njihove podobe po eni strani poveličujejo, hkrati pa grenkobno kritizirajo porabniško družbo. Nekateri so jo poveličevali (tako kot sam kapitalistični sistem, ki je bil tedaj v vzponu), tisti, ki je niso marali, so jo videli kot ceneno različico prave umetnosti, ki je pristala na ulici. Vsebine, ki jih umetniki obravnavajo, so tržno predelane podobe že pripravljene hrane (jušne pločevinke ali škatle kosmičev), znanih obrazov ali popularnih hišnih pripomočkov. Podobe se pojavljajo v serijah, to je na policah velikih trgovin, ali so podane skozi druge materiale in zelo povečane. Tako so zaživele kot nekaj povsem drugega.</a:t>
            </a:r>
          </a:p>
        </p:txBody>
      </p:sp>
      <p:pic>
        <p:nvPicPr>
          <p:cNvPr id="5" name="Slika 4"/>
          <p:cNvPicPr>
            <a:picLocks noChangeAspect="1"/>
          </p:cNvPicPr>
          <p:nvPr/>
        </p:nvPicPr>
        <p:blipFill>
          <a:blip r:embed="rId2"/>
          <a:stretch>
            <a:fillRect/>
          </a:stretch>
        </p:blipFill>
        <p:spPr>
          <a:xfrm>
            <a:off x="2962204" y="1404472"/>
            <a:ext cx="5376579" cy="2696770"/>
          </a:xfrm>
          <a:prstGeom prst="rect">
            <a:avLst/>
          </a:prstGeom>
        </p:spPr>
      </p:pic>
      <p:sp>
        <p:nvSpPr>
          <p:cNvPr id="6" name="Pravokotnik 5"/>
          <p:cNvSpPr/>
          <p:nvPr/>
        </p:nvSpPr>
        <p:spPr>
          <a:xfrm>
            <a:off x="8560806" y="3731910"/>
            <a:ext cx="1402948" cy="369332"/>
          </a:xfrm>
          <a:prstGeom prst="rect">
            <a:avLst/>
          </a:prstGeom>
        </p:spPr>
        <p:txBody>
          <a:bodyPr wrap="none">
            <a:spAutoFit/>
          </a:bodyPr>
          <a:lstStyle/>
          <a:p>
            <a:r>
              <a:rPr lang="sl-SI" dirty="0"/>
              <a:t>Andy Warhol</a:t>
            </a:r>
          </a:p>
        </p:txBody>
      </p:sp>
      <p:sp>
        <p:nvSpPr>
          <p:cNvPr id="7" name="Pravokotnik 6"/>
          <p:cNvSpPr/>
          <p:nvPr/>
        </p:nvSpPr>
        <p:spPr>
          <a:xfrm>
            <a:off x="2451717" y="6379498"/>
            <a:ext cx="4297715" cy="369332"/>
          </a:xfrm>
          <a:prstGeom prst="rect">
            <a:avLst/>
          </a:prstGeom>
        </p:spPr>
        <p:txBody>
          <a:bodyPr wrap="none">
            <a:spAutoFit/>
          </a:bodyPr>
          <a:lstStyle/>
          <a:p>
            <a:r>
              <a:rPr lang="sl-SI" dirty="0">
                <a:solidFill>
                  <a:srgbClr val="00B050"/>
                </a:solidFill>
              </a:rPr>
              <a:t>VIR: https://eucbeniki.sio.si/lum/index.html</a:t>
            </a:r>
          </a:p>
        </p:txBody>
      </p:sp>
    </p:spTree>
    <p:extLst>
      <p:ext uri="{BB962C8B-B14F-4D97-AF65-F5344CB8AC3E}">
        <p14:creationId xmlns:p14="http://schemas.microsoft.com/office/powerpoint/2010/main" val="1569365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535481" y="558437"/>
            <a:ext cx="5537773" cy="6115317"/>
          </a:xfrm>
        </p:spPr>
        <p:txBody>
          <a:bodyPr>
            <a:normAutofit fontScale="77500" lnSpcReduction="20000"/>
          </a:bodyPr>
          <a:lstStyle/>
          <a:p>
            <a:r>
              <a:rPr lang="sl-SI" sz="1800" i="1" dirty="0"/>
              <a:t>Andy Warhol, leto 1963, </a:t>
            </a:r>
            <a:r>
              <a:rPr lang="sl-SI" sz="1800" i="1" dirty="0" err="1"/>
              <a:t>Double</a:t>
            </a:r>
            <a:r>
              <a:rPr lang="sl-SI" sz="1800" i="1" dirty="0"/>
              <a:t> Elvis, Dvojni Elvis, 210,8 x 134,6 cm, sitotisk in polimerna barva na platno</a:t>
            </a:r>
          </a:p>
          <a:p>
            <a:endParaRPr lang="sl-SI" sz="2500" u="sng" dirty="0" smtClean="0"/>
          </a:p>
          <a:p>
            <a:endParaRPr lang="sl-SI" dirty="0"/>
          </a:p>
          <a:p>
            <a:r>
              <a:rPr lang="sl-SI" sz="2900" dirty="0"/>
              <a:t>V zgodnjih </a:t>
            </a:r>
            <a:r>
              <a:rPr lang="sl-SI" sz="2900" dirty="0" err="1"/>
              <a:t>šestdestih</a:t>
            </a:r>
            <a:r>
              <a:rPr lang="sl-SI" sz="2900" dirty="0"/>
              <a:t> letih 20. stoletja se je Warhol loteval popularnih obrazov, ki jih je ustvarila industrija zabave. Dvojni Elvis je podoba znanega pevca Presleyja. Tega so zaradi popularnosti izkoriščali v cenenih glasbenih filmih. To je še vedno čas opevanja Divjega zahoda, zato je ta podoba tako šokantna: pevec, ki poje o ljubezni, z orožjem v roki meri v nas. Dvojni odtis pa vzbuja vtis filma in gibanja po eni strani, po drugi pa izpostavlja to, na čemer temelji kapitalizem, množično proizvodnjo, množično nakupovanje in množično oglaševanje, ki </a:t>
            </a:r>
            <a:r>
              <a:rPr lang="sl-SI" sz="2900" dirty="0" err="1"/>
              <a:t>depersonalizira</a:t>
            </a:r>
            <a:r>
              <a:rPr lang="sl-SI" sz="2900" dirty="0"/>
              <a:t> (razosebi) ponujeni izdelek ali osebo. Na spletu si oglej Pozejdona iz antične grške umetnosti in primerjaj, kako on meri vate z orožjem.</a:t>
            </a:r>
          </a:p>
        </p:txBody>
      </p:sp>
      <p:pic>
        <p:nvPicPr>
          <p:cNvPr id="4" name="Slika 3"/>
          <p:cNvPicPr>
            <a:picLocks noChangeAspect="1"/>
          </p:cNvPicPr>
          <p:nvPr/>
        </p:nvPicPr>
        <p:blipFill>
          <a:blip r:embed="rId2"/>
          <a:stretch>
            <a:fillRect/>
          </a:stretch>
        </p:blipFill>
        <p:spPr>
          <a:xfrm>
            <a:off x="6821702" y="463663"/>
            <a:ext cx="4448005" cy="5930673"/>
          </a:xfrm>
          <a:prstGeom prst="rect">
            <a:avLst/>
          </a:prstGeom>
        </p:spPr>
      </p:pic>
      <p:sp>
        <p:nvSpPr>
          <p:cNvPr id="5" name="Pravokotnik 4"/>
          <p:cNvSpPr/>
          <p:nvPr/>
        </p:nvSpPr>
        <p:spPr>
          <a:xfrm>
            <a:off x="899142" y="6304422"/>
            <a:ext cx="4297715" cy="369332"/>
          </a:xfrm>
          <a:prstGeom prst="rect">
            <a:avLst/>
          </a:prstGeom>
        </p:spPr>
        <p:txBody>
          <a:bodyPr wrap="none">
            <a:spAutoFit/>
          </a:bodyPr>
          <a:lstStyle/>
          <a:p>
            <a:r>
              <a:rPr lang="sl-SI" dirty="0">
                <a:solidFill>
                  <a:srgbClr val="00B050"/>
                </a:solidFill>
              </a:rPr>
              <a:t>VIR: https://eucbeniki.sio.si/lum/index.html</a:t>
            </a:r>
          </a:p>
        </p:txBody>
      </p:sp>
    </p:spTree>
    <p:extLst>
      <p:ext uri="{BB962C8B-B14F-4D97-AF65-F5344CB8AC3E}">
        <p14:creationId xmlns:p14="http://schemas.microsoft.com/office/powerpoint/2010/main" val="1659654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218363" y="256259"/>
            <a:ext cx="4700774" cy="5625926"/>
          </a:xfrm>
          <a:prstGeom prst="rect">
            <a:avLst/>
          </a:prstGeom>
        </p:spPr>
      </p:pic>
      <p:pic>
        <p:nvPicPr>
          <p:cNvPr id="4" name="Slika 3"/>
          <p:cNvPicPr>
            <a:picLocks noChangeAspect="1"/>
          </p:cNvPicPr>
          <p:nvPr/>
        </p:nvPicPr>
        <p:blipFill>
          <a:blip r:embed="rId3"/>
          <a:stretch>
            <a:fillRect/>
          </a:stretch>
        </p:blipFill>
        <p:spPr>
          <a:xfrm>
            <a:off x="7969795" y="3287586"/>
            <a:ext cx="3810000" cy="3810000"/>
          </a:xfrm>
          <a:prstGeom prst="rect">
            <a:avLst/>
          </a:prstGeom>
        </p:spPr>
      </p:pic>
      <p:sp>
        <p:nvSpPr>
          <p:cNvPr id="5" name="Pravokotnik 4"/>
          <p:cNvSpPr/>
          <p:nvPr/>
        </p:nvSpPr>
        <p:spPr>
          <a:xfrm>
            <a:off x="218363" y="6001182"/>
            <a:ext cx="1128129" cy="307777"/>
          </a:xfrm>
          <a:prstGeom prst="rect">
            <a:avLst/>
          </a:prstGeom>
        </p:spPr>
        <p:txBody>
          <a:bodyPr wrap="none">
            <a:spAutoFit/>
          </a:bodyPr>
          <a:lstStyle/>
          <a:p>
            <a:r>
              <a:rPr lang="sl-SI" sz="1400" i="1" dirty="0"/>
              <a:t>Andy Warhol</a:t>
            </a:r>
          </a:p>
        </p:txBody>
      </p:sp>
      <p:pic>
        <p:nvPicPr>
          <p:cNvPr id="6" name="Slika 5"/>
          <p:cNvPicPr>
            <a:picLocks noChangeAspect="1"/>
          </p:cNvPicPr>
          <p:nvPr/>
        </p:nvPicPr>
        <p:blipFill>
          <a:blip r:embed="rId4"/>
          <a:stretch>
            <a:fillRect/>
          </a:stretch>
        </p:blipFill>
        <p:spPr>
          <a:xfrm>
            <a:off x="7881303" y="214138"/>
            <a:ext cx="3986984" cy="3073448"/>
          </a:xfrm>
          <a:prstGeom prst="rect">
            <a:avLst/>
          </a:prstGeom>
        </p:spPr>
      </p:pic>
      <p:sp>
        <p:nvSpPr>
          <p:cNvPr id="7" name="PoljeZBesedilom 6"/>
          <p:cNvSpPr txBox="1"/>
          <p:nvPr/>
        </p:nvSpPr>
        <p:spPr>
          <a:xfrm>
            <a:off x="5204740" y="6308959"/>
            <a:ext cx="2720809" cy="369332"/>
          </a:xfrm>
          <a:prstGeom prst="rect">
            <a:avLst/>
          </a:prstGeom>
          <a:noFill/>
        </p:spPr>
        <p:txBody>
          <a:bodyPr wrap="none" rtlCol="0">
            <a:spAutoFit/>
          </a:bodyPr>
          <a:lstStyle/>
          <a:p>
            <a:r>
              <a:rPr lang="sl-SI" dirty="0" smtClean="0"/>
              <a:t>Po navdihu </a:t>
            </a:r>
            <a:r>
              <a:rPr lang="sl-SI" dirty="0" err="1" smtClean="0"/>
              <a:t>Andya</a:t>
            </a:r>
            <a:r>
              <a:rPr lang="sl-SI" dirty="0" smtClean="0"/>
              <a:t> </a:t>
            </a:r>
            <a:r>
              <a:rPr lang="sl-SI" dirty="0" err="1" smtClean="0"/>
              <a:t>Worhola</a:t>
            </a:r>
            <a:endParaRPr lang="sl-SI" dirty="0"/>
          </a:p>
        </p:txBody>
      </p:sp>
    </p:spTree>
    <p:extLst>
      <p:ext uri="{BB962C8B-B14F-4D97-AF65-F5344CB8AC3E}">
        <p14:creationId xmlns:p14="http://schemas.microsoft.com/office/powerpoint/2010/main" val="2147563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463731" y="816429"/>
            <a:ext cx="5909773" cy="5225597"/>
          </a:xfrm>
        </p:spPr>
        <p:txBody>
          <a:bodyPr>
            <a:normAutofit fontScale="85000" lnSpcReduction="20000"/>
          </a:bodyPr>
          <a:lstStyle/>
          <a:p>
            <a:r>
              <a:rPr lang="sl-SI" sz="2500" i="1" dirty="0"/>
              <a:t>Claes </a:t>
            </a:r>
            <a:r>
              <a:rPr lang="sl-SI" sz="2500" i="1" dirty="0" err="1"/>
              <a:t>Oldenburg</a:t>
            </a:r>
            <a:r>
              <a:rPr lang="sl-SI" sz="2500" i="1" dirty="0"/>
              <a:t>, leto 1976, </a:t>
            </a:r>
            <a:r>
              <a:rPr lang="sl-SI" sz="2500" i="1" dirty="0" err="1"/>
              <a:t>Clothes</a:t>
            </a:r>
            <a:r>
              <a:rPr lang="sl-SI" sz="2500" i="1" dirty="0"/>
              <a:t> </a:t>
            </a:r>
            <a:r>
              <a:rPr lang="sl-SI" sz="2500" i="1" dirty="0" err="1"/>
              <a:t>Pin</a:t>
            </a:r>
            <a:r>
              <a:rPr lang="sl-SI" sz="2500" i="1" dirty="0"/>
              <a:t>, Kljukica za perilo, 14 x 3,73 x 1,37 m, jeklo</a:t>
            </a:r>
          </a:p>
          <a:p>
            <a:endParaRPr lang="sl-SI" dirty="0"/>
          </a:p>
          <a:p>
            <a:r>
              <a:rPr lang="sl-SI" dirty="0"/>
              <a:t>Kljukica za perilo je postala mestna skulptura, ki meri 14 metrov v višino! Spremenjena velikost predmetov, katerih smo civilizacijsko vajeni, je nekaj, kar bega ustaljeni um. Linearnost gledanja na stvari se ustavi. Povrh vsega je to predmet, ki sodi v prostor, kjer sušimo perilo, in to zagotovo ni javni prostor velemesta, ustvarjen iz betona in stekla. Nasprotja, ki jih ta objekt vnaša v prostor, so sredstva, ki jih kipar izkoristi. Sam prostor ob postavitvi tovrstnih kipov doživi domišljijsko spremembo, postane prostor pravljic (</a:t>
            </a:r>
            <a:r>
              <a:rPr lang="sl-SI" dirty="0" err="1"/>
              <a:t>Alica</a:t>
            </a:r>
            <a:r>
              <a:rPr lang="sl-SI" dirty="0"/>
              <a:t> v čudežni deželi), dobi humorno ironično noto, postane nekakšen čuden, novodobni totem po zgledu severnoameriških ljudstev.</a:t>
            </a:r>
          </a:p>
        </p:txBody>
      </p:sp>
      <p:pic>
        <p:nvPicPr>
          <p:cNvPr id="4" name="Slika 3"/>
          <p:cNvPicPr>
            <a:picLocks noChangeAspect="1"/>
          </p:cNvPicPr>
          <p:nvPr/>
        </p:nvPicPr>
        <p:blipFill>
          <a:blip r:embed="rId2"/>
          <a:stretch>
            <a:fillRect/>
          </a:stretch>
        </p:blipFill>
        <p:spPr>
          <a:xfrm>
            <a:off x="6553457" y="816429"/>
            <a:ext cx="3790147" cy="5707516"/>
          </a:xfrm>
          <a:prstGeom prst="rect">
            <a:avLst/>
          </a:prstGeom>
        </p:spPr>
      </p:pic>
      <p:sp>
        <p:nvSpPr>
          <p:cNvPr id="5" name="Pravokotnik 4"/>
          <p:cNvSpPr/>
          <p:nvPr/>
        </p:nvSpPr>
        <p:spPr>
          <a:xfrm>
            <a:off x="680067" y="6339279"/>
            <a:ext cx="4297715" cy="369332"/>
          </a:xfrm>
          <a:prstGeom prst="rect">
            <a:avLst/>
          </a:prstGeom>
        </p:spPr>
        <p:txBody>
          <a:bodyPr wrap="none">
            <a:spAutoFit/>
          </a:bodyPr>
          <a:lstStyle/>
          <a:p>
            <a:r>
              <a:rPr lang="sl-SI" dirty="0">
                <a:solidFill>
                  <a:srgbClr val="00B050"/>
                </a:solidFill>
              </a:rPr>
              <a:t>VIR: https://eucbeniki.sio.si/lum/index.html</a:t>
            </a:r>
          </a:p>
        </p:txBody>
      </p:sp>
    </p:spTree>
    <p:extLst>
      <p:ext uri="{BB962C8B-B14F-4D97-AF65-F5344CB8AC3E}">
        <p14:creationId xmlns:p14="http://schemas.microsoft.com/office/powerpoint/2010/main" val="1482812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a:xfrm>
            <a:off x="533400" y="561975"/>
            <a:ext cx="5268734" cy="5480051"/>
          </a:xfrm>
        </p:spPr>
        <p:txBody>
          <a:bodyPr>
            <a:normAutofit fontScale="62500" lnSpcReduction="20000"/>
          </a:bodyPr>
          <a:lstStyle/>
          <a:p>
            <a:r>
              <a:rPr lang="sl-SI" dirty="0" err="1"/>
              <a:t>Chuck</a:t>
            </a:r>
            <a:r>
              <a:rPr lang="sl-SI" dirty="0"/>
              <a:t> </a:t>
            </a:r>
            <a:r>
              <a:rPr lang="sl-SI" dirty="0" err="1"/>
              <a:t>Close</a:t>
            </a:r>
            <a:r>
              <a:rPr lang="sl-SI" dirty="0"/>
              <a:t>, leto 1971, </a:t>
            </a:r>
            <a:r>
              <a:rPr lang="sl-SI" dirty="0" err="1"/>
              <a:t>Nat</a:t>
            </a:r>
            <a:r>
              <a:rPr lang="sl-SI" dirty="0"/>
              <a:t>, 259,1 x 213,4 cm, akril na platno</a:t>
            </a:r>
          </a:p>
          <a:p>
            <a:endParaRPr lang="sl-SI" dirty="0"/>
          </a:p>
          <a:p>
            <a:r>
              <a:rPr lang="sl-SI" dirty="0"/>
              <a:t>Portret nas navduši z velikostjo, številom podrobnosti in brezhibno tehniko upodabljanja, pri kateri potez čopiča sploh ne vidimo. Avtor tekmuje s fotografskim aparatom. Še več, kaže celo na hibe fotografske optike, ko izostri srednji del obraza, vrh nosu, ušesa pa pusti zamegljena.</a:t>
            </a:r>
          </a:p>
          <a:p>
            <a:endParaRPr lang="sl-SI" dirty="0"/>
          </a:p>
          <a:p>
            <a:r>
              <a:rPr lang="sl-SI" dirty="0"/>
              <a:t>Ta smer, ki ustvarja risbe, slike in kipe kot kopije resničnega sveta, imenujemo </a:t>
            </a:r>
            <a:r>
              <a:rPr lang="sl-SI" dirty="0" err="1"/>
              <a:t>hiperrealizem</a:t>
            </a:r>
            <a:r>
              <a:rPr lang="sl-SI" dirty="0"/>
              <a:t> ali </a:t>
            </a:r>
            <a:r>
              <a:rPr lang="sl-SI" dirty="0" err="1"/>
              <a:t>superrealizem</a:t>
            </a:r>
            <a:r>
              <a:rPr lang="sl-SI" dirty="0"/>
              <a:t>. Na njegovih slikah se pojavljajo njegovi sorodniki in prijatelji. Delujejo kot nasprotje intimnemu: obraze oseb, ki so mu tako blizu, slika močno povečane.</a:t>
            </a:r>
          </a:p>
          <a:p>
            <a:endParaRPr lang="sl-SI" dirty="0"/>
          </a:p>
          <a:p>
            <a:r>
              <a:rPr lang="sl-SI" dirty="0"/>
              <a:t>Posebnost: na tej sliki je avtor naslikal tasta. Ko je to delo na razstavi videl očesni kirurg, je v natančno upodobljenih očeh prepoznal zgodnje nastajanje raka na očesu, in nemudoma poklical avtorja ter Natu (tastu) rešil življenje.</a:t>
            </a:r>
          </a:p>
        </p:txBody>
      </p:sp>
      <p:pic>
        <p:nvPicPr>
          <p:cNvPr id="4" name="Slika 3"/>
          <p:cNvPicPr>
            <a:picLocks noChangeAspect="1"/>
          </p:cNvPicPr>
          <p:nvPr/>
        </p:nvPicPr>
        <p:blipFill>
          <a:blip r:embed="rId2"/>
          <a:stretch>
            <a:fillRect/>
          </a:stretch>
        </p:blipFill>
        <p:spPr>
          <a:xfrm>
            <a:off x="5802134" y="852806"/>
            <a:ext cx="4689517" cy="5189220"/>
          </a:xfrm>
          <a:prstGeom prst="rect">
            <a:avLst/>
          </a:prstGeom>
        </p:spPr>
      </p:pic>
      <p:sp>
        <p:nvSpPr>
          <p:cNvPr id="5" name="Pravokotnik 4"/>
          <p:cNvSpPr/>
          <p:nvPr/>
        </p:nvSpPr>
        <p:spPr>
          <a:xfrm>
            <a:off x="937242" y="6273284"/>
            <a:ext cx="4297715" cy="369332"/>
          </a:xfrm>
          <a:prstGeom prst="rect">
            <a:avLst/>
          </a:prstGeom>
        </p:spPr>
        <p:txBody>
          <a:bodyPr wrap="none">
            <a:spAutoFit/>
          </a:bodyPr>
          <a:lstStyle/>
          <a:p>
            <a:r>
              <a:rPr lang="sl-SI" dirty="0">
                <a:solidFill>
                  <a:srgbClr val="00B050"/>
                </a:solidFill>
              </a:rPr>
              <a:t>VIR: https://eucbeniki.sio.si/lum/index.html</a:t>
            </a:r>
          </a:p>
        </p:txBody>
      </p:sp>
    </p:spTree>
    <p:extLst>
      <p:ext uri="{BB962C8B-B14F-4D97-AF65-F5344CB8AC3E}">
        <p14:creationId xmlns:p14="http://schemas.microsoft.com/office/powerpoint/2010/main" val="1318869466"/>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TotalTime>
  <Words>1723</Words>
  <Application>Microsoft Office PowerPoint</Application>
  <PresentationFormat>Širokozaslonsko</PresentationFormat>
  <Paragraphs>71</Paragraphs>
  <Slides>16</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16</vt:i4>
      </vt:variant>
    </vt:vector>
  </HeadingPairs>
  <TitlesOfParts>
    <vt:vector size="20" baseType="lpstr">
      <vt:lpstr>Arial</vt:lpstr>
      <vt:lpstr>Calibri</vt:lpstr>
      <vt:lpstr>Calibri Light</vt:lpstr>
      <vt:lpstr>Officeova tema</vt:lpstr>
      <vt:lpstr>UMETNOSTNA ZGODOVINA</vt:lpstr>
      <vt:lpstr>Op art (okrajšano od optical art) je smer abstraktne umetnosti, ki v svojem delu izkorišča nepopolnost našega vida. Tako nastale umetnine ustvarjajo vtis (iluzijo) gibanja. Nekatera dela pa so gibljiva. </vt:lpstr>
      <vt:lpstr>PowerPointova predstavitev</vt:lpstr>
      <vt:lpstr>PowerPointova predstavitev</vt:lpstr>
      <vt:lpstr>Pop art je nastal v Veliki Britaniji, zagon pa je dobil v ZDA. Eden prvih avtorjev pop arta (R. Hamilton) je izjavil, da mora biti umetnost preprosta, poceni in nadomestljiva.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Land art (Zemeljska umetnost) je svoja dela ustvarila daleč od galerijskih prostorov, v naravi, z naravnimi materiali. Pri ustvarjanju so uporabljali veliko gradbene mehanizacije in sredstev. Takšna dela niso le kipi v prostoru, ona soustvarjajo prostor in ga preoblikujejo. </vt:lpstr>
      <vt:lpstr>PowerPointova predstavitev</vt:lpstr>
      <vt:lpstr>PowerPointova predstavitev</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UMETNOSTNA ZGODOVINA</dc:title>
  <dc:creator>Mariza</dc:creator>
  <cp:lastModifiedBy>Mariza</cp:lastModifiedBy>
  <cp:revision>25</cp:revision>
  <dcterms:created xsi:type="dcterms:W3CDTF">2021-01-27T09:13:45Z</dcterms:created>
  <dcterms:modified xsi:type="dcterms:W3CDTF">2021-02-09T13:32:42Z</dcterms:modified>
</cp:coreProperties>
</file>