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59"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1" r:id="rId47"/>
    <p:sldId id="303" r:id="rId48"/>
    <p:sldId id="304" r:id="rId49"/>
    <p:sldId id="305" r:id="rId50"/>
    <p:sldId id="308" r:id="rId51"/>
    <p:sldId id="307" r:id="rId52"/>
    <p:sldId id="309" r:id="rId53"/>
    <p:sldId id="310" r:id="rId54"/>
    <p:sldId id="311" r:id="rId55"/>
    <p:sldId id="312" r:id="rId5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čenec" initials="U" lastIdx="0" clrIdx="0">
    <p:extLst>
      <p:ext uri="{19B8F6BF-5375-455C-9EA6-DF929625EA0E}">
        <p15:presenceInfo xmlns:p15="http://schemas.microsoft.com/office/powerpoint/2012/main" userId="Učen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918094-D52A-4CC3-9733-A8E550DC973E}"/>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E56EABF-8B2F-4767-B067-6DC9C313A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CC67E9B0-AB20-4FB5-8D87-04503495BC4C}"/>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5" name="Označba mesta noge 4">
            <a:extLst>
              <a:ext uri="{FF2B5EF4-FFF2-40B4-BE49-F238E27FC236}">
                <a16:creationId xmlns:a16="http://schemas.microsoft.com/office/drawing/2014/main" id="{1C81D0F9-9286-4AEB-A5F8-5295FFFA770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50E1EEF-D139-4B93-BC3E-A03276E34EE2}"/>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67820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05319B-F98A-43FE-89EF-3F6A1FA6B3EF}"/>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8392639-DCEF-4125-A86B-5479850F0427}"/>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926DC12-E7DB-4262-9B81-1C2A2C592F68}"/>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5" name="Označba mesta noge 4">
            <a:extLst>
              <a:ext uri="{FF2B5EF4-FFF2-40B4-BE49-F238E27FC236}">
                <a16:creationId xmlns:a16="http://schemas.microsoft.com/office/drawing/2014/main" id="{FB88AFC4-917A-4F46-83D2-307F29B68DA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51B68EE-7E69-48F5-8CDD-4F87F8FA486E}"/>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344717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80C7DAA-6D58-4750-B363-FFAD1B01F87D}"/>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AFA6C9F2-00BC-499D-B58C-D7D53516F6A2}"/>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04B2303-FE06-4229-8C09-6ACF4C1102BD}"/>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5" name="Označba mesta noge 4">
            <a:extLst>
              <a:ext uri="{FF2B5EF4-FFF2-40B4-BE49-F238E27FC236}">
                <a16:creationId xmlns:a16="http://schemas.microsoft.com/office/drawing/2014/main" id="{C584EA23-3190-4508-BC4A-4B582F8283C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6D9C93F-9761-4785-A804-B353BF9D4B46}"/>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170972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F35AD3-E87D-464A-AFCB-A1563D79F4BD}"/>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9F85BA08-6979-44CA-B0CC-5DFD703E36A0}"/>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68A0174-035A-43CC-9274-50D8B33715CD}"/>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5" name="Označba mesta noge 4">
            <a:extLst>
              <a:ext uri="{FF2B5EF4-FFF2-40B4-BE49-F238E27FC236}">
                <a16:creationId xmlns:a16="http://schemas.microsoft.com/office/drawing/2014/main" id="{FD3A6ABB-3885-46F6-8219-B608B5C37CB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02B264D-49FB-42A8-8042-500EF17868B0}"/>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122712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2BB05E-660D-44A2-A92A-3D2C539F1572}"/>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CD57BDD3-FB9F-4EBA-A97A-8AAFA3836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FF2FFE30-9785-4665-89C6-E50FF83C2F3E}"/>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5" name="Označba mesta noge 4">
            <a:extLst>
              <a:ext uri="{FF2B5EF4-FFF2-40B4-BE49-F238E27FC236}">
                <a16:creationId xmlns:a16="http://schemas.microsoft.com/office/drawing/2014/main" id="{215C2136-DCDF-43D8-BD98-4329A03EEEB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7CAC071-7CAC-4B59-BAB8-F0080EDA5F4F}"/>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254632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968911-934D-43D0-9A6B-F9B9E4FA799C}"/>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97BE494-7326-4BB6-A906-8A3AC9AB4BE0}"/>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3EA23CC6-D800-47C6-955E-922EF1FC6E11}"/>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959B040A-461E-4BB4-BBAE-BE330A3D119A}"/>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6" name="Označba mesta noge 5">
            <a:extLst>
              <a:ext uri="{FF2B5EF4-FFF2-40B4-BE49-F238E27FC236}">
                <a16:creationId xmlns:a16="http://schemas.microsoft.com/office/drawing/2014/main" id="{518BD69A-E9DC-4EC3-B56F-5F6A0ABE52E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B950F54-7E91-4571-BAD6-8B8C1252CB38}"/>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72455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DFCF46-0BCE-42C0-A101-0A08E780B9AB}"/>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6E44C26-2A2E-4FC5-AEB5-3A4822BEE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A2536CE5-5215-4FDA-A864-68E48270BC78}"/>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187328EE-54AE-4EF9-898A-FC0EAC51B6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C555EAE1-F133-4408-AE61-AB339D041A11}"/>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8984EEC5-43F6-40EF-BADF-73BB7690F3E7}"/>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8" name="Označba mesta noge 7">
            <a:extLst>
              <a:ext uri="{FF2B5EF4-FFF2-40B4-BE49-F238E27FC236}">
                <a16:creationId xmlns:a16="http://schemas.microsoft.com/office/drawing/2014/main" id="{8145F454-D6F8-4936-BF24-4EC0F46FADFF}"/>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7AE7B57-E72A-4A55-91CF-59B480D164E2}"/>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319720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A7459D-D9FC-44AE-BDBB-44A3E0604C6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95D20334-DF83-4BF6-9992-4073A47DF94A}"/>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4" name="Označba mesta noge 3">
            <a:extLst>
              <a:ext uri="{FF2B5EF4-FFF2-40B4-BE49-F238E27FC236}">
                <a16:creationId xmlns:a16="http://schemas.microsoft.com/office/drawing/2014/main" id="{2082706E-F250-4A75-B355-5F0A4F8C37C2}"/>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729411ED-9D57-4EA4-A12D-20885F1A09FE}"/>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41746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813817CA-06D6-46F1-B87B-32465641E103}"/>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3" name="Označba mesta noge 2">
            <a:extLst>
              <a:ext uri="{FF2B5EF4-FFF2-40B4-BE49-F238E27FC236}">
                <a16:creationId xmlns:a16="http://schemas.microsoft.com/office/drawing/2014/main" id="{6EDE943D-5F3C-4189-9B77-C10821B30338}"/>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63C73F9E-82F6-41E0-874C-9131F2D696CC}"/>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381976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C67CB0-21A6-441F-91F8-994172BAF85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8BD66CF3-8FDE-475A-BD21-D8E1D307D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AB90A460-BC02-4D6A-A774-CE5DCF555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468D1CAD-C84D-4A8F-8911-B87895DF7CFB}"/>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6" name="Označba mesta noge 5">
            <a:extLst>
              <a:ext uri="{FF2B5EF4-FFF2-40B4-BE49-F238E27FC236}">
                <a16:creationId xmlns:a16="http://schemas.microsoft.com/office/drawing/2014/main" id="{EB9E9B64-FA32-4360-8841-55121D6B482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924CAEB-AB66-4951-8748-FD1A9926ACDB}"/>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19667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D03378F-F22C-4121-96A6-9B9E8B3636A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C4796D56-3985-4B36-B6B1-0BC0BA731B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6A3D51B5-FBC8-4E2A-BA1E-06E87F4D4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ECC96FA2-1BB3-42D4-AC9D-96261932B59B}"/>
              </a:ext>
            </a:extLst>
          </p:cNvPr>
          <p:cNvSpPr>
            <a:spLocks noGrp="1"/>
          </p:cNvSpPr>
          <p:nvPr>
            <p:ph type="dt" sz="half" idx="10"/>
          </p:nvPr>
        </p:nvSpPr>
        <p:spPr/>
        <p:txBody>
          <a:bodyPr/>
          <a:lstStyle/>
          <a:p>
            <a:fld id="{BAAFDE2D-6984-4F86-AFC8-AFC783D1C517}" type="datetimeFigureOut">
              <a:rPr lang="sl-SI" smtClean="0"/>
              <a:t>5. 01. 2021</a:t>
            </a:fld>
            <a:endParaRPr lang="sl-SI"/>
          </a:p>
        </p:txBody>
      </p:sp>
      <p:sp>
        <p:nvSpPr>
          <p:cNvPr id="6" name="Označba mesta noge 5">
            <a:extLst>
              <a:ext uri="{FF2B5EF4-FFF2-40B4-BE49-F238E27FC236}">
                <a16:creationId xmlns:a16="http://schemas.microsoft.com/office/drawing/2014/main" id="{85C06089-8D26-4B0A-9564-F377DF430CD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C3EEC21-339D-45D9-841F-8F637D95D0D7}"/>
              </a:ext>
            </a:extLst>
          </p:cNvPr>
          <p:cNvSpPr>
            <a:spLocks noGrp="1"/>
          </p:cNvSpPr>
          <p:nvPr>
            <p:ph type="sldNum" sz="quarter" idx="12"/>
          </p:nvPr>
        </p:nvSpPr>
        <p:spPr/>
        <p:txBody>
          <a:bodyPr/>
          <a:lstStyle/>
          <a:p>
            <a:fld id="{49828FC5-E15A-4D3F-BD78-7FB281CE0FD8}" type="slidenum">
              <a:rPr lang="sl-SI" smtClean="0"/>
              <a:t>‹#›</a:t>
            </a:fld>
            <a:endParaRPr lang="sl-SI"/>
          </a:p>
        </p:txBody>
      </p:sp>
    </p:spTree>
    <p:extLst>
      <p:ext uri="{BB962C8B-B14F-4D97-AF65-F5344CB8AC3E}">
        <p14:creationId xmlns:p14="http://schemas.microsoft.com/office/powerpoint/2010/main" val="232704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48138A91-9AEB-458C-A583-F1135B062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14E089C-09CD-482A-BE71-8817B86A2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3D16AF4-EC32-414B-B8AE-0F118B674A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FDE2D-6984-4F86-AFC8-AFC783D1C517}" type="datetimeFigureOut">
              <a:rPr lang="sl-SI" smtClean="0"/>
              <a:t>5. 01. 2021</a:t>
            </a:fld>
            <a:endParaRPr lang="sl-SI"/>
          </a:p>
        </p:txBody>
      </p:sp>
      <p:sp>
        <p:nvSpPr>
          <p:cNvPr id="5" name="Označba mesta noge 4">
            <a:extLst>
              <a:ext uri="{FF2B5EF4-FFF2-40B4-BE49-F238E27FC236}">
                <a16:creationId xmlns:a16="http://schemas.microsoft.com/office/drawing/2014/main" id="{6AC75FFF-B9B6-4F73-9EDC-FAB8711FD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B20499DB-FF5D-4048-A355-39D0E1013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28FC5-E15A-4D3F-BD78-7FB281CE0FD8}" type="slidenum">
              <a:rPr lang="sl-SI" smtClean="0"/>
              <a:t>‹#›</a:t>
            </a:fld>
            <a:endParaRPr lang="sl-SI"/>
          </a:p>
        </p:txBody>
      </p:sp>
    </p:spTree>
    <p:extLst>
      <p:ext uri="{BB962C8B-B14F-4D97-AF65-F5344CB8AC3E}">
        <p14:creationId xmlns:p14="http://schemas.microsoft.com/office/powerpoint/2010/main" val="887113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ABC3BE-4508-44FB-BBD1-75A8325BF8FA}"/>
              </a:ext>
            </a:extLst>
          </p:cNvPr>
          <p:cNvSpPr>
            <a:spLocks noGrp="1"/>
          </p:cNvSpPr>
          <p:nvPr>
            <p:ph type="ctrTitle"/>
          </p:nvPr>
        </p:nvSpPr>
        <p:spPr>
          <a:xfrm>
            <a:off x="1346446" y="756821"/>
            <a:ext cx="9144000" cy="1909763"/>
          </a:xfrm>
        </p:spPr>
        <p:txBody>
          <a:bodyPr/>
          <a:lstStyle/>
          <a:p>
            <a:r>
              <a:rPr lang="sl-SI" b="1" dirty="0">
                <a:solidFill>
                  <a:srgbClr val="FF0000"/>
                </a:solidFill>
              </a:rPr>
              <a:t>ŽIVIMO V RAZLIČNIH SKUPNOSTIH</a:t>
            </a:r>
          </a:p>
        </p:txBody>
      </p:sp>
      <p:sp>
        <p:nvSpPr>
          <p:cNvPr id="3" name="Podnaslov 2">
            <a:extLst>
              <a:ext uri="{FF2B5EF4-FFF2-40B4-BE49-F238E27FC236}">
                <a16:creationId xmlns:a16="http://schemas.microsoft.com/office/drawing/2014/main" id="{04F9992D-B75E-4CA3-AF29-51B173F5FA33}"/>
              </a:ext>
            </a:extLst>
          </p:cNvPr>
          <p:cNvSpPr>
            <a:spLocks noGrp="1"/>
          </p:cNvSpPr>
          <p:nvPr>
            <p:ph type="subTitle" idx="1"/>
          </p:nvPr>
        </p:nvSpPr>
        <p:spPr>
          <a:xfrm>
            <a:off x="1524000" y="3045042"/>
            <a:ext cx="9144000" cy="1296140"/>
          </a:xfrm>
        </p:spPr>
        <p:txBody>
          <a:bodyPr/>
          <a:lstStyle/>
          <a:p>
            <a:endParaRPr lang="sl-SI" dirty="0"/>
          </a:p>
          <a:p>
            <a:r>
              <a:rPr lang="sl-SI" sz="4000" dirty="0">
                <a:solidFill>
                  <a:srgbClr val="FF0000"/>
                </a:solidFill>
              </a:rPr>
              <a:t>PONOVIMO</a:t>
            </a:r>
          </a:p>
        </p:txBody>
      </p:sp>
      <p:pic>
        <p:nvPicPr>
          <p:cNvPr id="4" name="Slika 3">
            <a:extLst>
              <a:ext uri="{FF2B5EF4-FFF2-40B4-BE49-F238E27FC236}">
                <a16:creationId xmlns:a16="http://schemas.microsoft.com/office/drawing/2014/main" id="{24297D37-43E7-4076-9DE5-85D67DB12556}"/>
              </a:ext>
            </a:extLst>
          </p:cNvPr>
          <p:cNvPicPr>
            <a:picLocks noChangeAspect="1"/>
          </p:cNvPicPr>
          <p:nvPr/>
        </p:nvPicPr>
        <p:blipFill>
          <a:blip r:embed="rId3"/>
          <a:stretch>
            <a:fillRect/>
          </a:stretch>
        </p:blipFill>
        <p:spPr>
          <a:xfrm>
            <a:off x="676183" y="2413571"/>
            <a:ext cx="2675129" cy="1777846"/>
          </a:xfrm>
          <a:prstGeom prst="rect">
            <a:avLst/>
          </a:prstGeom>
        </p:spPr>
      </p:pic>
      <p:pic>
        <p:nvPicPr>
          <p:cNvPr id="5" name="Slika 4">
            <a:extLst>
              <a:ext uri="{FF2B5EF4-FFF2-40B4-BE49-F238E27FC236}">
                <a16:creationId xmlns:a16="http://schemas.microsoft.com/office/drawing/2014/main" id="{77387289-289A-467A-AEAF-7BBA4611CDA1}"/>
              </a:ext>
            </a:extLst>
          </p:cNvPr>
          <p:cNvPicPr>
            <a:picLocks noChangeAspect="1"/>
          </p:cNvPicPr>
          <p:nvPr/>
        </p:nvPicPr>
        <p:blipFill>
          <a:blip r:embed="rId4"/>
          <a:stretch>
            <a:fillRect/>
          </a:stretch>
        </p:blipFill>
        <p:spPr>
          <a:xfrm>
            <a:off x="8720605" y="1929362"/>
            <a:ext cx="3056642" cy="2023831"/>
          </a:xfrm>
          <a:prstGeom prst="rect">
            <a:avLst/>
          </a:prstGeom>
        </p:spPr>
      </p:pic>
      <p:pic>
        <p:nvPicPr>
          <p:cNvPr id="6" name="Slika 5">
            <a:extLst>
              <a:ext uri="{FF2B5EF4-FFF2-40B4-BE49-F238E27FC236}">
                <a16:creationId xmlns:a16="http://schemas.microsoft.com/office/drawing/2014/main" id="{DA503293-F5D5-4C15-842C-B7A4251D16CC}"/>
              </a:ext>
            </a:extLst>
          </p:cNvPr>
          <p:cNvPicPr>
            <a:picLocks noChangeAspect="1"/>
          </p:cNvPicPr>
          <p:nvPr/>
        </p:nvPicPr>
        <p:blipFill>
          <a:blip r:embed="rId5"/>
          <a:stretch>
            <a:fillRect/>
          </a:stretch>
        </p:blipFill>
        <p:spPr>
          <a:xfrm>
            <a:off x="7832602" y="4168162"/>
            <a:ext cx="1719771" cy="2243179"/>
          </a:xfrm>
          <a:prstGeom prst="rect">
            <a:avLst/>
          </a:prstGeom>
        </p:spPr>
      </p:pic>
      <p:pic>
        <p:nvPicPr>
          <p:cNvPr id="7" name="Slika 6">
            <a:extLst>
              <a:ext uri="{FF2B5EF4-FFF2-40B4-BE49-F238E27FC236}">
                <a16:creationId xmlns:a16="http://schemas.microsoft.com/office/drawing/2014/main" id="{1B416BB6-81FA-441C-B747-D49290D7382D}"/>
              </a:ext>
            </a:extLst>
          </p:cNvPr>
          <p:cNvPicPr>
            <a:picLocks noChangeAspect="1"/>
          </p:cNvPicPr>
          <p:nvPr/>
        </p:nvPicPr>
        <p:blipFill>
          <a:blip r:embed="rId6"/>
          <a:stretch>
            <a:fillRect/>
          </a:stretch>
        </p:blipFill>
        <p:spPr>
          <a:xfrm>
            <a:off x="3143654" y="4341183"/>
            <a:ext cx="3589088" cy="2243180"/>
          </a:xfrm>
          <a:prstGeom prst="rect">
            <a:avLst/>
          </a:prstGeom>
        </p:spPr>
      </p:pic>
    </p:spTree>
    <p:extLst>
      <p:ext uri="{BB962C8B-B14F-4D97-AF65-F5344CB8AC3E}">
        <p14:creationId xmlns:p14="http://schemas.microsoft.com/office/powerpoint/2010/main" val="266394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86C033F-DB76-409F-B2B7-B85EE4ECB992}"/>
              </a:ext>
            </a:extLst>
          </p:cNvPr>
          <p:cNvSpPr>
            <a:spLocks noGrp="1"/>
          </p:cNvSpPr>
          <p:nvPr>
            <p:ph idx="1"/>
          </p:nvPr>
        </p:nvSpPr>
        <p:spPr/>
        <p:txBody>
          <a:bodyPr/>
          <a:lstStyle/>
          <a:p>
            <a:pPr marL="0" indent="0">
              <a:buNone/>
            </a:pPr>
            <a:r>
              <a:rPr lang="sl-SI" sz="4000" dirty="0"/>
              <a:t>5. Kaj določajo pravila?</a:t>
            </a:r>
          </a:p>
          <a:p>
            <a:pPr marL="0" indent="0">
              <a:buNone/>
            </a:pPr>
            <a:endParaRPr lang="sl-SI" dirty="0"/>
          </a:p>
        </p:txBody>
      </p:sp>
    </p:spTree>
    <p:extLst>
      <p:ext uri="{BB962C8B-B14F-4D97-AF65-F5344CB8AC3E}">
        <p14:creationId xmlns:p14="http://schemas.microsoft.com/office/powerpoint/2010/main" val="81534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BC14DB8-7924-482F-8DF0-6283AFA7CCA6}"/>
              </a:ext>
            </a:extLst>
          </p:cNvPr>
          <p:cNvSpPr>
            <a:spLocks noGrp="1"/>
          </p:cNvSpPr>
          <p:nvPr>
            <p:ph idx="1"/>
          </p:nvPr>
        </p:nvSpPr>
        <p:spPr/>
        <p:txBody>
          <a:bodyPr/>
          <a:lstStyle/>
          <a:p>
            <a:r>
              <a:rPr lang="sl-SI" sz="4000" dirty="0">
                <a:solidFill>
                  <a:srgbClr val="FF0000"/>
                </a:solidFill>
              </a:rPr>
              <a:t>Pravila določajo obnašanje ljudi v posameznih skupnostih in odnose med člani skupnosti.</a:t>
            </a:r>
          </a:p>
          <a:p>
            <a:endParaRPr lang="sl-SI" dirty="0"/>
          </a:p>
        </p:txBody>
      </p:sp>
    </p:spTree>
    <p:extLst>
      <p:ext uri="{BB962C8B-B14F-4D97-AF65-F5344CB8AC3E}">
        <p14:creationId xmlns:p14="http://schemas.microsoft.com/office/powerpoint/2010/main" val="124787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25F28DF-6996-4580-A471-580352BD1603}"/>
              </a:ext>
            </a:extLst>
          </p:cNvPr>
          <p:cNvSpPr>
            <a:spLocks noGrp="1"/>
          </p:cNvSpPr>
          <p:nvPr>
            <p:ph idx="1"/>
          </p:nvPr>
        </p:nvSpPr>
        <p:spPr/>
        <p:txBody>
          <a:bodyPr/>
          <a:lstStyle/>
          <a:p>
            <a:pPr marL="0" indent="0">
              <a:buNone/>
            </a:pPr>
            <a:r>
              <a:rPr lang="sl-SI" sz="4000" dirty="0"/>
              <a:t>6. Kaj je bonton? </a:t>
            </a:r>
          </a:p>
          <a:p>
            <a:pPr marL="0" indent="0">
              <a:buNone/>
            </a:pPr>
            <a:endParaRPr lang="sl-SI" dirty="0"/>
          </a:p>
        </p:txBody>
      </p:sp>
    </p:spTree>
    <p:extLst>
      <p:ext uri="{BB962C8B-B14F-4D97-AF65-F5344CB8AC3E}">
        <p14:creationId xmlns:p14="http://schemas.microsoft.com/office/powerpoint/2010/main" val="315658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EC904C7-8F46-445E-B415-917F683FA8F7}"/>
              </a:ext>
            </a:extLst>
          </p:cNvPr>
          <p:cNvSpPr>
            <a:spLocks noGrp="1"/>
          </p:cNvSpPr>
          <p:nvPr>
            <p:ph idx="1"/>
          </p:nvPr>
        </p:nvSpPr>
        <p:spPr/>
        <p:txBody>
          <a:bodyPr/>
          <a:lstStyle/>
          <a:p>
            <a:r>
              <a:rPr lang="sl-SI" sz="4000" dirty="0">
                <a:solidFill>
                  <a:srgbClr val="FF0000"/>
                </a:solidFill>
              </a:rPr>
              <a:t>Bonton so pravila lepega vedenja.</a:t>
            </a:r>
          </a:p>
          <a:p>
            <a:endParaRPr lang="sl-SI" dirty="0"/>
          </a:p>
        </p:txBody>
      </p:sp>
    </p:spTree>
    <p:extLst>
      <p:ext uri="{BB962C8B-B14F-4D97-AF65-F5344CB8AC3E}">
        <p14:creationId xmlns:p14="http://schemas.microsoft.com/office/powerpoint/2010/main" val="216927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1082081-699B-495B-A54C-D229C9506F75}"/>
              </a:ext>
            </a:extLst>
          </p:cNvPr>
          <p:cNvSpPr>
            <a:spLocks noGrp="1"/>
          </p:cNvSpPr>
          <p:nvPr>
            <p:ph idx="1"/>
          </p:nvPr>
        </p:nvSpPr>
        <p:spPr>
          <a:xfrm>
            <a:off x="274320" y="638510"/>
            <a:ext cx="11079480" cy="5518449"/>
          </a:xfrm>
        </p:spPr>
        <p:txBody>
          <a:bodyPr/>
          <a:lstStyle/>
          <a:p>
            <a:pPr marL="0" indent="0">
              <a:buNone/>
            </a:pPr>
            <a:r>
              <a:rPr lang="sl-SI" sz="4000" b="1" dirty="0"/>
              <a:t>7. Pravilom določi, ali so po navadi napisana ali      </a:t>
            </a:r>
          </a:p>
          <a:p>
            <a:pPr marL="0" indent="0">
              <a:buNone/>
            </a:pPr>
            <a:r>
              <a:rPr lang="sl-SI" sz="4000" b="1" dirty="0"/>
              <a:t>     nenapisana. Označi s √.</a:t>
            </a:r>
          </a:p>
          <a:p>
            <a:pPr marL="0" indent="0">
              <a:buNone/>
            </a:pPr>
            <a:endParaRPr lang="sl-SI" dirty="0"/>
          </a:p>
          <a:p>
            <a:endParaRPr lang="sl-SI" dirty="0"/>
          </a:p>
        </p:txBody>
      </p:sp>
      <p:graphicFrame>
        <p:nvGraphicFramePr>
          <p:cNvPr id="6" name="Tabela 5">
            <a:extLst>
              <a:ext uri="{FF2B5EF4-FFF2-40B4-BE49-F238E27FC236}">
                <a16:creationId xmlns:a16="http://schemas.microsoft.com/office/drawing/2014/main" id="{A0F81E05-577E-468E-A34D-A79B92B97C5E}"/>
              </a:ext>
            </a:extLst>
          </p:cNvPr>
          <p:cNvGraphicFramePr>
            <a:graphicFrameLocks noGrp="1"/>
          </p:cNvGraphicFramePr>
          <p:nvPr>
            <p:extLst>
              <p:ext uri="{D42A27DB-BD31-4B8C-83A1-F6EECF244321}">
                <p14:modId xmlns:p14="http://schemas.microsoft.com/office/powerpoint/2010/main" val="1131617696"/>
              </p:ext>
            </p:extLst>
          </p:nvPr>
        </p:nvGraphicFramePr>
        <p:xfrm>
          <a:off x="1669003" y="1825624"/>
          <a:ext cx="7261933" cy="3980368"/>
        </p:xfrm>
        <a:graphic>
          <a:graphicData uri="http://schemas.openxmlformats.org/drawingml/2006/table">
            <a:tbl>
              <a:tblPr firstRow="1" firstCol="1" bandRow="1">
                <a:tableStyleId>{5940675A-B579-460E-94D1-54222C63F5DA}</a:tableStyleId>
              </a:tblPr>
              <a:tblGrid>
                <a:gridCol w="4364848">
                  <a:extLst>
                    <a:ext uri="{9D8B030D-6E8A-4147-A177-3AD203B41FA5}">
                      <a16:colId xmlns:a16="http://schemas.microsoft.com/office/drawing/2014/main" val="1691667634"/>
                    </a:ext>
                  </a:extLst>
                </a:gridCol>
                <a:gridCol w="1303146">
                  <a:extLst>
                    <a:ext uri="{9D8B030D-6E8A-4147-A177-3AD203B41FA5}">
                      <a16:colId xmlns:a16="http://schemas.microsoft.com/office/drawing/2014/main" val="163939215"/>
                    </a:ext>
                  </a:extLst>
                </a:gridCol>
                <a:gridCol w="1593939">
                  <a:extLst>
                    <a:ext uri="{9D8B030D-6E8A-4147-A177-3AD203B41FA5}">
                      <a16:colId xmlns:a16="http://schemas.microsoft.com/office/drawing/2014/main" val="3285841286"/>
                    </a:ext>
                  </a:extLst>
                </a:gridCol>
              </a:tblGrid>
              <a:tr h="497546">
                <a:tc>
                  <a:txBody>
                    <a:bodyPr/>
                    <a:lstStyle/>
                    <a:p>
                      <a:pPr>
                        <a:lnSpc>
                          <a:spcPct val="150000"/>
                        </a:lnSpc>
                        <a:spcAft>
                          <a:spcPts val="0"/>
                        </a:spcAft>
                      </a:pPr>
                      <a:r>
                        <a:rPr lang="sl-SI" sz="2000" dirty="0">
                          <a:effectLst/>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sl-SI" sz="2000">
                          <a:effectLst/>
                        </a:rPr>
                        <a:t>NAPISANO </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sl-SI" sz="2000">
                          <a:effectLst/>
                        </a:rPr>
                        <a:t>NENAPISANO </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0895404"/>
                  </a:ext>
                </a:extLst>
              </a:tr>
              <a:tr h="497546">
                <a:tc>
                  <a:txBody>
                    <a:bodyPr/>
                    <a:lstStyle/>
                    <a:p>
                      <a:pPr>
                        <a:lnSpc>
                          <a:spcPct val="150000"/>
                        </a:lnSpc>
                        <a:spcAft>
                          <a:spcPts val="0"/>
                        </a:spcAft>
                      </a:pPr>
                      <a:r>
                        <a:rPr lang="sl-SI" sz="2000" dirty="0">
                          <a:effectLst/>
                        </a:rPr>
                        <a:t>obnašanje pri starih starših</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sl-SI" sz="2000" dirty="0">
                          <a:effectLst/>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473230"/>
                  </a:ext>
                </a:extLst>
              </a:tr>
              <a:tr h="497546">
                <a:tc>
                  <a:txBody>
                    <a:bodyPr/>
                    <a:lstStyle/>
                    <a:p>
                      <a:pPr>
                        <a:lnSpc>
                          <a:spcPct val="150000"/>
                        </a:lnSpc>
                        <a:spcAft>
                          <a:spcPts val="0"/>
                        </a:spcAft>
                      </a:pPr>
                      <a:r>
                        <a:rPr lang="sl-SI" sz="2000" dirty="0">
                          <a:effectLst/>
                        </a:rPr>
                        <a:t>pravila gasilskega društva</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sl-SI" sz="2000">
                          <a:effectLst/>
                        </a:rPr>
                        <a:t> </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1782886"/>
                  </a:ext>
                </a:extLst>
              </a:tr>
              <a:tr h="497546">
                <a:tc>
                  <a:txBody>
                    <a:bodyPr/>
                    <a:lstStyle/>
                    <a:p>
                      <a:pPr>
                        <a:lnSpc>
                          <a:spcPct val="150000"/>
                        </a:lnSpc>
                        <a:spcAft>
                          <a:spcPts val="0"/>
                        </a:spcAft>
                      </a:pPr>
                      <a:r>
                        <a:rPr lang="sl-SI" sz="2000">
                          <a:effectLst/>
                        </a:rPr>
                        <a:t>prometna pravila</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sl-SI" sz="2000" dirty="0">
                          <a:effectLst/>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5359505"/>
                  </a:ext>
                </a:extLst>
              </a:tr>
              <a:tr h="497546">
                <a:tc>
                  <a:txBody>
                    <a:bodyPr/>
                    <a:lstStyle/>
                    <a:p>
                      <a:pPr>
                        <a:lnSpc>
                          <a:spcPct val="150000"/>
                        </a:lnSpc>
                        <a:spcAft>
                          <a:spcPts val="0"/>
                        </a:spcAft>
                      </a:pPr>
                      <a:r>
                        <a:rPr lang="sl-SI" sz="2000">
                          <a:effectLst/>
                        </a:rPr>
                        <a:t>način izobešanja zastave</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sl-SI" sz="2000">
                          <a:effectLst/>
                        </a:rPr>
                        <a:t> </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4375754"/>
                  </a:ext>
                </a:extLst>
              </a:tr>
              <a:tr h="497546">
                <a:tc>
                  <a:txBody>
                    <a:bodyPr/>
                    <a:lstStyle/>
                    <a:p>
                      <a:pPr>
                        <a:lnSpc>
                          <a:spcPct val="150000"/>
                        </a:lnSpc>
                        <a:spcAft>
                          <a:spcPts val="0"/>
                        </a:spcAft>
                      </a:pPr>
                      <a:r>
                        <a:rPr lang="sl-SI" sz="2000">
                          <a:effectLst/>
                        </a:rPr>
                        <a:t>obnašanje do staršev</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sl-SI" sz="2000" dirty="0">
                          <a:effectLst/>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6536373"/>
                  </a:ext>
                </a:extLst>
              </a:tr>
              <a:tr h="497546">
                <a:tc>
                  <a:txBody>
                    <a:bodyPr/>
                    <a:lstStyle/>
                    <a:p>
                      <a:pPr>
                        <a:lnSpc>
                          <a:spcPct val="150000"/>
                        </a:lnSpc>
                        <a:spcAft>
                          <a:spcPts val="0"/>
                        </a:spcAft>
                      </a:pPr>
                      <a:r>
                        <a:rPr lang="sl-SI" sz="2000">
                          <a:effectLst/>
                        </a:rPr>
                        <a:t>obnašanje na kulturnih prireditvah</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sl-SI" sz="2000" dirty="0">
                          <a:effectLst/>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5665693"/>
                  </a:ext>
                </a:extLst>
              </a:tr>
              <a:tr h="497546">
                <a:tc>
                  <a:txBody>
                    <a:bodyPr/>
                    <a:lstStyle/>
                    <a:p>
                      <a:pPr>
                        <a:lnSpc>
                          <a:spcPct val="150000"/>
                        </a:lnSpc>
                        <a:spcAft>
                          <a:spcPts val="0"/>
                        </a:spcAft>
                      </a:pPr>
                      <a:r>
                        <a:rPr lang="sl-SI" sz="2000">
                          <a:effectLst/>
                        </a:rPr>
                        <a:t>pravila šolskega reda</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sl-SI" sz="2000" dirty="0">
                          <a:effectLst/>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0898539"/>
                  </a:ext>
                </a:extLst>
              </a:tr>
            </a:tbl>
          </a:graphicData>
        </a:graphic>
      </p:graphicFrame>
    </p:spTree>
    <p:extLst>
      <p:ext uri="{BB962C8B-B14F-4D97-AF65-F5344CB8AC3E}">
        <p14:creationId xmlns:p14="http://schemas.microsoft.com/office/powerpoint/2010/main" val="107575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Označba mesta vsebine 3">
            <a:extLst>
              <a:ext uri="{FF2B5EF4-FFF2-40B4-BE49-F238E27FC236}">
                <a16:creationId xmlns:a16="http://schemas.microsoft.com/office/drawing/2014/main" id="{8A005AC6-73B5-4C1B-B479-9A649CE585F5}"/>
              </a:ext>
            </a:extLst>
          </p:cNvPr>
          <p:cNvGraphicFramePr>
            <a:graphicFrameLocks noGrp="1"/>
          </p:cNvGraphicFramePr>
          <p:nvPr>
            <p:ph idx="1"/>
            <p:extLst>
              <p:ext uri="{D42A27DB-BD31-4B8C-83A1-F6EECF244321}">
                <p14:modId xmlns:p14="http://schemas.microsoft.com/office/powerpoint/2010/main" val="2357211666"/>
              </p:ext>
            </p:extLst>
          </p:nvPr>
        </p:nvGraphicFramePr>
        <p:xfrm>
          <a:off x="1247457" y="868997"/>
          <a:ext cx="8420326" cy="4586922"/>
        </p:xfrm>
        <a:graphic>
          <a:graphicData uri="http://schemas.openxmlformats.org/drawingml/2006/table">
            <a:tbl>
              <a:tblPr firstRow="1" firstCol="1" bandRow="1"/>
              <a:tblGrid>
                <a:gridCol w="4856208">
                  <a:extLst>
                    <a:ext uri="{9D8B030D-6E8A-4147-A177-3AD203B41FA5}">
                      <a16:colId xmlns:a16="http://schemas.microsoft.com/office/drawing/2014/main" val="3711230092"/>
                    </a:ext>
                  </a:extLst>
                </a:gridCol>
                <a:gridCol w="1664296">
                  <a:extLst>
                    <a:ext uri="{9D8B030D-6E8A-4147-A177-3AD203B41FA5}">
                      <a16:colId xmlns:a16="http://schemas.microsoft.com/office/drawing/2014/main" val="4121910274"/>
                    </a:ext>
                  </a:extLst>
                </a:gridCol>
                <a:gridCol w="1899822">
                  <a:extLst>
                    <a:ext uri="{9D8B030D-6E8A-4147-A177-3AD203B41FA5}">
                      <a16:colId xmlns:a16="http://schemas.microsoft.com/office/drawing/2014/main" val="3375385904"/>
                    </a:ext>
                  </a:extLst>
                </a:gridCol>
              </a:tblGrid>
              <a:tr h="811094">
                <a:tc>
                  <a:txBody>
                    <a:bodyPr/>
                    <a:lstStyle/>
                    <a:p>
                      <a:pPr>
                        <a:lnSpc>
                          <a:spcPct val="150000"/>
                        </a:lnSpc>
                        <a:spcAft>
                          <a:spcPts val="0"/>
                        </a:spcAft>
                      </a:pPr>
                      <a:r>
                        <a:rPr lang="sl-SI" sz="2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dirty="0">
                          <a:effectLst/>
                          <a:latin typeface="Verdana" panose="020B0604030504040204" pitchFamily="34" charset="0"/>
                          <a:ea typeface="Times New Roman" panose="02020603050405020304" pitchFamily="18" charset="0"/>
                          <a:cs typeface="Times New Roman" panose="02020603050405020304" pitchFamily="18" charset="0"/>
                        </a:rPr>
                        <a:t>NAPISANO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dirty="0">
                          <a:effectLst/>
                          <a:latin typeface="Verdana" panose="020B0604030504040204" pitchFamily="34" charset="0"/>
                          <a:ea typeface="Times New Roman" panose="02020603050405020304" pitchFamily="18" charset="0"/>
                          <a:cs typeface="Times New Roman" panose="02020603050405020304" pitchFamily="18" charset="0"/>
                        </a:rPr>
                        <a:t>NENAPISANO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523453"/>
                  </a:ext>
                </a:extLst>
              </a:tr>
              <a:tr h="539404">
                <a:tc>
                  <a:txBody>
                    <a:bodyPr/>
                    <a:lstStyle/>
                    <a:p>
                      <a:pPr>
                        <a:lnSpc>
                          <a:spcPct val="150000"/>
                        </a:lnSpc>
                        <a:spcAft>
                          <a:spcPts val="0"/>
                        </a:spcAft>
                      </a:pPr>
                      <a:r>
                        <a:rPr lang="sl-SI" sz="2000">
                          <a:effectLst/>
                          <a:latin typeface="Verdana" panose="020B0604030504040204" pitchFamily="34" charset="0"/>
                          <a:ea typeface="Times New Roman" panose="02020603050405020304" pitchFamily="18" charset="0"/>
                          <a:cs typeface="Times New Roman" panose="02020603050405020304" pitchFamily="18" charset="0"/>
                        </a:rPr>
                        <a:t>obnašanje pri starih starših</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a:effectLst/>
                          <a:latin typeface="Verdana" panose="020B0604030504040204" pitchFamily="34" charset="0"/>
                          <a:ea typeface="Times New Roman" panose="02020603050405020304" pitchFamily="18" charset="0"/>
                          <a:cs typeface="Times New Roman" panose="02020603050405020304" pitchFamily="18" charset="0"/>
                        </a:rPr>
                        <a:t> </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66263"/>
                  </a:ext>
                </a:extLst>
              </a:tr>
              <a:tr h="539404">
                <a:tc>
                  <a:txBody>
                    <a:bodyPr/>
                    <a:lstStyle/>
                    <a:p>
                      <a:pPr>
                        <a:lnSpc>
                          <a:spcPct val="150000"/>
                        </a:lnSpc>
                        <a:spcAft>
                          <a:spcPts val="0"/>
                        </a:spcAft>
                      </a:pPr>
                      <a:r>
                        <a:rPr lang="sl-SI" sz="2000" dirty="0">
                          <a:effectLst/>
                          <a:latin typeface="Verdana" panose="020B0604030504040204" pitchFamily="34" charset="0"/>
                          <a:ea typeface="Times New Roman" panose="02020603050405020304" pitchFamily="18" charset="0"/>
                          <a:cs typeface="Times New Roman" panose="02020603050405020304" pitchFamily="18" charset="0"/>
                        </a:rPr>
                        <a:t>pravila gasilskega društva</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907403"/>
                  </a:ext>
                </a:extLst>
              </a:tr>
              <a:tr h="539404">
                <a:tc>
                  <a:txBody>
                    <a:bodyPr/>
                    <a:lstStyle/>
                    <a:p>
                      <a:pPr>
                        <a:lnSpc>
                          <a:spcPct val="150000"/>
                        </a:lnSpc>
                        <a:spcAft>
                          <a:spcPts val="0"/>
                        </a:spcAft>
                      </a:pPr>
                      <a:r>
                        <a:rPr lang="sl-SI" sz="2000">
                          <a:effectLst/>
                          <a:latin typeface="Verdana" panose="020B0604030504040204" pitchFamily="34" charset="0"/>
                          <a:ea typeface="Times New Roman" panose="02020603050405020304" pitchFamily="18" charset="0"/>
                          <a:cs typeface="Times New Roman" panose="02020603050405020304" pitchFamily="18" charset="0"/>
                        </a:rPr>
                        <a:t>prometna pravila</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563204"/>
                  </a:ext>
                </a:extLst>
              </a:tr>
              <a:tr h="539404">
                <a:tc>
                  <a:txBody>
                    <a:bodyPr/>
                    <a:lstStyle/>
                    <a:p>
                      <a:pPr>
                        <a:lnSpc>
                          <a:spcPct val="150000"/>
                        </a:lnSpc>
                        <a:spcAft>
                          <a:spcPts val="0"/>
                        </a:spcAft>
                      </a:pPr>
                      <a:r>
                        <a:rPr lang="sl-SI" sz="2000">
                          <a:effectLst/>
                          <a:latin typeface="Verdana" panose="020B0604030504040204" pitchFamily="34" charset="0"/>
                          <a:ea typeface="Times New Roman" panose="02020603050405020304" pitchFamily="18" charset="0"/>
                          <a:cs typeface="Times New Roman" panose="02020603050405020304" pitchFamily="18" charset="0"/>
                        </a:rPr>
                        <a:t>način izobešanja zastave</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867877"/>
                  </a:ext>
                </a:extLst>
              </a:tr>
              <a:tr h="539404">
                <a:tc>
                  <a:txBody>
                    <a:bodyPr/>
                    <a:lstStyle/>
                    <a:p>
                      <a:pPr>
                        <a:lnSpc>
                          <a:spcPct val="150000"/>
                        </a:lnSpc>
                        <a:spcAft>
                          <a:spcPts val="0"/>
                        </a:spcAft>
                      </a:pPr>
                      <a:r>
                        <a:rPr lang="sl-SI" sz="2000">
                          <a:effectLst/>
                          <a:latin typeface="Verdana" panose="020B0604030504040204" pitchFamily="34" charset="0"/>
                          <a:ea typeface="Times New Roman" panose="02020603050405020304" pitchFamily="18" charset="0"/>
                          <a:cs typeface="Times New Roman" panose="02020603050405020304" pitchFamily="18" charset="0"/>
                        </a:rPr>
                        <a:t>obnašanje do staršev</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a:effectLst/>
                          <a:latin typeface="Verdana" panose="020B0604030504040204" pitchFamily="34" charset="0"/>
                          <a:ea typeface="Times New Roman" panose="02020603050405020304" pitchFamily="18" charset="0"/>
                          <a:cs typeface="Times New Roman" panose="02020603050405020304" pitchFamily="18" charset="0"/>
                        </a:rPr>
                        <a:t> </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450946"/>
                  </a:ext>
                </a:extLst>
              </a:tr>
              <a:tr h="539404">
                <a:tc>
                  <a:txBody>
                    <a:bodyPr/>
                    <a:lstStyle/>
                    <a:p>
                      <a:pPr>
                        <a:lnSpc>
                          <a:spcPct val="150000"/>
                        </a:lnSpc>
                        <a:spcAft>
                          <a:spcPts val="0"/>
                        </a:spcAft>
                      </a:pPr>
                      <a:r>
                        <a:rPr lang="sl-SI" sz="2000">
                          <a:effectLst/>
                          <a:latin typeface="Verdana" panose="020B0604030504040204" pitchFamily="34" charset="0"/>
                          <a:ea typeface="Times New Roman" panose="02020603050405020304" pitchFamily="18" charset="0"/>
                          <a:cs typeface="Times New Roman" panose="02020603050405020304" pitchFamily="18" charset="0"/>
                        </a:rPr>
                        <a:t>obnašanje na kulturnih prireditvah</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247072"/>
                  </a:ext>
                </a:extLst>
              </a:tr>
              <a:tr h="539404">
                <a:tc>
                  <a:txBody>
                    <a:bodyPr/>
                    <a:lstStyle/>
                    <a:p>
                      <a:pPr>
                        <a:lnSpc>
                          <a:spcPct val="150000"/>
                        </a:lnSpc>
                        <a:spcAft>
                          <a:spcPts val="0"/>
                        </a:spcAft>
                      </a:pPr>
                      <a:r>
                        <a:rPr lang="sl-SI" sz="2000">
                          <a:effectLst/>
                          <a:latin typeface="Verdana" panose="020B0604030504040204" pitchFamily="34" charset="0"/>
                          <a:ea typeface="Times New Roman" panose="02020603050405020304" pitchFamily="18" charset="0"/>
                          <a:cs typeface="Times New Roman" panose="02020603050405020304" pitchFamily="18" charset="0"/>
                        </a:rPr>
                        <a:t>pravila šolskega reda</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sl-SI"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l-SI" sz="2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sl-SI"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719524"/>
                  </a:ext>
                </a:extLst>
              </a:tr>
            </a:tbl>
          </a:graphicData>
        </a:graphic>
      </p:graphicFrame>
    </p:spTree>
    <p:extLst>
      <p:ext uri="{BB962C8B-B14F-4D97-AF65-F5344CB8AC3E}">
        <p14:creationId xmlns:p14="http://schemas.microsoft.com/office/powerpoint/2010/main" val="403628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2A3D6B1-F609-41C5-8964-BBEFB93E0A62}"/>
              </a:ext>
            </a:extLst>
          </p:cNvPr>
          <p:cNvSpPr>
            <a:spLocks noGrp="1"/>
          </p:cNvSpPr>
          <p:nvPr>
            <p:ph idx="1"/>
          </p:nvPr>
        </p:nvSpPr>
        <p:spPr/>
        <p:txBody>
          <a:bodyPr/>
          <a:lstStyle/>
          <a:p>
            <a:pPr marL="0" indent="0">
              <a:buNone/>
            </a:pPr>
            <a:r>
              <a:rPr lang="sl-SI" sz="4000" dirty="0"/>
              <a:t>8. Kdo so člani šolske skupnosti? </a:t>
            </a:r>
          </a:p>
          <a:p>
            <a:endParaRPr lang="sl-SI" dirty="0"/>
          </a:p>
        </p:txBody>
      </p:sp>
    </p:spTree>
    <p:extLst>
      <p:ext uri="{BB962C8B-B14F-4D97-AF65-F5344CB8AC3E}">
        <p14:creationId xmlns:p14="http://schemas.microsoft.com/office/powerpoint/2010/main" val="4014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D85222D-FCCE-4F28-897A-1EB09B172A9C}"/>
              </a:ext>
            </a:extLst>
          </p:cNvPr>
          <p:cNvSpPr>
            <a:spLocks noGrp="1"/>
          </p:cNvSpPr>
          <p:nvPr>
            <p:ph idx="1"/>
          </p:nvPr>
        </p:nvSpPr>
        <p:spPr/>
        <p:txBody>
          <a:bodyPr/>
          <a:lstStyle/>
          <a:p>
            <a:r>
              <a:rPr lang="sl-SI" sz="4000" dirty="0">
                <a:solidFill>
                  <a:srgbClr val="FF0000"/>
                </a:solidFill>
              </a:rPr>
              <a:t>Člani šolske skupnosti so vsi učenci na šoli.</a:t>
            </a:r>
          </a:p>
          <a:p>
            <a:endParaRPr lang="sl-SI" dirty="0"/>
          </a:p>
        </p:txBody>
      </p:sp>
    </p:spTree>
    <p:extLst>
      <p:ext uri="{BB962C8B-B14F-4D97-AF65-F5344CB8AC3E}">
        <p14:creationId xmlns:p14="http://schemas.microsoft.com/office/powerpoint/2010/main" val="310470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966CDC6-B806-4950-AFEE-BE02C40D89C4}"/>
              </a:ext>
            </a:extLst>
          </p:cNvPr>
          <p:cNvSpPr>
            <a:spLocks noGrp="1"/>
          </p:cNvSpPr>
          <p:nvPr>
            <p:ph idx="1"/>
          </p:nvPr>
        </p:nvSpPr>
        <p:spPr/>
        <p:txBody>
          <a:bodyPr/>
          <a:lstStyle/>
          <a:p>
            <a:pPr marL="0" indent="0">
              <a:buNone/>
            </a:pPr>
            <a:r>
              <a:rPr lang="sl-SI" sz="4000" dirty="0"/>
              <a:t>9. Kaj povezuje člane šolske skupnosti?</a:t>
            </a:r>
          </a:p>
          <a:p>
            <a:pPr marL="0" indent="0">
              <a:buNone/>
            </a:pPr>
            <a:r>
              <a:rPr lang="sl-SI" dirty="0"/>
              <a:t> </a:t>
            </a:r>
          </a:p>
          <a:p>
            <a:pPr marL="0" indent="0">
              <a:buNone/>
            </a:pPr>
            <a:endParaRPr lang="sl-SI" dirty="0"/>
          </a:p>
        </p:txBody>
      </p:sp>
    </p:spTree>
    <p:extLst>
      <p:ext uri="{BB962C8B-B14F-4D97-AF65-F5344CB8AC3E}">
        <p14:creationId xmlns:p14="http://schemas.microsoft.com/office/powerpoint/2010/main" val="32203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3408666-3152-4197-8D69-D196D8EA08D3}"/>
              </a:ext>
            </a:extLst>
          </p:cNvPr>
          <p:cNvSpPr>
            <a:spLocks noGrp="1"/>
          </p:cNvSpPr>
          <p:nvPr>
            <p:ph idx="1"/>
          </p:nvPr>
        </p:nvSpPr>
        <p:spPr/>
        <p:txBody>
          <a:bodyPr/>
          <a:lstStyle/>
          <a:p>
            <a:r>
              <a:rPr lang="sl-SI" sz="4000" dirty="0">
                <a:solidFill>
                  <a:srgbClr val="FF0000"/>
                </a:solidFill>
              </a:rPr>
              <a:t>Člane šolske skupnosti povezuje dejstvo, da vsi obiskujejo isto šolo, se v njej učijo, obiskujejo šolske krožke …</a:t>
            </a:r>
          </a:p>
          <a:p>
            <a:endParaRPr lang="sl-SI" dirty="0"/>
          </a:p>
        </p:txBody>
      </p:sp>
    </p:spTree>
    <p:extLst>
      <p:ext uri="{BB962C8B-B14F-4D97-AF65-F5344CB8AC3E}">
        <p14:creationId xmlns:p14="http://schemas.microsoft.com/office/powerpoint/2010/main" val="3126685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07EBF4-CB85-4323-8B24-306050EC6A86}"/>
              </a:ext>
            </a:extLst>
          </p:cNvPr>
          <p:cNvSpPr>
            <a:spLocks noGrp="1"/>
          </p:cNvSpPr>
          <p:nvPr>
            <p:ph type="title"/>
          </p:nvPr>
        </p:nvSpPr>
        <p:spPr>
          <a:xfrm>
            <a:off x="960120" y="2103437"/>
            <a:ext cx="10515600" cy="1325563"/>
          </a:xfrm>
        </p:spPr>
        <p:txBody>
          <a:bodyPr>
            <a:noAutofit/>
          </a:bodyPr>
          <a:lstStyle/>
          <a:p>
            <a:r>
              <a:rPr lang="sl-SI" sz="4000" dirty="0">
                <a:latin typeface="+mn-lt"/>
              </a:rPr>
              <a:t>1. Naštej pet različnih skupnosti.</a:t>
            </a:r>
            <a:br>
              <a:rPr lang="sl-SI" sz="4000" dirty="0">
                <a:latin typeface="+mn-lt"/>
              </a:rPr>
            </a:br>
            <a:endParaRPr lang="sl-SI" sz="4000" dirty="0">
              <a:latin typeface="+mn-lt"/>
            </a:endParaRPr>
          </a:p>
        </p:txBody>
      </p:sp>
    </p:spTree>
    <p:extLst>
      <p:ext uri="{BB962C8B-B14F-4D97-AF65-F5344CB8AC3E}">
        <p14:creationId xmlns:p14="http://schemas.microsoft.com/office/powerpoint/2010/main" val="3743653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B860F4E-F37E-4B06-978A-513151919151}"/>
              </a:ext>
            </a:extLst>
          </p:cNvPr>
          <p:cNvSpPr>
            <a:spLocks noGrp="1"/>
          </p:cNvSpPr>
          <p:nvPr>
            <p:ph idx="1"/>
          </p:nvPr>
        </p:nvSpPr>
        <p:spPr/>
        <p:txBody>
          <a:bodyPr>
            <a:normAutofit/>
          </a:bodyPr>
          <a:lstStyle/>
          <a:p>
            <a:pPr marL="0" indent="0">
              <a:buNone/>
            </a:pPr>
            <a:r>
              <a:rPr lang="sl-SI" sz="4000" dirty="0"/>
              <a:t>10. Katera je osnovna skupnost učencev na šoli?</a:t>
            </a:r>
          </a:p>
        </p:txBody>
      </p:sp>
    </p:spTree>
    <p:extLst>
      <p:ext uri="{BB962C8B-B14F-4D97-AF65-F5344CB8AC3E}">
        <p14:creationId xmlns:p14="http://schemas.microsoft.com/office/powerpoint/2010/main" val="2143340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ECA5ED0-5C40-4D9E-9FA5-05023C7AB4B5}"/>
              </a:ext>
            </a:extLst>
          </p:cNvPr>
          <p:cNvSpPr>
            <a:spLocks noGrp="1"/>
          </p:cNvSpPr>
          <p:nvPr>
            <p:ph idx="1"/>
          </p:nvPr>
        </p:nvSpPr>
        <p:spPr/>
        <p:txBody>
          <a:bodyPr>
            <a:normAutofit/>
          </a:bodyPr>
          <a:lstStyle/>
          <a:p>
            <a:r>
              <a:rPr lang="sl-SI" sz="4000" dirty="0">
                <a:solidFill>
                  <a:srgbClr val="FF0000"/>
                </a:solidFill>
              </a:rPr>
              <a:t>Osnovna skupnost učencev na šoli je oddelčna skupnost (ali razred).</a:t>
            </a:r>
          </a:p>
        </p:txBody>
      </p:sp>
    </p:spTree>
    <p:extLst>
      <p:ext uri="{BB962C8B-B14F-4D97-AF65-F5344CB8AC3E}">
        <p14:creationId xmlns:p14="http://schemas.microsoft.com/office/powerpoint/2010/main" val="3671795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D5F4D8D-65FA-4F96-AB48-B2F6363ED122}"/>
              </a:ext>
            </a:extLst>
          </p:cNvPr>
          <p:cNvSpPr>
            <a:spLocks noGrp="1"/>
          </p:cNvSpPr>
          <p:nvPr>
            <p:ph idx="1"/>
          </p:nvPr>
        </p:nvSpPr>
        <p:spPr/>
        <p:txBody>
          <a:bodyPr>
            <a:normAutofit/>
          </a:bodyPr>
          <a:lstStyle/>
          <a:p>
            <a:pPr marL="0" indent="0">
              <a:buNone/>
            </a:pPr>
            <a:r>
              <a:rPr lang="sl-SI" sz="4000" dirty="0"/>
              <a:t>11. Kaj je zapisano v pravilih šolskega reda?</a:t>
            </a:r>
          </a:p>
        </p:txBody>
      </p:sp>
    </p:spTree>
    <p:extLst>
      <p:ext uri="{BB962C8B-B14F-4D97-AF65-F5344CB8AC3E}">
        <p14:creationId xmlns:p14="http://schemas.microsoft.com/office/powerpoint/2010/main" val="2563638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51F7EF3-0291-4002-A393-13EF98F1A6E5}"/>
              </a:ext>
            </a:extLst>
          </p:cNvPr>
          <p:cNvSpPr>
            <a:spLocks noGrp="1"/>
          </p:cNvSpPr>
          <p:nvPr>
            <p:ph idx="1"/>
          </p:nvPr>
        </p:nvSpPr>
        <p:spPr/>
        <p:txBody>
          <a:bodyPr>
            <a:normAutofit/>
          </a:bodyPr>
          <a:lstStyle/>
          <a:p>
            <a:r>
              <a:rPr lang="sl-SI" sz="4000" dirty="0">
                <a:solidFill>
                  <a:srgbClr val="FF0000"/>
                </a:solidFill>
              </a:rPr>
              <a:t>V pravilih šolskega reda so zapisane dolžnosti in odgovornosti učencev.</a:t>
            </a:r>
          </a:p>
        </p:txBody>
      </p:sp>
    </p:spTree>
    <p:extLst>
      <p:ext uri="{BB962C8B-B14F-4D97-AF65-F5344CB8AC3E}">
        <p14:creationId xmlns:p14="http://schemas.microsoft.com/office/powerpoint/2010/main" val="69869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4FB6C8C-41F2-42A2-A726-A12C73C81AD1}"/>
              </a:ext>
            </a:extLst>
          </p:cNvPr>
          <p:cNvSpPr>
            <a:spLocks noGrp="1"/>
          </p:cNvSpPr>
          <p:nvPr>
            <p:ph idx="1"/>
          </p:nvPr>
        </p:nvSpPr>
        <p:spPr/>
        <p:txBody>
          <a:bodyPr>
            <a:normAutofit/>
          </a:bodyPr>
          <a:lstStyle/>
          <a:p>
            <a:pPr marL="0" indent="0">
              <a:buNone/>
            </a:pPr>
            <a:r>
              <a:rPr lang="sl-SI" sz="4000" dirty="0"/>
              <a:t>12. Katere dolžnosti učencev so zapisane v pravilih šolskega reda?</a:t>
            </a:r>
          </a:p>
        </p:txBody>
      </p:sp>
    </p:spTree>
    <p:extLst>
      <p:ext uri="{BB962C8B-B14F-4D97-AF65-F5344CB8AC3E}">
        <p14:creationId xmlns:p14="http://schemas.microsoft.com/office/powerpoint/2010/main" val="393288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55B69E-0E71-4772-B23F-41D112F3D20E}"/>
              </a:ext>
            </a:extLst>
          </p:cNvPr>
          <p:cNvSpPr>
            <a:spLocks noGrp="1"/>
          </p:cNvSpPr>
          <p:nvPr>
            <p:ph type="title"/>
          </p:nvPr>
        </p:nvSpPr>
        <p:spPr>
          <a:xfrm>
            <a:off x="838200" y="3211512"/>
            <a:ext cx="10515600" cy="45719"/>
          </a:xfrm>
        </p:spPr>
        <p:txBody>
          <a:bodyPr>
            <a:noAutofit/>
          </a:bodyPr>
          <a:lstStyle/>
          <a:p>
            <a:pPr marL="571500" indent="-571500">
              <a:buFont typeface="Arial" panose="020B0604020202020204" pitchFamily="34" charset="0"/>
              <a:buChar char="•"/>
            </a:pPr>
            <a:r>
              <a:rPr lang="sl-SI" sz="3600" dirty="0">
                <a:solidFill>
                  <a:srgbClr val="FF0000"/>
                </a:solidFill>
                <a:latin typeface="+mn-lt"/>
              </a:rPr>
              <a:t>V pravilih šolskega reda so zapisane naslednje dolžnosti učencev:</a:t>
            </a:r>
            <a:br>
              <a:rPr lang="sl-SI" sz="3600" dirty="0">
                <a:solidFill>
                  <a:srgbClr val="FF0000"/>
                </a:solidFill>
                <a:latin typeface="+mn-lt"/>
              </a:rPr>
            </a:br>
            <a:r>
              <a:rPr lang="sl-SI" sz="3600" dirty="0">
                <a:solidFill>
                  <a:srgbClr val="FF0000"/>
                </a:solidFill>
                <a:latin typeface="+mn-lt"/>
              </a:rPr>
              <a:t>- spoštovati moramo pravice drugih učencev in delavcev šole;</a:t>
            </a:r>
            <a:br>
              <a:rPr lang="sl-SI" sz="3600" dirty="0">
                <a:solidFill>
                  <a:srgbClr val="FF0000"/>
                </a:solidFill>
                <a:latin typeface="+mn-lt"/>
              </a:rPr>
            </a:br>
            <a:r>
              <a:rPr lang="sl-SI" sz="3600" dirty="0">
                <a:solidFill>
                  <a:srgbClr val="FF0000"/>
                </a:solidFill>
                <a:latin typeface="+mn-lt"/>
              </a:rPr>
              <a:t>- imeti moramo spoštljiv odnos do vseh ljudi;</a:t>
            </a:r>
            <a:br>
              <a:rPr lang="sl-SI" sz="3600" dirty="0">
                <a:solidFill>
                  <a:srgbClr val="FF0000"/>
                </a:solidFill>
                <a:latin typeface="+mn-lt"/>
              </a:rPr>
            </a:br>
            <a:r>
              <a:rPr lang="sl-SI" sz="3600" dirty="0">
                <a:solidFill>
                  <a:srgbClr val="FF0000"/>
                </a:solidFill>
                <a:latin typeface="+mn-lt"/>
              </a:rPr>
              <a:t>- s svojim vedenjem in ravnanjem ne smemo ogrožati zdravja in varnosti drugih učencev in delavcev šole;</a:t>
            </a:r>
            <a:br>
              <a:rPr lang="sl-SI" sz="3600" dirty="0">
                <a:solidFill>
                  <a:srgbClr val="FF0000"/>
                </a:solidFill>
                <a:latin typeface="+mn-lt"/>
              </a:rPr>
            </a:br>
            <a:r>
              <a:rPr lang="sl-SI" sz="3600" dirty="0">
                <a:solidFill>
                  <a:srgbClr val="FF0000"/>
                </a:solidFill>
                <a:latin typeface="+mn-lt"/>
              </a:rPr>
              <a:t>- odgovorno moramo ravnati s premoženjem šole ter lastnino učencev in delavcev šole;</a:t>
            </a:r>
            <a:br>
              <a:rPr lang="sl-SI" sz="3600" dirty="0">
                <a:solidFill>
                  <a:srgbClr val="FF0000"/>
                </a:solidFill>
                <a:latin typeface="+mn-lt"/>
              </a:rPr>
            </a:br>
            <a:r>
              <a:rPr lang="sl-SI" sz="3600" dirty="0">
                <a:solidFill>
                  <a:srgbClr val="FF0000"/>
                </a:solidFill>
                <a:latin typeface="+mn-lt"/>
              </a:rPr>
              <a:t>- učencev in delavcev šole ne smemo ovirati in motiti pri njihovem delu.</a:t>
            </a:r>
          </a:p>
        </p:txBody>
      </p:sp>
    </p:spTree>
    <p:extLst>
      <p:ext uri="{BB962C8B-B14F-4D97-AF65-F5344CB8AC3E}">
        <p14:creationId xmlns:p14="http://schemas.microsoft.com/office/powerpoint/2010/main" val="1837920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4589567-61DF-4448-9C7C-451F23A2C3EB}"/>
              </a:ext>
            </a:extLst>
          </p:cNvPr>
          <p:cNvSpPr>
            <a:spLocks noGrp="1"/>
          </p:cNvSpPr>
          <p:nvPr>
            <p:ph idx="1"/>
          </p:nvPr>
        </p:nvSpPr>
        <p:spPr/>
        <p:txBody>
          <a:bodyPr/>
          <a:lstStyle/>
          <a:p>
            <a:pPr marL="0" indent="0">
              <a:buNone/>
            </a:pPr>
            <a:r>
              <a:rPr lang="sl-SI" sz="4000" b="1" dirty="0"/>
              <a:t>13. Pojasni namen otroškega parlamenta.</a:t>
            </a:r>
            <a:endParaRPr lang="sl-SI" sz="4000" dirty="0"/>
          </a:p>
          <a:p>
            <a:endParaRPr lang="sl-SI" dirty="0"/>
          </a:p>
        </p:txBody>
      </p:sp>
    </p:spTree>
    <p:extLst>
      <p:ext uri="{BB962C8B-B14F-4D97-AF65-F5344CB8AC3E}">
        <p14:creationId xmlns:p14="http://schemas.microsoft.com/office/powerpoint/2010/main" val="1169740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398ED83-1DFF-4E41-A6CD-2562A1330B11}"/>
              </a:ext>
            </a:extLst>
          </p:cNvPr>
          <p:cNvSpPr>
            <a:spLocks noGrp="1"/>
          </p:cNvSpPr>
          <p:nvPr>
            <p:ph idx="1"/>
          </p:nvPr>
        </p:nvSpPr>
        <p:spPr/>
        <p:txBody>
          <a:bodyPr/>
          <a:lstStyle/>
          <a:p>
            <a:r>
              <a:rPr lang="sl-SI" sz="4000" dirty="0">
                <a:solidFill>
                  <a:srgbClr val="FF0000"/>
                </a:solidFill>
              </a:rPr>
              <a:t>Namen otroškega parlamenta je javno spregovoriti o razmerah v družbi, predstaviti mnenja in ideje otrok.</a:t>
            </a:r>
          </a:p>
          <a:p>
            <a:endParaRPr lang="sl-SI" dirty="0"/>
          </a:p>
        </p:txBody>
      </p:sp>
    </p:spTree>
    <p:extLst>
      <p:ext uri="{BB962C8B-B14F-4D97-AF65-F5344CB8AC3E}">
        <p14:creationId xmlns:p14="http://schemas.microsoft.com/office/powerpoint/2010/main" val="1896399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704D2B-A3A9-4286-80EA-B878E85F4408}"/>
              </a:ext>
            </a:extLst>
          </p:cNvPr>
          <p:cNvSpPr>
            <a:spLocks noGrp="1"/>
          </p:cNvSpPr>
          <p:nvPr>
            <p:ph type="title"/>
          </p:nvPr>
        </p:nvSpPr>
        <p:spPr>
          <a:xfrm>
            <a:off x="838200" y="365125"/>
            <a:ext cx="10515600" cy="1801026"/>
          </a:xfrm>
        </p:spPr>
        <p:txBody>
          <a:bodyPr>
            <a:normAutofit fontScale="90000"/>
          </a:bodyPr>
          <a:lstStyle/>
          <a:p>
            <a:r>
              <a:rPr lang="sl-SI" b="1" dirty="0"/>
              <a:t>14. </a:t>
            </a:r>
            <a:r>
              <a:rPr lang="sl-SI" b="1" dirty="0">
                <a:latin typeface="+mn-lt"/>
              </a:rPr>
              <a:t>Preberi besedilo.</a:t>
            </a:r>
            <a:br>
              <a:rPr lang="sl-SI" b="1" dirty="0"/>
            </a:br>
            <a:br>
              <a:rPr lang="sl-SI" dirty="0"/>
            </a:br>
            <a:endParaRPr lang="sl-SI" dirty="0"/>
          </a:p>
        </p:txBody>
      </p:sp>
      <p:graphicFrame>
        <p:nvGraphicFramePr>
          <p:cNvPr id="4" name="Označba mesta vsebine 3">
            <a:extLst>
              <a:ext uri="{FF2B5EF4-FFF2-40B4-BE49-F238E27FC236}">
                <a16:creationId xmlns:a16="http://schemas.microsoft.com/office/drawing/2014/main" id="{71C6833D-5F28-4108-BB3A-69AD6688FE87}"/>
              </a:ext>
            </a:extLst>
          </p:cNvPr>
          <p:cNvGraphicFramePr>
            <a:graphicFrameLocks noGrp="1"/>
          </p:cNvGraphicFramePr>
          <p:nvPr>
            <p:ph idx="1"/>
            <p:extLst>
              <p:ext uri="{D42A27DB-BD31-4B8C-83A1-F6EECF244321}">
                <p14:modId xmlns:p14="http://schemas.microsoft.com/office/powerpoint/2010/main" val="1924468626"/>
              </p:ext>
            </p:extLst>
          </p:nvPr>
        </p:nvGraphicFramePr>
        <p:xfrm>
          <a:off x="1118586" y="1047567"/>
          <a:ext cx="10235214" cy="4263771"/>
        </p:xfrm>
        <a:graphic>
          <a:graphicData uri="http://schemas.openxmlformats.org/drawingml/2006/table">
            <a:tbl>
              <a:tblPr firstRow="1" firstCol="1" bandRow="1">
                <a:tableStyleId>{2D5ABB26-0587-4C30-8999-92F81FD0307C}</a:tableStyleId>
              </a:tblPr>
              <a:tblGrid>
                <a:gridCol w="10235214">
                  <a:extLst>
                    <a:ext uri="{9D8B030D-6E8A-4147-A177-3AD203B41FA5}">
                      <a16:colId xmlns:a16="http://schemas.microsoft.com/office/drawing/2014/main" val="2063771533"/>
                    </a:ext>
                  </a:extLst>
                </a:gridCol>
              </a:tblGrid>
              <a:tr h="3098305">
                <a:tc>
                  <a:txBody>
                    <a:bodyPr/>
                    <a:lstStyle/>
                    <a:p>
                      <a:pPr algn="l">
                        <a:lnSpc>
                          <a:spcPct val="107000"/>
                        </a:lnSpc>
                        <a:spcAft>
                          <a:spcPts val="0"/>
                        </a:spcAft>
                      </a:pPr>
                      <a:r>
                        <a:rPr lang="sl-SI" sz="1200" dirty="0">
                          <a:effectLst/>
                        </a:rPr>
                        <a:t> </a:t>
                      </a:r>
                      <a:endParaRPr lang="sl-SI" sz="1100" dirty="0">
                        <a:effectLst/>
                      </a:endParaRPr>
                    </a:p>
                    <a:p>
                      <a:pPr algn="l">
                        <a:lnSpc>
                          <a:spcPct val="150000"/>
                        </a:lnSpc>
                        <a:spcAft>
                          <a:spcPts val="0"/>
                        </a:spcAft>
                      </a:pPr>
                      <a:r>
                        <a:rPr lang="sl-SI" sz="2000" dirty="0">
                          <a:effectLst/>
                        </a:rPr>
                        <a:t>Miha hodi v 4. a razred. Njegov najboljši prijatelj je Rok. Med uro večkrat klepetata, zato ju učiteljica velikokrat opozori. Prejšnji teden sta med odmorom skakala po mizah in eni izmed miz se je zlomila noga. Kadar se ne preobujeta v copate, ko vstopita v šolo, in ju snažilka na to opozori, se nanjo jezita, ji odgovarjata. Rok ji je enkrat celo pokazal jezik. Ko pa grejo domov, velikokrat nastavljata noge deklicam, da bi se spotaknile. </a:t>
                      </a:r>
                    </a:p>
                    <a:p>
                      <a:pPr algn="l">
                        <a:lnSpc>
                          <a:spcPct val="107000"/>
                        </a:lnSpc>
                        <a:spcAft>
                          <a:spcPts val="0"/>
                        </a:spcAft>
                      </a:pPr>
                      <a:r>
                        <a:rPr lang="sl-SI" sz="1200" dirty="0">
                          <a:effectLst/>
                        </a:rPr>
                        <a:t> </a:t>
                      </a:r>
                    </a:p>
                    <a:p>
                      <a:pPr algn="l">
                        <a:lnSpc>
                          <a:spcPct val="107000"/>
                        </a:lnSpc>
                        <a:spcAft>
                          <a:spcPts val="0"/>
                        </a:spcAft>
                      </a:pPr>
                      <a:endParaRPr lang="sl-SI"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sl-SI" sz="4000" b="1" kern="1200" dirty="0">
                          <a:solidFill>
                            <a:schemeClr val="tx1"/>
                          </a:solidFill>
                          <a:effectLst/>
                          <a:latin typeface="+mn-lt"/>
                          <a:ea typeface="+mn-ea"/>
                          <a:cs typeface="+mn-cs"/>
                        </a:rPr>
                        <a:t>Naštej vsaj tri pravila šolskega reda, ki jih učenca 4. a razreda nista upoštevala. </a:t>
                      </a:r>
                      <a:endParaRPr lang="sl-SI" sz="4000" kern="1200" dirty="0">
                        <a:solidFill>
                          <a:schemeClr val="tx1"/>
                        </a:solidFill>
                        <a:effectLst/>
                        <a:latin typeface="+mn-lt"/>
                        <a:ea typeface="+mn-ea"/>
                        <a:cs typeface="+mn-cs"/>
                      </a:endParaRPr>
                    </a:p>
                    <a:p>
                      <a:pPr algn="l">
                        <a:lnSpc>
                          <a:spcPct val="107000"/>
                        </a:lnSpc>
                        <a:spcAft>
                          <a:spcPts val="0"/>
                        </a:spcAft>
                      </a:pP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1831732"/>
                  </a:ext>
                </a:extLst>
              </a:tr>
            </a:tbl>
          </a:graphicData>
        </a:graphic>
      </p:graphicFrame>
    </p:spTree>
    <p:extLst>
      <p:ext uri="{BB962C8B-B14F-4D97-AF65-F5344CB8AC3E}">
        <p14:creationId xmlns:p14="http://schemas.microsoft.com/office/powerpoint/2010/main" val="399426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36320D5-105C-4DE2-B6A1-40A488177218}"/>
              </a:ext>
            </a:extLst>
          </p:cNvPr>
          <p:cNvSpPr>
            <a:spLocks noGrp="1"/>
          </p:cNvSpPr>
          <p:nvPr>
            <p:ph idx="1"/>
          </p:nvPr>
        </p:nvSpPr>
        <p:spPr/>
        <p:txBody>
          <a:bodyPr/>
          <a:lstStyle/>
          <a:p>
            <a:r>
              <a:rPr lang="sl-SI" sz="4000" dirty="0">
                <a:solidFill>
                  <a:srgbClr val="FF0000"/>
                </a:solidFill>
              </a:rPr>
              <a:t>Učenca nista upoštevala pravila poslušanja, čuvanja šolske lastnine, preobuvanja v copate, spoštljivega odnosa do delavcev na šoli, nenasilnega obnašanja do deklic.</a:t>
            </a:r>
          </a:p>
          <a:p>
            <a:endParaRPr lang="sl-SI" dirty="0"/>
          </a:p>
        </p:txBody>
      </p:sp>
    </p:spTree>
    <p:extLst>
      <p:ext uri="{BB962C8B-B14F-4D97-AF65-F5344CB8AC3E}">
        <p14:creationId xmlns:p14="http://schemas.microsoft.com/office/powerpoint/2010/main" val="295406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1E8950A-ABA0-4DC8-895E-12314D883652}"/>
              </a:ext>
            </a:extLst>
          </p:cNvPr>
          <p:cNvSpPr>
            <a:spLocks noGrp="1"/>
          </p:cNvSpPr>
          <p:nvPr>
            <p:ph idx="1"/>
          </p:nvPr>
        </p:nvSpPr>
        <p:spPr/>
        <p:txBody>
          <a:bodyPr/>
          <a:lstStyle/>
          <a:p>
            <a:r>
              <a:rPr lang="sl-SI" sz="4000" dirty="0">
                <a:solidFill>
                  <a:srgbClr val="FF0000"/>
                </a:solidFill>
              </a:rPr>
              <a:t>Družina, razred, nogometni klub, plesna skupina, prijatelji …</a:t>
            </a:r>
            <a:br>
              <a:rPr lang="sl-SI" sz="4000" dirty="0">
                <a:solidFill>
                  <a:srgbClr val="FF0000"/>
                </a:solidFill>
              </a:rPr>
            </a:br>
            <a:endParaRPr lang="sl-SI" sz="4000" dirty="0">
              <a:solidFill>
                <a:srgbClr val="FF0000"/>
              </a:solidFill>
            </a:endParaRPr>
          </a:p>
          <a:p>
            <a:endParaRPr lang="sl-SI" dirty="0"/>
          </a:p>
        </p:txBody>
      </p:sp>
    </p:spTree>
    <p:extLst>
      <p:ext uri="{BB962C8B-B14F-4D97-AF65-F5344CB8AC3E}">
        <p14:creationId xmlns:p14="http://schemas.microsoft.com/office/powerpoint/2010/main" val="4187051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A34F425-62CB-480A-B9D7-748F9CBD0713}"/>
              </a:ext>
            </a:extLst>
          </p:cNvPr>
          <p:cNvSpPr>
            <a:spLocks noGrp="1"/>
          </p:cNvSpPr>
          <p:nvPr>
            <p:ph idx="1"/>
          </p:nvPr>
        </p:nvSpPr>
        <p:spPr/>
        <p:txBody>
          <a:bodyPr>
            <a:normAutofit/>
          </a:bodyPr>
          <a:lstStyle/>
          <a:p>
            <a:pPr marL="0" indent="0">
              <a:buNone/>
            </a:pPr>
            <a:r>
              <a:rPr lang="sl-SI" sz="4000" dirty="0"/>
              <a:t>15. Pojasni, kaj je pravica.</a:t>
            </a:r>
          </a:p>
        </p:txBody>
      </p:sp>
    </p:spTree>
    <p:extLst>
      <p:ext uri="{BB962C8B-B14F-4D97-AF65-F5344CB8AC3E}">
        <p14:creationId xmlns:p14="http://schemas.microsoft.com/office/powerpoint/2010/main" val="3835805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87E4DDB-B93A-43EE-8CD0-77FDB7F053CF}"/>
              </a:ext>
            </a:extLst>
          </p:cNvPr>
          <p:cNvSpPr>
            <a:spLocks noGrp="1"/>
          </p:cNvSpPr>
          <p:nvPr>
            <p:ph idx="1"/>
          </p:nvPr>
        </p:nvSpPr>
        <p:spPr>
          <a:xfrm>
            <a:off x="740545" y="1159800"/>
            <a:ext cx="10515600" cy="4351338"/>
          </a:xfrm>
        </p:spPr>
        <p:txBody>
          <a:bodyPr>
            <a:normAutofit/>
          </a:bodyPr>
          <a:lstStyle/>
          <a:p>
            <a:r>
              <a:rPr lang="sl-SI" sz="4000" dirty="0">
                <a:solidFill>
                  <a:srgbClr val="FF0000"/>
                </a:solidFill>
              </a:rPr>
              <a:t>Vsi ljudje se rodimo svobodni in imamo enake pravice ne glede na spol, barvo kože, narodnost, vero ali premoženje. Vsi imamo pravico, da so nam zagotovljene osnovne potrebe. Ko govorimo o pravici, da so nam zagotovljene osnovne potrebe, uporabljamo izraz </a:t>
            </a:r>
            <a:r>
              <a:rPr lang="sl-SI" sz="4000" b="1" dirty="0">
                <a:solidFill>
                  <a:srgbClr val="FF0000"/>
                </a:solidFill>
              </a:rPr>
              <a:t>človekove pravice.</a:t>
            </a:r>
          </a:p>
        </p:txBody>
      </p:sp>
    </p:spTree>
    <p:extLst>
      <p:ext uri="{BB962C8B-B14F-4D97-AF65-F5344CB8AC3E}">
        <p14:creationId xmlns:p14="http://schemas.microsoft.com/office/powerpoint/2010/main" val="3943789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Označba mesta vsebine 3">
            <a:extLst>
              <a:ext uri="{FF2B5EF4-FFF2-40B4-BE49-F238E27FC236}">
                <a16:creationId xmlns:a16="http://schemas.microsoft.com/office/drawing/2014/main" id="{7C670011-88B6-475C-B46E-77ADE7E6FEC3}"/>
              </a:ext>
            </a:extLst>
          </p:cNvPr>
          <p:cNvGraphicFramePr>
            <a:graphicFrameLocks noGrp="1"/>
          </p:cNvGraphicFramePr>
          <p:nvPr>
            <p:ph idx="1"/>
            <p:extLst>
              <p:ext uri="{D42A27DB-BD31-4B8C-83A1-F6EECF244321}">
                <p14:modId xmlns:p14="http://schemas.microsoft.com/office/powerpoint/2010/main" val="3486258170"/>
              </p:ext>
            </p:extLst>
          </p:nvPr>
        </p:nvGraphicFramePr>
        <p:xfrm>
          <a:off x="1070962" y="1301365"/>
          <a:ext cx="8859914" cy="4407670"/>
        </p:xfrm>
        <a:graphic>
          <a:graphicData uri="http://schemas.openxmlformats.org/drawingml/2006/table">
            <a:tbl>
              <a:tblPr firstRow="1" firstCol="1" bandRow="1">
                <a:tableStyleId>{5940675A-B579-460E-94D1-54222C63F5DA}</a:tableStyleId>
              </a:tblPr>
              <a:tblGrid>
                <a:gridCol w="4446946">
                  <a:extLst>
                    <a:ext uri="{9D8B030D-6E8A-4147-A177-3AD203B41FA5}">
                      <a16:colId xmlns:a16="http://schemas.microsoft.com/office/drawing/2014/main" val="4049060844"/>
                    </a:ext>
                  </a:extLst>
                </a:gridCol>
                <a:gridCol w="4412968">
                  <a:extLst>
                    <a:ext uri="{9D8B030D-6E8A-4147-A177-3AD203B41FA5}">
                      <a16:colId xmlns:a16="http://schemas.microsoft.com/office/drawing/2014/main" val="4076387937"/>
                    </a:ext>
                  </a:extLst>
                </a:gridCol>
              </a:tblGrid>
              <a:tr h="1734753">
                <a:tc>
                  <a:txBody>
                    <a:bodyPr/>
                    <a:lstStyle/>
                    <a:p>
                      <a:pPr algn="just">
                        <a:lnSpc>
                          <a:spcPct val="107000"/>
                        </a:lnSpc>
                        <a:spcAft>
                          <a:spcPts val="0"/>
                        </a:spcAft>
                      </a:pPr>
                      <a:r>
                        <a:rPr lang="sl-SI" sz="1000" dirty="0">
                          <a:effectLst/>
                        </a:rPr>
                        <a:t> </a:t>
                      </a:r>
                    </a:p>
                    <a:p>
                      <a:pPr algn="just">
                        <a:lnSpc>
                          <a:spcPct val="107000"/>
                        </a:lnSpc>
                        <a:spcAft>
                          <a:spcPts val="800"/>
                        </a:spcAft>
                      </a:pPr>
                      <a:r>
                        <a:rPr lang="sl-SI" sz="1000" dirty="0">
                          <a:effectLst/>
                        </a:rPr>
                        <a:t>      </a:t>
                      </a:r>
                      <a:endParaRPr lang="sl-S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tc>
                  <a:txBody>
                    <a:bodyPr/>
                    <a:lstStyle/>
                    <a:p>
                      <a:pPr algn="just">
                        <a:lnSpc>
                          <a:spcPct val="107000"/>
                        </a:lnSpc>
                        <a:spcAft>
                          <a:spcPts val="0"/>
                        </a:spcAft>
                      </a:pPr>
                      <a:r>
                        <a:rPr lang="sl-SI" sz="900" dirty="0">
                          <a:effectLst/>
                        </a:rPr>
                        <a:t> </a:t>
                      </a:r>
                      <a:endParaRPr lang="sl-SI" sz="1000" dirty="0">
                        <a:effectLst/>
                      </a:endParaRPr>
                    </a:p>
                    <a:p>
                      <a:pPr algn="just">
                        <a:lnSpc>
                          <a:spcPct val="107000"/>
                        </a:lnSpc>
                        <a:spcAft>
                          <a:spcPts val="0"/>
                        </a:spcAft>
                      </a:pPr>
                      <a:r>
                        <a:rPr lang="sl-SI" sz="1000" dirty="0">
                          <a:effectLst/>
                        </a:rPr>
                        <a:t>     </a:t>
                      </a:r>
                    </a:p>
                    <a:p>
                      <a:pPr algn="just">
                        <a:lnSpc>
                          <a:spcPct val="107000"/>
                        </a:lnSpc>
                        <a:spcAft>
                          <a:spcPts val="0"/>
                        </a:spcAft>
                      </a:pPr>
                      <a:r>
                        <a:rPr lang="sl-SI" sz="1100" dirty="0">
                          <a:effectLst/>
                        </a:rPr>
                        <a:t> </a:t>
                      </a:r>
                      <a:endParaRPr lang="sl-S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extLst>
                  <a:ext uri="{0D108BD9-81ED-4DB2-BD59-A6C34878D82A}">
                    <a16:rowId xmlns:a16="http://schemas.microsoft.com/office/drawing/2014/main" val="2356011826"/>
                  </a:ext>
                </a:extLst>
              </a:tr>
              <a:tr h="412326">
                <a:tc>
                  <a:txBody>
                    <a:bodyPr/>
                    <a:lstStyle/>
                    <a:p>
                      <a:pPr algn="just">
                        <a:lnSpc>
                          <a:spcPct val="150000"/>
                        </a:lnSpc>
                        <a:spcAft>
                          <a:spcPts val="0"/>
                        </a:spcAft>
                      </a:pPr>
                      <a:r>
                        <a:rPr lang="sl-SI" sz="900" dirty="0">
                          <a:effectLst/>
                        </a:rPr>
                        <a:t> </a:t>
                      </a:r>
                      <a:endParaRPr lang="sl-S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tc>
                  <a:txBody>
                    <a:bodyPr/>
                    <a:lstStyle/>
                    <a:p>
                      <a:pPr algn="just">
                        <a:lnSpc>
                          <a:spcPct val="150000"/>
                        </a:lnSpc>
                        <a:spcAft>
                          <a:spcPts val="0"/>
                        </a:spcAft>
                      </a:pPr>
                      <a:r>
                        <a:rPr lang="sl-SI" sz="900" dirty="0">
                          <a:effectLst/>
                        </a:rPr>
                        <a:t> </a:t>
                      </a:r>
                      <a:endParaRPr lang="sl-SI" sz="1000" dirty="0">
                        <a:effectLst/>
                      </a:endParaRPr>
                    </a:p>
                    <a:p>
                      <a:pPr>
                        <a:lnSpc>
                          <a:spcPct val="107000"/>
                        </a:lnSpc>
                      </a:pPr>
                      <a:r>
                        <a:rPr lang="sl-SI" sz="900" dirty="0">
                          <a:effectLst/>
                        </a:rPr>
                        <a:t>  </a:t>
                      </a:r>
                      <a:endParaRPr lang="sl-SI" sz="900" dirty="0">
                        <a:effectLst/>
                        <a:latin typeface="Times New Roman" panose="02020603050405020304" pitchFamily="18" charset="0"/>
                        <a:ea typeface="Times New Roman" panose="02020603050405020304" pitchFamily="18" charset="0"/>
                      </a:endParaRPr>
                    </a:p>
                  </a:txBody>
                  <a:tcPr marL="60394" marR="60394" marT="0" marB="0"/>
                </a:tc>
                <a:extLst>
                  <a:ext uri="{0D108BD9-81ED-4DB2-BD59-A6C34878D82A}">
                    <a16:rowId xmlns:a16="http://schemas.microsoft.com/office/drawing/2014/main" val="787969663"/>
                  </a:ext>
                </a:extLst>
              </a:tr>
              <a:tr h="1848265">
                <a:tc>
                  <a:txBody>
                    <a:bodyPr/>
                    <a:lstStyle/>
                    <a:p>
                      <a:pPr algn="just">
                        <a:lnSpc>
                          <a:spcPct val="107000"/>
                        </a:lnSpc>
                        <a:spcAft>
                          <a:spcPts val="0"/>
                        </a:spcAft>
                      </a:pPr>
                      <a:r>
                        <a:rPr lang="sl-SI" sz="1000">
                          <a:effectLst/>
                        </a:rPr>
                        <a:t> </a:t>
                      </a:r>
                    </a:p>
                    <a:p>
                      <a:pPr algn="just">
                        <a:lnSpc>
                          <a:spcPct val="107000"/>
                        </a:lnSpc>
                        <a:spcAft>
                          <a:spcPts val="0"/>
                        </a:spcAft>
                      </a:pPr>
                      <a:r>
                        <a:rPr lang="sl-SI" sz="1000">
                          <a:effectLst/>
                        </a:rPr>
                        <a:t>       </a:t>
                      </a:r>
                      <a:endParaRPr lang="sl-SI"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tc>
                  <a:txBody>
                    <a:bodyPr/>
                    <a:lstStyle/>
                    <a:p>
                      <a:pPr algn="just">
                        <a:lnSpc>
                          <a:spcPct val="107000"/>
                        </a:lnSpc>
                        <a:spcAft>
                          <a:spcPts val="0"/>
                        </a:spcAft>
                      </a:pPr>
                      <a:r>
                        <a:rPr lang="sl-SI" sz="1100" dirty="0">
                          <a:effectLst/>
                        </a:rPr>
                        <a:t> </a:t>
                      </a:r>
                      <a:endParaRPr lang="sl-SI" sz="1000" dirty="0">
                        <a:effectLst/>
                      </a:endParaRPr>
                    </a:p>
                    <a:p>
                      <a:pPr algn="just">
                        <a:lnSpc>
                          <a:spcPct val="107000"/>
                        </a:lnSpc>
                        <a:spcAft>
                          <a:spcPts val="0"/>
                        </a:spcAft>
                      </a:pPr>
                      <a:r>
                        <a:rPr lang="sl-SI" sz="1000" dirty="0">
                          <a:effectLst/>
                        </a:rPr>
                        <a:t>       </a:t>
                      </a:r>
                      <a:endParaRPr lang="sl-S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extLst>
                  <a:ext uri="{0D108BD9-81ED-4DB2-BD59-A6C34878D82A}">
                    <a16:rowId xmlns:a16="http://schemas.microsoft.com/office/drawing/2014/main" val="3795207853"/>
                  </a:ext>
                </a:extLst>
              </a:tr>
              <a:tr h="412326">
                <a:tc>
                  <a:txBody>
                    <a:bodyPr/>
                    <a:lstStyle/>
                    <a:p>
                      <a:pPr algn="just">
                        <a:lnSpc>
                          <a:spcPct val="150000"/>
                        </a:lnSpc>
                        <a:spcAft>
                          <a:spcPts val="0"/>
                        </a:spcAft>
                      </a:pPr>
                      <a:r>
                        <a:rPr lang="sl-SI" sz="900" dirty="0">
                          <a:effectLst/>
                        </a:rPr>
                        <a:t> </a:t>
                      </a:r>
                      <a:endParaRPr lang="sl-S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tc>
                  <a:txBody>
                    <a:bodyPr/>
                    <a:lstStyle/>
                    <a:p>
                      <a:pPr algn="just">
                        <a:lnSpc>
                          <a:spcPct val="150000"/>
                        </a:lnSpc>
                        <a:spcAft>
                          <a:spcPts val="0"/>
                        </a:spcAft>
                      </a:pPr>
                      <a:r>
                        <a:rPr lang="sl-SI" sz="900" dirty="0">
                          <a:effectLst/>
                        </a:rPr>
                        <a:t> </a:t>
                      </a:r>
                      <a:endParaRPr lang="sl-SI" sz="1000" dirty="0">
                        <a:effectLst/>
                      </a:endParaRPr>
                    </a:p>
                    <a:p>
                      <a:pPr>
                        <a:lnSpc>
                          <a:spcPct val="107000"/>
                        </a:lnSpc>
                      </a:pPr>
                      <a:r>
                        <a:rPr lang="sl-SI" sz="900" dirty="0">
                          <a:effectLst/>
                        </a:rPr>
                        <a:t>    </a:t>
                      </a:r>
                      <a:endParaRPr lang="sl-SI" sz="900" dirty="0">
                        <a:effectLst/>
                        <a:latin typeface="Times New Roman" panose="02020603050405020304" pitchFamily="18" charset="0"/>
                        <a:ea typeface="Times New Roman" panose="02020603050405020304" pitchFamily="18" charset="0"/>
                      </a:endParaRPr>
                    </a:p>
                  </a:txBody>
                  <a:tcPr marL="60394" marR="60394" marT="0" marB="0"/>
                </a:tc>
                <a:extLst>
                  <a:ext uri="{0D108BD9-81ED-4DB2-BD59-A6C34878D82A}">
                    <a16:rowId xmlns:a16="http://schemas.microsoft.com/office/drawing/2014/main" val="4103188499"/>
                  </a:ext>
                </a:extLst>
              </a:tr>
            </a:tbl>
          </a:graphicData>
        </a:graphic>
      </p:graphicFrame>
      <p:pic>
        <p:nvPicPr>
          <p:cNvPr id="2052" name="Slika 23" descr="shutterstock_348090254[1]">
            <a:extLst>
              <a:ext uri="{FF2B5EF4-FFF2-40B4-BE49-F238E27FC236}">
                <a16:creationId xmlns:a16="http://schemas.microsoft.com/office/drawing/2014/main" id="{07DDC413-FEB9-4A9B-84A7-CB3BADCC3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666" y="1491988"/>
            <a:ext cx="2155825" cy="14398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Slika 24" descr="shutterstock_441330361[1]">
            <a:extLst>
              <a:ext uri="{FF2B5EF4-FFF2-40B4-BE49-F238E27FC236}">
                <a16:creationId xmlns:a16="http://schemas.microsoft.com/office/drawing/2014/main" id="{83C6D780-6A2D-4C65-982C-0E4F2E2E8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667" y="3600809"/>
            <a:ext cx="2201862" cy="14636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ka 25" descr="shutterstock_69319183[1]">
            <a:extLst>
              <a:ext uri="{FF2B5EF4-FFF2-40B4-BE49-F238E27FC236}">
                <a16:creationId xmlns:a16="http://schemas.microsoft.com/office/drawing/2014/main" id="{0ADC9D56-DACF-402D-9DEC-10BC99F7A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228" y="1568188"/>
            <a:ext cx="2041525" cy="1363662"/>
          </a:xfrm>
          <a:prstGeom prst="rect">
            <a:avLst/>
          </a:prstGeom>
          <a:noFill/>
          <a:extLst>
            <a:ext uri="{909E8E84-426E-40DD-AFC4-6F175D3DCCD1}">
              <a14:hiddenFill xmlns:a14="http://schemas.microsoft.com/office/drawing/2010/main">
                <a:solidFill>
                  <a:srgbClr val="FFFFFF"/>
                </a:solidFill>
              </a14:hiddenFill>
            </a:ext>
          </a:extLst>
        </p:spPr>
      </p:pic>
      <p:pic>
        <p:nvPicPr>
          <p:cNvPr id="2049" name="Slika 26" descr="shutterstock_529755808[1]">
            <a:extLst>
              <a:ext uri="{FF2B5EF4-FFF2-40B4-BE49-F238E27FC236}">
                <a16:creationId xmlns:a16="http://schemas.microsoft.com/office/drawing/2014/main" id="{61367353-2642-4DB7-9FC8-428B634123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8228" y="3715109"/>
            <a:ext cx="2019300" cy="1349375"/>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a:extLst>
              <a:ext uri="{FF2B5EF4-FFF2-40B4-BE49-F238E27FC236}">
                <a16:creationId xmlns:a16="http://schemas.microsoft.com/office/drawing/2014/main" id="{5DDA4414-642A-4D79-B43C-F45F827A4397}"/>
              </a:ext>
            </a:extLst>
          </p:cNvPr>
          <p:cNvSpPr/>
          <p:nvPr/>
        </p:nvSpPr>
        <p:spPr>
          <a:xfrm>
            <a:off x="492049" y="427605"/>
            <a:ext cx="12041373" cy="721736"/>
          </a:xfrm>
          <a:prstGeom prst="rect">
            <a:avLst/>
          </a:prstGeom>
        </p:spPr>
        <p:txBody>
          <a:bodyPr wrap="none">
            <a:spAutoFit/>
          </a:bodyPr>
          <a:lstStyle/>
          <a:p>
            <a:pPr>
              <a:lnSpc>
                <a:spcPct val="107000"/>
              </a:lnSpc>
              <a:spcAft>
                <a:spcPts val="0"/>
              </a:spcAft>
            </a:pPr>
            <a:r>
              <a:rPr lang="sl-SI" sz="4000" dirty="0"/>
              <a:t>16. Pod vsako fotografijo zapiši eno od otrokovih pravic.</a:t>
            </a:r>
          </a:p>
        </p:txBody>
      </p:sp>
    </p:spTree>
    <p:extLst>
      <p:ext uri="{BB962C8B-B14F-4D97-AF65-F5344CB8AC3E}">
        <p14:creationId xmlns:p14="http://schemas.microsoft.com/office/powerpoint/2010/main" val="4275595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Označba mesta vsebine 3">
            <a:extLst>
              <a:ext uri="{FF2B5EF4-FFF2-40B4-BE49-F238E27FC236}">
                <a16:creationId xmlns:a16="http://schemas.microsoft.com/office/drawing/2014/main" id="{7C670011-88B6-475C-B46E-77ADE7E6FEC3}"/>
              </a:ext>
            </a:extLst>
          </p:cNvPr>
          <p:cNvGraphicFramePr>
            <a:graphicFrameLocks noGrp="1"/>
          </p:cNvGraphicFramePr>
          <p:nvPr>
            <p:ph idx="1"/>
            <p:extLst>
              <p:ext uri="{D42A27DB-BD31-4B8C-83A1-F6EECF244321}">
                <p14:modId xmlns:p14="http://schemas.microsoft.com/office/powerpoint/2010/main" val="589798802"/>
              </p:ext>
            </p:extLst>
          </p:nvPr>
        </p:nvGraphicFramePr>
        <p:xfrm>
          <a:off x="1070962" y="1301365"/>
          <a:ext cx="8859914" cy="4824570"/>
        </p:xfrm>
        <a:graphic>
          <a:graphicData uri="http://schemas.openxmlformats.org/drawingml/2006/table">
            <a:tbl>
              <a:tblPr firstRow="1" firstCol="1" bandRow="1">
                <a:tableStyleId>{5940675A-B579-460E-94D1-54222C63F5DA}</a:tableStyleId>
              </a:tblPr>
              <a:tblGrid>
                <a:gridCol w="4446946">
                  <a:extLst>
                    <a:ext uri="{9D8B030D-6E8A-4147-A177-3AD203B41FA5}">
                      <a16:colId xmlns:a16="http://schemas.microsoft.com/office/drawing/2014/main" val="4049060844"/>
                    </a:ext>
                  </a:extLst>
                </a:gridCol>
                <a:gridCol w="4412968">
                  <a:extLst>
                    <a:ext uri="{9D8B030D-6E8A-4147-A177-3AD203B41FA5}">
                      <a16:colId xmlns:a16="http://schemas.microsoft.com/office/drawing/2014/main" val="4076387937"/>
                    </a:ext>
                  </a:extLst>
                </a:gridCol>
              </a:tblGrid>
              <a:tr h="1734753">
                <a:tc>
                  <a:txBody>
                    <a:bodyPr/>
                    <a:lstStyle/>
                    <a:p>
                      <a:pPr algn="ctr">
                        <a:lnSpc>
                          <a:spcPct val="107000"/>
                        </a:lnSpc>
                        <a:spcAft>
                          <a:spcPts val="0"/>
                        </a:spcAft>
                      </a:pPr>
                      <a:r>
                        <a:rPr lang="sl-SI" sz="1000" dirty="0">
                          <a:effectLst/>
                        </a:rPr>
                        <a:t> </a:t>
                      </a:r>
                    </a:p>
                    <a:p>
                      <a:pPr algn="ctr">
                        <a:lnSpc>
                          <a:spcPct val="107000"/>
                        </a:lnSpc>
                        <a:spcAft>
                          <a:spcPts val="800"/>
                        </a:spcAft>
                      </a:pPr>
                      <a:r>
                        <a:rPr lang="sl-SI" sz="1000" dirty="0">
                          <a:effectLst/>
                        </a:rPr>
                        <a:t>      </a:t>
                      </a:r>
                      <a:endParaRPr lang="sl-S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tc>
                  <a:txBody>
                    <a:bodyPr/>
                    <a:lstStyle/>
                    <a:p>
                      <a:pPr algn="ctr">
                        <a:lnSpc>
                          <a:spcPct val="107000"/>
                        </a:lnSpc>
                        <a:spcAft>
                          <a:spcPts val="0"/>
                        </a:spcAft>
                      </a:pPr>
                      <a:r>
                        <a:rPr lang="sl-SI" sz="900" dirty="0">
                          <a:effectLst/>
                        </a:rPr>
                        <a:t> </a:t>
                      </a:r>
                      <a:endParaRPr lang="sl-SI" sz="1000" dirty="0">
                        <a:effectLst/>
                      </a:endParaRPr>
                    </a:p>
                    <a:p>
                      <a:pPr algn="ctr">
                        <a:lnSpc>
                          <a:spcPct val="107000"/>
                        </a:lnSpc>
                        <a:spcAft>
                          <a:spcPts val="0"/>
                        </a:spcAft>
                      </a:pPr>
                      <a:r>
                        <a:rPr lang="sl-SI" sz="1000" dirty="0">
                          <a:effectLst/>
                        </a:rPr>
                        <a:t>     </a:t>
                      </a:r>
                    </a:p>
                    <a:p>
                      <a:pPr algn="ctr">
                        <a:lnSpc>
                          <a:spcPct val="107000"/>
                        </a:lnSpc>
                        <a:spcAft>
                          <a:spcPts val="0"/>
                        </a:spcAft>
                      </a:pPr>
                      <a:r>
                        <a:rPr lang="sl-SI" sz="1100" dirty="0">
                          <a:effectLst/>
                        </a:rPr>
                        <a:t> </a:t>
                      </a:r>
                      <a:endParaRPr lang="sl-S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extLst>
                  <a:ext uri="{0D108BD9-81ED-4DB2-BD59-A6C34878D82A}">
                    <a16:rowId xmlns:a16="http://schemas.microsoft.com/office/drawing/2014/main" val="2356011826"/>
                  </a:ext>
                </a:extLst>
              </a:tr>
              <a:tr h="412326">
                <a:tc>
                  <a:txBody>
                    <a:bodyPr/>
                    <a:lstStyle/>
                    <a:p>
                      <a:pPr algn="ctr">
                        <a:lnSpc>
                          <a:spcPct val="150000"/>
                        </a:lnSpc>
                        <a:spcAft>
                          <a:spcPts val="0"/>
                        </a:spcAft>
                      </a:pPr>
                      <a:r>
                        <a:rPr lang="sl-SI" sz="1800" dirty="0">
                          <a:solidFill>
                            <a:srgbClr val="FF0000"/>
                          </a:solidFill>
                          <a:effectLst/>
                        </a:rPr>
                        <a:t> PRAVICA DO PITNE VODE</a:t>
                      </a:r>
                      <a:endParaRPr lang="sl-SI"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tc>
                  <a:txBody>
                    <a:bodyPr/>
                    <a:lstStyle/>
                    <a:p>
                      <a:pPr algn="ctr">
                        <a:lnSpc>
                          <a:spcPct val="150000"/>
                        </a:lnSpc>
                        <a:spcAft>
                          <a:spcPts val="0"/>
                        </a:spcAft>
                      </a:pPr>
                      <a:r>
                        <a:rPr lang="sl-SI" sz="1800" dirty="0">
                          <a:solidFill>
                            <a:srgbClr val="FF0000"/>
                          </a:solidFill>
                          <a:effectLst/>
                        </a:rPr>
                        <a:t>PRAVICA DO  ŠOLANJA</a:t>
                      </a:r>
                    </a:p>
                    <a:p>
                      <a:pPr algn="ctr">
                        <a:lnSpc>
                          <a:spcPct val="107000"/>
                        </a:lnSpc>
                      </a:pPr>
                      <a:r>
                        <a:rPr lang="sl-SI" sz="1800" dirty="0">
                          <a:solidFill>
                            <a:srgbClr val="FF0000"/>
                          </a:solidFill>
                          <a:effectLst/>
                        </a:rPr>
                        <a:t>  </a:t>
                      </a:r>
                      <a:endParaRPr lang="sl-SI" sz="1800" dirty="0">
                        <a:solidFill>
                          <a:srgbClr val="FF0000"/>
                        </a:solidFill>
                        <a:effectLst/>
                        <a:latin typeface="Times New Roman" panose="02020603050405020304" pitchFamily="18" charset="0"/>
                        <a:ea typeface="Times New Roman" panose="02020603050405020304" pitchFamily="18" charset="0"/>
                      </a:endParaRPr>
                    </a:p>
                  </a:txBody>
                  <a:tcPr marL="60394" marR="60394" marT="0" marB="0"/>
                </a:tc>
                <a:extLst>
                  <a:ext uri="{0D108BD9-81ED-4DB2-BD59-A6C34878D82A}">
                    <a16:rowId xmlns:a16="http://schemas.microsoft.com/office/drawing/2014/main" val="787969663"/>
                  </a:ext>
                </a:extLst>
              </a:tr>
              <a:tr h="1848265">
                <a:tc>
                  <a:txBody>
                    <a:bodyPr/>
                    <a:lstStyle/>
                    <a:p>
                      <a:pPr algn="ctr">
                        <a:lnSpc>
                          <a:spcPct val="107000"/>
                        </a:lnSpc>
                        <a:spcAft>
                          <a:spcPts val="0"/>
                        </a:spcAft>
                      </a:pPr>
                      <a:r>
                        <a:rPr lang="sl-SI" sz="1000">
                          <a:effectLst/>
                        </a:rPr>
                        <a:t> </a:t>
                      </a:r>
                    </a:p>
                    <a:p>
                      <a:pPr algn="ctr">
                        <a:lnSpc>
                          <a:spcPct val="107000"/>
                        </a:lnSpc>
                        <a:spcAft>
                          <a:spcPts val="0"/>
                        </a:spcAft>
                      </a:pPr>
                      <a:r>
                        <a:rPr lang="sl-SI" sz="1000">
                          <a:effectLst/>
                        </a:rPr>
                        <a:t>       </a:t>
                      </a:r>
                      <a:endParaRPr lang="sl-SI"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tc>
                  <a:txBody>
                    <a:bodyPr/>
                    <a:lstStyle/>
                    <a:p>
                      <a:pPr algn="ctr">
                        <a:lnSpc>
                          <a:spcPct val="107000"/>
                        </a:lnSpc>
                        <a:spcAft>
                          <a:spcPts val="0"/>
                        </a:spcAft>
                      </a:pPr>
                      <a:r>
                        <a:rPr lang="sl-SI" sz="1100" dirty="0">
                          <a:effectLst/>
                        </a:rPr>
                        <a:t> </a:t>
                      </a:r>
                      <a:endParaRPr lang="sl-SI" sz="1000" dirty="0">
                        <a:effectLst/>
                      </a:endParaRPr>
                    </a:p>
                    <a:p>
                      <a:pPr algn="ctr">
                        <a:lnSpc>
                          <a:spcPct val="107000"/>
                        </a:lnSpc>
                        <a:spcAft>
                          <a:spcPts val="0"/>
                        </a:spcAft>
                      </a:pPr>
                      <a:r>
                        <a:rPr lang="sl-SI" sz="1000" dirty="0">
                          <a:effectLst/>
                        </a:rPr>
                        <a:t>       </a:t>
                      </a:r>
                      <a:endParaRPr lang="sl-S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extLst>
                  <a:ext uri="{0D108BD9-81ED-4DB2-BD59-A6C34878D82A}">
                    <a16:rowId xmlns:a16="http://schemas.microsoft.com/office/drawing/2014/main" val="3795207853"/>
                  </a:ext>
                </a:extLst>
              </a:tr>
              <a:tr h="412326">
                <a:tc>
                  <a:txBody>
                    <a:bodyPr/>
                    <a:lstStyle/>
                    <a:p>
                      <a:pPr algn="ctr">
                        <a:lnSpc>
                          <a:spcPct val="150000"/>
                        </a:lnSpc>
                        <a:spcAft>
                          <a:spcPts val="0"/>
                        </a:spcAft>
                      </a:pPr>
                      <a:r>
                        <a:rPr lang="sl-SI" sz="900" dirty="0">
                          <a:solidFill>
                            <a:srgbClr val="FF0000"/>
                          </a:solidFill>
                          <a:effectLst/>
                        </a:rPr>
                        <a:t> </a:t>
                      </a:r>
                      <a:r>
                        <a:rPr lang="sl-SI" sz="1800" dirty="0">
                          <a:solidFill>
                            <a:srgbClr val="FF0000"/>
                          </a:solidFill>
                          <a:effectLst/>
                        </a:rPr>
                        <a:t>PRAVICA DO IGRE</a:t>
                      </a:r>
                      <a:endParaRPr lang="sl-SI"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394" marR="60394" marT="0" marB="0"/>
                </a:tc>
                <a:tc>
                  <a:txBody>
                    <a:bodyPr/>
                    <a:lstStyle/>
                    <a:p>
                      <a:pPr algn="ctr">
                        <a:lnSpc>
                          <a:spcPct val="150000"/>
                        </a:lnSpc>
                        <a:spcAft>
                          <a:spcPts val="0"/>
                        </a:spcAft>
                      </a:pPr>
                      <a:r>
                        <a:rPr lang="sl-SI" sz="900" dirty="0">
                          <a:solidFill>
                            <a:srgbClr val="FF0000"/>
                          </a:solidFill>
                          <a:effectLst/>
                        </a:rPr>
                        <a:t> </a:t>
                      </a:r>
                      <a:r>
                        <a:rPr lang="sl-SI" sz="1800" dirty="0">
                          <a:solidFill>
                            <a:srgbClr val="FF0000"/>
                          </a:solidFill>
                          <a:effectLst/>
                        </a:rPr>
                        <a:t>PRAVICA DO ZDRAVSTVENE OSKRBE</a:t>
                      </a:r>
                    </a:p>
                    <a:p>
                      <a:pPr algn="ctr">
                        <a:lnSpc>
                          <a:spcPct val="107000"/>
                        </a:lnSpc>
                      </a:pPr>
                      <a:r>
                        <a:rPr lang="sl-SI" sz="900" dirty="0">
                          <a:solidFill>
                            <a:srgbClr val="FF0000"/>
                          </a:solidFill>
                          <a:effectLst/>
                        </a:rPr>
                        <a:t>    </a:t>
                      </a:r>
                      <a:endParaRPr lang="sl-SI" sz="900" dirty="0">
                        <a:solidFill>
                          <a:srgbClr val="FF0000"/>
                        </a:solidFill>
                        <a:effectLst/>
                        <a:latin typeface="Times New Roman" panose="02020603050405020304" pitchFamily="18" charset="0"/>
                        <a:ea typeface="Times New Roman" panose="02020603050405020304" pitchFamily="18" charset="0"/>
                      </a:endParaRPr>
                    </a:p>
                  </a:txBody>
                  <a:tcPr marL="60394" marR="60394" marT="0" marB="0"/>
                </a:tc>
                <a:extLst>
                  <a:ext uri="{0D108BD9-81ED-4DB2-BD59-A6C34878D82A}">
                    <a16:rowId xmlns:a16="http://schemas.microsoft.com/office/drawing/2014/main" val="4103188499"/>
                  </a:ext>
                </a:extLst>
              </a:tr>
            </a:tbl>
          </a:graphicData>
        </a:graphic>
      </p:graphicFrame>
      <p:pic>
        <p:nvPicPr>
          <p:cNvPr id="2052" name="Slika 23" descr="shutterstock_348090254[1]">
            <a:extLst>
              <a:ext uri="{FF2B5EF4-FFF2-40B4-BE49-F238E27FC236}">
                <a16:creationId xmlns:a16="http://schemas.microsoft.com/office/drawing/2014/main" id="{07DDC413-FEB9-4A9B-84A7-CB3BADCC3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666" y="1491988"/>
            <a:ext cx="2155825" cy="14398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Slika 24" descr="shutterstock_441330361[1]">
            <a:extLst>
              <a:ext uri="{FF2B5EF4-FFF2-40B4-BE49-F238E27FC236}">
                <a16:creationId xmlns:a16="http://schemas.microsoft.com/office/drawing/2014/main" id="{83C6D780-6A2D-4C65-982C-0E4F2E2E8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666" y="3902337"/>
            <a:ext cx="2201862" cy="14636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ka 25" descr="shutterstock_69319183[1]">
            <a:extLst>
              <a:ext uri="{FF2B5EF4-FFF2-40B4-BE49-F238E27FC236}">
                <a16:creationId xmlns:a16="http://schemas.microsoft.com/office/drawing/2014/main" id="{0ADC9D56-DACF-402D-9DEC-10BC99F7A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228" y="1568188"/>
            <a:ext cx="2041525" cy="1363662"/>
          </a:xfrm>
          <a:prstGeom prst="rect">
            <a:avLst/>
          </a:prstGeom>
          <a:noFill/>
          <a:extLst>
            <a:ext uri="{909E8E84-426E-40DD-AFC4-6F175D3DCCD1}">
              <a14:hiddenFill xmlns:a14="http://schemas.microsoft.com/office/drawing/2010/main">
                <a:solidFill>
                  <a:srgbClr val="FFFFFF"/>
                </a:solidFill>
              </a14:hiddenFill>
            </a:ext>
          </a:extLst>
        </p:spPr>
      </p:pic>
      <p:pic>
        <p:nvPicPr>
          <p:cNvPr id="2049" name="Slika 26" descr="shutterstock_529755808[1]">
            <a:extLst>
              <a:ext uri="{FF2B5EF4-FFF2-40B4-BE49-F238E27FC236}">
                <a16:creationId xmlns:a16="http://schemas.microsoft.com/office/drawing/2014/main" id="{61367353-2642-4DB7-9FC8-428B634123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8228" y="3854205"/>
            <a:ext cx="2019300" cy="134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57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9A941A5-D917-47F5-8290-63659203F9D8}"/>
              </a:ext>
            </a:extLst>
          </p:cNvPr>
          <p:cNvSpPr>
            <a:spLocks noGrp="1"/>
          </p:cNvSpPr>
          <p:nvPr>
            <p:ph idx="1"/>
          </p:nvPr>
        </p:nvSpPr>
        <p:spPr/>
        <p:txBody>
          <a:bodyPr/>
          <a:lstStyle/>
          <a:p>
            <a:pPr marL="0" indent="0">
              <a:buNone/>
            </a:pPr>
            <a:r>
              <a:rPr lang="sl-SI" sz="4000" b="1" dirty="0"/>
              <a:t>17. Kdo zagotovi učinkovito uveljavljanje    </a:t>
            </a:r>
          </a:p>
          <a:p>
            <a:pPr marL="0" indent="0">
              <a:buNone/>
            </a:pPr>
            <a:r>
              <a:rPr lang="sl-SI" sz="4000" b="1" dirty="0"/>
              <a:t>       človekovih pravic?</a:t>
            </a:r>
            <a:endParaRPr lang="sl-SI" sz="4000" dirty="0"/>
          </a:p>
          <a:p>
            <a:endParaRPr lang="sl-SI" dirty="0"/>
          </a:p>
        </p:txBody>
      </p:sp>
    </p:spTree>
    <p:extLst>
      <p:ext uri="{BB962C8B-B14F-4D97-AF65-F5344CB8AC3E}">
        <p14:creationId xmlns:p14="http://schemas.microsoft.com/office/powerpoint/2010/main" val="1855246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9A941A5-D917-47F5-8290-63659203F9D8}"/>
              </a:ext>
            </a:extLst>
          </p:cNvPr>
          <p:cNvSpPr>
            <a:spLocks noGrp="1"/>
          </p:cNvSpPr>
          <p:nvPr>
            <p:ph idx="1"/>
          </p:nvPr>
        </p:nvSpPr>
        <p:spPr/>
        <p:txBody>
          <a:bodyPr/>
          <a:lstStyle/>
          <a:p>
            <a:r>
              <a:rPr lang="sl-SI" sz="4000" dirty="0">
                <a:solidFill>
                  <a:srgbClr val="FF0000"/>
                </a:solidFill>
              </a:rPr>
              <a:t>Uveljavljanje človekovih pravic mora zagotoviti država (različne organizacije).</a:t>
            </a:r>
          </a:p>
          <a:p>
            <a:endParaRPr lang="sl-SI" dirty="0"/>
          </a:p>
        </p:txBody>
      </p:sp>
    </p:spTree>
    <p:extLst>
      <p:ext uri="{BB962C8B-B14F-4D97-AF65-F5344CB8AC3E}">
        <p14:creationId xmlns:p14="http://schemas.microsoft.com/office/powerpoint/2010/main" val="2746633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74D7286-83C2-4B5D-AFB2-6508EDDDBA2E}"/>
              </a:ext>
            </a:extLst>
          </p:cNvPr>
          <p:cNvSpPr>
            <a:spLocks noGrp="1"/>
          </p:cNvSpPr>
          <p:nvPr>
            <p:ph idx="1"/>
          </p:nvPr>
        </p:nvSpPr>
        <p:spPr/>
        <p:txBody>
          <a:bodyPr/>
          <a:lstStyle/>
          <a:p>
            <a:pPr marL="0" indent="0">
              <a:buNone/>
            </a:pPr>
            <a:r>
              <a:rPr lang="sl-SI" sz="4000" dirty="0"/>
              <a:t>18. Naštej vsaj pet pravic otrok.</a:t>
            </a:r>
          </a:p>
          <a:p>
            <a:pPr marL="0" indent="0">
              <a:buNone/>
            </a:pPr>
            <a:endParaRPr lang="sl-SI" dirty="0"/>
          </a:p>
        </p:txBody>
      </p:sp>
    </p:spTree>
    <p:extLst>
      <p:ext uri="{BB962C8B-B14F-4D97-AF65-F5344CB8AC3E}">
        <p14:creationId xmlns:p14="http://schemas.microsoft.com/office/powerpoint/2010/main" val="2675715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74D7286-83C2-4B5D-AFB2-6508EDDDBA2E}"/>
              </a:ext>
            </a:extLst>
          </p:cNvPr>
          <p:cNvSpPr>
            <a:spLocks noGrp="1"/>
          </p:cNvSpPr>
          <p:nvPr>
            <p:ph idx="1"/>
          </p:nvPr>
        </p:nvSpPr>
        <p:spPr>
          <a:xfrm>
            <a:off x="838200" y="466725"/>
            <a:ext cx="10648950" cy="5710238"/>
          </a:xfrm>
        </p:spPr>
        <p:txBody>
          <a:bodyPr>
            <a:normAutofit/>
          </a:bodyPr>
          <a:lstStyle/>
          <a:p>
            <a:pPr lvl="0"/>
            <a:r>
              <a:rPr lang="sl-SI" sz="3200" dirty="0">
                <a:solidFill>
                  <a:srgbClr val="FF0000"/>
                </a:solidFill>
              </a:rPr>
              <a:t>Pravice otrok so:</a:t>
            </a:r>
          </a:p>
          <a:p>
            <a:pPr marL="0" lvl="0" indent="0">
              <a:buNone/>
            </a:pPr>
            <a:r>
              <a:rPr lang="sl-SI" sz="3200" dirty="0">
                <a:solidFill>
                  <a:srgbClr val="FF0000"/>
                </a:solidFill>
              </a:rPr>
              <a:t>- pravica do družine;</a:t>
            </a:r>
          </a:p>
          <a:p>
            <a:pPr marL="0" lvl="0" indent="0">
              <a:buNone/>
            </a:pPr>
            <a:r>
              <a:rPr lang="sl-SI" sz="3200" dirty="0">
                <a:solidFill>
                  <a:srgbClr val="FF0000"/>
                </a:solidFill>
              </a:rPr>
              <a:t>- pravica do prostega časa;</a:t>
            </a:r>
          </a:p>
          <a:p>
            <a:pPr marL="0" lvl="0" indent="0">
              <a:buNone/>
            </a:pPr>
            <a:r>
              <a:rPr lang="sl-SI" sz="3200" dirty="0">
                <a:solidFill>
                  <a:srgbClr val="FF0000"/>
                </a:solidFill>
              </a:rPr>
              <a:t>- pravica do izobraževanja;</a:t>
            </a:r>
          </a:p>
          <a:p>
            <a:pPr marL="0" lvl="0" indent="0">
              <a:buNone/>
            </a:pPr>
            <a:r>
              <a:rPr lang="sl-SI" sz="3200" dirty="0">
                <a:solidFill>
                  <a:srgbClr val="FF0000"/>
                </a:solidFill>
              </a:rPr>
              <a:t>- pravica do lastnega mnenja;</a:t>
            </a:r>
          </a:p>
          <a:p>
            <a:pPr marL="0" lvl="0" indent="0">
              <a:buNone/>
            </a:pPr>
            <a:r>
              <a:rPr lang="sl-SI" sz="3200" dirty="0">
                <a:solidFill>
                  <a:srgbClr val="FF0000"/>
                </a:solidFill>
              </a:rPr>
              <a:t>- pravica do zdravstvene oskrbe;</a:t>
            </a:r>
          </a:p>
          <a:p>
            <a:pPr marL="0" lvl="0" indent="0">
              <a:buNone/>
            </a:pPr>
            <a:r>
              <a:rPr lang="sl-SI" sz="3200" dirty="0">
                <a:solidFill>
                  <a:srgbClr val="FF0000"/>
                </a:solidFill>
              </a:rPr>
              <a:t>- pravica do nenasilja (nihče nas nima pravice pretepati);</a:t>
            </a:r>
          </a:p>
          <a:p>
            <a:pPr lvl="0">
              <a:buFontTx/>
              <a:buChar char="-"/>
            </a:pPr>
            <a:r>
              <a:rPr lang="sl-SI" sz="3200" dirty="0">
                <a:solidFill>
                  <a:srgbClr val="FF0000"/>
                </a:solidFill>
              </a:rPr>
              <a:t>nihče nas nima pravice siliti v snemanje ali fotografiranje, če   </a:t>
            </a:r>
          </a:p>
          <a:p>
            <a:pPr marL="0" lvl="0" indent="0">
              <a:buNone/>
            </a:pPr>
            <a:r>
              <a:rPr lang="sl-SI" sz="3200" dirty="0">
                <a:solidFill>
                  <a:srgbClr val="FF0000"/>
                </a:solidFill>
              </a:rPr>
              <a:t>  si tega ne želimo;</a:t>
            </a:r>
          </a:p>
          <a:p>
            <a:pPr marL="0" lvl="0" indent="0">
              <a:buNone/>
            </a:pPr>
            <a:r>
              <a:rPr lang="sl-SI" sz="3200" dirty="0">
                <a:solidFill>
                  <a:srgbClr val="FF0000"/>
                </a:solidFill>
              </a:rPr>
              <a:t>- nihče se nas ne sme dotikati na način, ki bi nam bil neprijeten.</a:t>
            </a:r>
          </a:p>
          <a:p>
            <a:endParaRPr lang="sl-SI" dirty="0"/>
          </a:p>
        </p:txBody>
      </p:sp>
    </p:spTree>
    <p:extLst>
      <p:ext uri="{BB962C8B-B14F-4D97-AF65-F5344CB8AC3E}">
        <p14:creationId xmlns:p14="http://schemas.microsoft.com/office/powerpoint/2010/main" val="824972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146D93C-FE02-4722-B6A1-A70211CF538D}"/>
              </a:ext>
            </a:extLst>
          </p:cNvPr>
          <p:cNvSpPr>
            <a:spLocks noGrp="1"/>
          </p:cNvSpPr>
          <p:nvPr>
            <p:ph idx="1"/>
          </p:nvPr>
        </p:nvSpPr>
        <p:spPr/>
        <p:txBody>
          <a:bodyPr>
            <a:normAutofit/>
          </a:bodyPr>
          <a:lstStyle/>
          <a:p>
            <a:pPr marL="0" indent="0">
              <a:buNone/>
            </a:pPr>
            <a:r>
              <a:rPr lang="sl-SI" sz="4000" dirty="0"/>
              <a:t>17. Katere so tvoje dolžnosti?</a:t>
            </a:r>
          </a:p>
        </p:txBody>
      </p:sp>
    </p:spTree>
    <p:extLst>
      <p:ext uri="{BB962C8B-B14F-4D97-AF65-F5344CB8AC3E}">
        <p14:creationId xmlns:p14="http://schemas.microsoft.com/office/powerpoint/2010/main" val="835112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609B881-7D46-4679-A31E-F9907DE5A305}"/>
              </a:ext>
            </a:extLst>
          </p:cNvPr>
          <p:cNvSpPr>
            <a:spLocks noGrp="1"/>
          </p:cNvSpPr>
          <p:nvPr>
            <p:ph idx="1"/>
          </p:nvPr>
        </p:nvSpPr>
        <p:spPr>
          <a:xfrm>
            <a:off x="742950" y="1253331"/>
            <a:ext cx="10515600" cy="4351338"/>
          </a:xfrm>
        </p:spPr>
        <p:txBody>
          <a:bodyPr/>
          <a:lstStyle/>
          <a:p>
            <a:r>
              <a:rPr lang="sl-SI" sz="4000" dirty="0">
                <a:solidFill>
                  <a:srgbClr val="FF0000"/>
                </a:solidFill>
              </a:rPr>
              <a:t>Moje dolžnosti so:</a:t>
            </a:r>
          </a:p>
          <a:p>
            <a:pPr marL="0" indent="0">
              <a:buNone/>
            </a:pPr>
            <a:r>
              <a:rPr lang="sl-SI" sz="4000" dirty="0">
                <a:solidFill>
                  <a:srgbClr val="FF0000"/>
                </a:solidFill>
              </a:rPr>
              <a:t>- upoštevati vse ljudi;</a:t>
            </a:r>
          </a:p>
          <a:p>
            <a:pPr marL="0" indent="0">
              <a:buNone/>
            </a:pPr>
            <a:r>
              <a:rPr lang="sl-SI" sz="4000" dirty="0">
                <a:solidFill>
                  <a:srgbClr val="FF0000"/>
                </a:solidFill>
              </a:rPr>
              <a:t>- upoštevati navodila in nasvete staršev;</a:t>
            </a:r>
          </a:p>
          <a:p>
            <a:pPr marL="0" indent="0">
              <a:buNone/>
            </a:pPr>
            <a:r>
              <a:rPr lang="sl-SI" sz="4000" dirty="0">
                <a:solidFill>
                  <a:srgbClr val="FF0000"/>
                </a:solidFill>
              </a:rPr>
              <a:t>- pomagati pri delih, ki so primerna naši starosti;</a:t>
            </a:r>
          </a:p>
          <a:p>
            <a:pPr>
              <a:buFontTx/>
              <a:buChar char="-"/>
            </a:pPr>
            <a:r>
              <a:rPr lang="sl-SI" sz="4000" dirty="0">
                <a:solidFill>
                  <a:srgbClr val="FF0000"/>
                </a:solidFill>
              </a:rPr>
              <a:t>hoditi v šolo, delati domače naloge in spoštovati     </a:t>
            </a:r>
          </a:p>
          <a:p>
            <a:pPr marL="0" indent="0">
              <a:buNone/>
            </a:pPr>
            <a:r>
              <a:rPr lang="sl-SI" sz="4000" dirty="0">
                <a:solidFill>
                  <a:srgbClr val="FF0000"/>
                </a:solidFill>
              </a:rPr>
              <a:t>  šolska pravila.</a:t>
            </a:r>
          </a:p>
          <a:p>
            <a:endParaRPr lang="sl-SI" dirty="0"/>
          </a:p>
        </p:txBody>
      </p:sp>
    </p:spTree>
    <p:extLst>
      <p:ext uri="{BB962C8B-B14F-4D97-AF65-F5344CB8AC3E}">
        <p14:creationId xmlns:p14="http://schemas.microsoft.com/office/powerpoint/2010/main" val="374918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6DC189-C05C-4A0C-B96B-F63CF467997A}"/>
              </a:ext>
            </a:extLst>
          </p:cNvPr>
          <p:cNvSpPr>
            <a:spLocks noGrp="1"/>
          </p:cNvSpPr>
          <p:nvPr>
            <p:ph type="title"/>
          </p:nvPr>
        </p:nvSpPr>
        <p:spPr>
          <a:xfrm>
            <a:off x="1379738" y="1625755"/>
            <a:ext cx="10515600" cy="1325563"/>
          </a:xfrm>
        </p:spPr>
        <p:txBody>
          <a:bodyPr>
            <a:normAutofit/>
          </a:bodyPr>
          <a:lstStyle/>
          <a:p>
            <a:r>
              <a:rPr lang="sl-SI" sz="4000" dirty="0">
                <a:latin typeface="+mn-lt"/>
              </a:rPr>
              <a:t>2. Kdo sestavlja družbo?</a:t>
            </a:r>
          </a:p>
        </p:txBody>
      </p:sp>
    </p:spTree>
    <p:extLst>
      <p:ext uri="{BB962C8B-B14F-4D97-AF65-F5344CB8AC3E}">
        <p14:creationId xmlns:p14="http://schemas.microsoft.com/office/powerpoint/2010/main" val="1144610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113F3F7-560F-4BC5-B4A7-9199991E3302}"/>
              </a:ext>
            </a:extLst>
          </p:cNvPr>
          <p:cNvSpPr>
            <a:spLocks noGrp="1"/>
          </p:cNvSpPr>
          <p:nvPr>
            <p:ph type="title"/>
          </p:nvPr>
        </p:nvSpPr>
        <p:spPr>
          <a:xfrm>
            <a:off x="952500" y="371475"/>
            <a:ext cx="10401300" cy="909319"/>
          </a:xfrm>
        </p:spPr>
        <p:txBody>
          <a:bodyPr>
            <a:noAutofit/>
          </a:bodyPr>
          <a:lstStyle/>
          <a:p>
            <a:br>
              <a:rPr lang="sl-SI" sz="3200" b="1" dirty="0">
                <a:latin typeface="+mn-lt"/>
              </a:rPr>
            </a:br>
            <a:br>
              <a:rPr lang="sl-SI" sz="3200" b="1" dirty="0">
                <a:latin typeface="+mn-lt"/>
              </a:rPr>
            </a:br>
            <a:r>
              <a:rPr lang="sl-SI" sz="3200" b="1" dirty="0">
                <a:latin typeface="+mn-lt"/>
              </a:rPr>
              <a:t>18. S kljukico označi organizacije, ki skrbijo za uveljavljanje otrokovih pravic.</a:t>
            </a:r>
            <a:br>
              <a:rPr lang="sl-SI" sz="3200" dirty="0">
                <a:latin typeface="+mn-lt"/>
              </a:rPr>
            </a:br>
            <a:endParaRPr lang="sl-SI" sz="3200" dirty="0">
              <a:latin typeface="+mn-lt"/>
            </a:endParaRPr>
          </a:p>
        </p:txBody>
      </p:sp>
      <p:graphicFrame>
        <p:nvGraphicFramePr>
          <p:cNvPr id="4" name="Označba mesta vsebine 3">
            <a:extLst>
              <a:ext uri="{FF2B5EF4-FFF2-40B4-BE49-F238E27FC236}">
                <a16:creationId xmlns:a16="http://schemas.microsoft.com/office/drawing/2014/main" id="{6D07C0B4-6B90-4427-94B2-1EDF2B515353}"/>
              </a:ext>
            </a:extLst>
          </p:cNvPr>
          <p:cNvGraphicFramePr>
            <a:graphicFrameLocks noGrp="1"/>
          </p:cNvGraphicFramePr>
          <p:nvPr>
            <p:ph idx="1"/>
            <p:extLst>
              <p:ext uri="{D42A27DB-BD31-4B8C-83A1-F6EECF244321}">
                <p14:modId xmlns:p14="http://schemas.microsoft.com/office/powerpoint/2010/main" val="3905465425"/>
              </p:ext>
            </p:extLst>
          </p:nvPr>
        </p:nvGraphicFramePr>
        <p:xfrm>
          <a:off x="769461" y="2031683"/>
          <a:ext cx="10515600" cy="402336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683486092"/>
                    </a:ext>
                  </a:extLst>
                </a:gridCol>
                <a:gridCol w="3505200">
                  <a:extLst>
                    <a:ext uri="{9D8B030D-6E8A-4147-A177-3AD203B41FA5}">
                      <a16:colId xmlns:a16="http://schemas.microsoft.com/office/drawing/2014/main" val="792206388"/>
                    </a:ext>
                  </a:extLst>
                </a:gridCol>
                <a:gridCol w="3505200">
                  <a:extLst>
                    <a:ext uri="{9D8B030D-6E8A-4147-A177-3AD203B41FA5}">
                      <a16:colId xmlns:a16="http://schemas.microsoft.com/office/drawing/2014/main" val="1508911385"/>
                    </a:ext>
                  </a:extLst>
                </a:gridCol>
              </a:tblGrid>
              <a:tr h="370840">
                <a:tc>
                  <a:txBody>
                    <a:bodyPr/>
                    <a:lstStyle/>
                    <a:p>
                      <a:endParaRPr lang="sl-SI" dirty="0"/>
                    </a:p>
                    <a:p>
                      <a:endParaRPr lang="sl-SI" dirty="0"/>
                    </a:p>
                    <a:p>
                      <a:endParaRPr lang="sl-SI" dirty="0"/>
                    </a:p>
                    <a:p>
                      <a:endParaRPr lang="sl-SI" dirty="0"/>
                    </a:p>
                    <a:p>
                      <a:endParaRPr lang="sl-SI" dirty="0"/>
                    </a:p>
                    <a:p>
                      <a:endParaRPr lang="sl-SI" dirty="0"/>
                    </a:p>
                    <a:p>
                      <a:endParaRPr lang="sl-SI" dirty="0"/>
                    </a:p>
                  </a:txBody>
                  <a:tcPr/>
                </a:tc>
                <a:tc>
                  <a:txBody>
                    <a:bodyPr/>
                    <a:lstStyle/>
                    <a:p>
                      <a:endParaRPr lang="sl-SI" dirty="0"/>
                    </a:p>
                  </a:txBody>
                  <a:tcPr/>
                </a:tc>
                <a:tc>
                  <a:txBody>
                    <a:bodyPr/>
                    <a:lstStyle/>
                    <a:p>
                      <a:endParaRPr lang="sl-SI"/>
                    </a:p>
                  </a:txBody>
                  <a:tcPr/>
                </a:tc>
                <a:extLst>
                  <a:ext uri="{0D108BD9-81ED-4DB2-BD59-A6C34878D82A}">
                    <a16:rowId xmlns:a16="http://schemas.microsoft.com/office/drawing/2014/main" val="234001403"/>
                  </a:ext>
                </a:extLst>
              </a:tr>
              <a:tr h="370840">
                <a:tc>
                  <a:txBody>
                    <a:bodyPr/>
                    <a:lstStyle/>
                    <a:p>
                      <a:endParaRPr lang="sl-SI"/>
                    </a:p>
                  </a:txBody>
                  <a:tcPr/>
                </a:tc>
                <a:tc>
                  <a:txBody>
                    <a:bodyPr/>
                    <a:lstStyle/>
                    <a:p>
                      <a:endParaRPr lang="sl-SI" dirty="0"/>
                    </a:p>
                    <a:p>
                      <a:endParaRPr lang="sl-SI" dirty="0"/>
                    </a:p>
                    <a:p>
                      <a:endParaRPr lang="sl-SI" dirty="0"/>
                    </a:p>
                    <a:p>
                      <a:endParaRPr lang="sl-SI" dirty="0"/>
                    </a:p>
                    <a:p>
                      <a:endParaRPr lang="sl-SI" dirty="0"/>
                    </a:p>
                    <a:p>
                      <a:endParaRPr lang="sl-SI" dirty="0"/>
                    </a:p>
                    <a:p>
                      <a:endParaRPr lang="sl-SI" dirty="0"/>
                    </a:p>
                  </a:txBody>
                  <a:tcPr/>
                </a:tc>
                <a:tc>
                  <a:txBody>
                    <a:bodyPr/>
                    <a:lstStyle/>
                    <a:p>
                      <a:endParaRPr lang="sl-SI" dirty="0"/>
                    </a:p>
                  </a:txBody>
                  <a:tcPr/>
                </a:tc>
                <a:extLst>
                  <a:ext uri="{0D108BD9-81ED-4DB2-BD59-A6C34878D82A}">
                    <a16:rowId xmlns:a16="http://schemas.microsoft.com/office/drawing/2014/main" val="2528601764"/>
                  </a:ext>
                </a:extLst>
              </a:tr>
            </a:tbl>
          </a:graphicData>
        </a:graphic>
      </p:graphicFrame>
      <p:pic>
        <p:nvPicPr>
          <p:cNvPr id="5" name="Slika 4" descr="C:\Users\Anja\AppData\Local\Microsoft\Windows\Temporary Internet Files\Content.IE5\MUB5V1UY\shutterstock_166923161[1].jpg">
            <a:extLst>
              <a:ext uri="{FF2B5EF4-FFF2-40B4-BE49-F238E27FC236}">
                <a16:creationId xmlns:a16="http://schemas.microsoft.com/office/drawing/2014/main" id="{33863016-E116-45E0-A338-AEDFB08A5D4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939" y="2467608"/>
            <a:ext cx="1651635" cy="1155700"/>
          </a:xfrm>
          <a:prstGeom prst="rect">
            <a:avLst/>
          </a:prstGeom>
          <a:noFill/>
          <a:ln>
            <a:noFill/>
          </a:ln>
        </p:spPr>
      </p:pic>
      <p:pic>
        <p:nvPicPr>
          <p:cNvPr id="6" name="Slika 5" descr="C:\Users\Anja\AppData\Local\Microsoft\Windows\Temporary Internet Files\Content.IE5\MUB5V1UY\RPET_5_DRU_SDZ_2018_notranjost-22[1].jpg">
            <a:extLst>
              <a:ext uri="{FF2B5EF4-FFF2-40B4-BE49-F238E27FC236}">
                <a16:creationId xmlns:a16="http://schemas.microsoft.com/office/drawing/2014/main" id="{0332162D-BAE8-40EB-BAD7-C8419A061FE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5296" y="2519360"/>
            <a:ext cx="1081405" cy="1052195"/>
          </a:xfrm>
          <a:prstGeom prst="rect">
            <a:avLst/>
          </a:prstGeom>
          <a:noFill/>
          <a:ln>
            <a:noFill/>
          </a:ln>
        </p:spPr>
      </p:pic>
      <p:pic>
        <p:nvPicPr>
          <p:cNvPr id="7" name="Slika 6" descr="C:\Users\Anja\AppData\Local\Microsoft\Windows\Temporary Internet Files\Content.IE5\9IYEI4OX\RPET_5_DRU_SDZ_2018_notranjost-22_1[1].jpg">
            <a:extLst>
              <a:ext uri="{FF2B5EF4-FFF2-40B4-BE49-F238E27FC236}">
                <a16:creationId xmlns:a16="http://schemas.microsoft.com/office/drawing/2014/main" id="{0475E172-8D00-45D3-BB1E-1F99155BCF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4785" y="2394583"/>
            <a:ext cx="1231900" cy="1228725"/>
          </a:xfrm>
          <a:prstGeom prst="rect">
            <a:avLst/>
          </a:prstGeom>
          <a:noFill/>
          <a:ln>
            <a:noFill/>
          </a:ln>
        </p:spPr>
      </p:pic>
      <p:pic>
        <p:nvPicPr>
          <p:cNvPr id="8" name="Slika 7" descr="C:\Users\Anja\AppData\Local\Microsoft\Windows\Temporary Internet Files\Content.IE5\NUN523NM\RPET_4_DRU_SDZ_2018_notranjost-30_1[1].jpg">
            <a:extLst>
              <a:ext uri="{FF2B5EF4-FFF2-40B4-BE49-F238E27FC236}">
                <a16:creationId xmlns:a16="http://schemas.microsoft.com/office/drawing/2014/main" id="{198FE1FC-BB0F-4F80-ACCD-F1FA0B750F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8816" y="4374197"/>
            <a:ext cx="1579880" cy="1163955"/>
          </a:xfrm>
          <a:prstGeom prst="rect">
            <a:avLst/>
          </a:prstGeom>
          <a:noFill/>
          <a:ln>
            <a:noFill/>
          </a:ln>
        </p:spPr>
      </p:pic>
      <p:pic>
        <p:nvPicPr>
          <p:cNvPr id="9" name="Slika 8" descr="C:\Users\Anja\AppData\Local\Microsoft\Windows\Temporary Internet Files\Content.IE5\9IYEI4OX\RPET_4_DRU_SDZ_2018_notranjost-30[1].jpg">
            <a:extLst>
              <a:ext uri="{FF2B5EF4-FFF2-40B4-BE49-F238E27FC236}">
                <a16:creationId xmlns:a16="http://schemas.microsoft.com/office/drawing/2014/main" id="{FABDA651-3915-4141-BC3A-98E3FBA0F38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3355" y="4374197"/>
            <a:ext cx="1645285" cy="646430"/>
          </a:xfrm>
          <a:prstGeom prst="rect">
            <a:avLst/>
          </a:prstGeom>
          <a:noFill/>
          <a:ln>
            <a:noFill/>
          </a:ln>
        </p:spPr>
      </p:pic>
      <p:pic>
        <p:nvPicPr>
          <p:cNvPr id="10" name="Slika 9" descr="C:\Users\Anja\AppData\Local\Microsoft\Windows\Temporary Internet Files\Content.IE5\H896W4OF\RPET_5_DRU_SDZ_2018_notranjost-22_2[1].jpg">
            <a:extLst>
              <a:ext uri="{FF2B5EF4-FFF2-40B4-BE49-F238E27FC236}">
                <a16:creationId xmlns:a16="http://schemas.microsoft.com/office/drawing/2014/main" id="{B5B1B616-F79F-4EFB-B28C-6392BE3161F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9334" y="4511039"/>
            <a:ext cx="1685290" cy="568960"/>
          </a:xfrm>
          <a:prstGeom prst="rect">
            <a:avLst/>
          </a:prstGeom>
          <a:noFill/>
          <a:ln>
            <a:noFill/>
          </a:ln>
        </p:spPr>
      </p:pic>
    </p:spTree>
    <p:extLst>
      <p:ext uri="{BB962C8B-B14F-4D97-AF65-F5344CB8AC3E}">
        <p14:creationId xmlns:p14="http://schemas.microsoft.com/office/powerpoint/2010/main" val="2965913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Označba mesta vsebine 3">
            <a:extLst>
              <a:ext uri="{FF2B5EF4-FFF2-40B4-BE49-F238E27FC236}">
                <a16:creationId xmlns:a16="http://schemas.microsoft.com/office/drawing/2014/main" id="{6D07C0B4-6B90-4427-94B2-1EDF2B515353}"/>
              </a:ext>
            </a:extLst>
          </p:cNvPr>
          <p:cNvGraphicFramePr>
            <a:graphicFrameLocks noGrp="1"/>
          </p:cNvGraphicFramePr>
          <p:nvPr>
            <p:ph idx="1"/>
            <p:extLst>
              <p:ext uri="{D42A27DB-BD31-4B8C-83A1-F6EECF244321}">
                <p14:modId xmlns:p14="http://schemas.microsoft.com/office/powerpoint/2010/main" val="2084791222"/>
              </p:ext>
            </p:extLst>
          </p:nvPr>
        </p:nvGraphicFramePr>
        <p:xfrm>
          <a:off x="647697" y="1301432"/>
          <a:ext cx="10515600" cy="466344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683486092"/>
                    </a:ext>
                  </a:extLst>
                </a:gridCol>
                <a:gridCol w="3505200">
                  <a:extLst>
                    <a:ext uri="{9D8B030D-6E8A-4147-A177-3AD203B41FA5}">
                      <a16:colId xmlns:a16="http://schemas.microsoft.com/office/drawing/2014/main" val="792206388"/>
                    </a:ext>
                  </a:extLst>
                </a:gridCol>
                <a:gridCol w="3505200">
                  <a:extLst>
                    <a:ext uri="{9D8B030D-6E8A-4147-A177-3AD203B41FA5}">
                      <a16:colId xmlns:a16="http://schemas.microsoft.com/office/drawing/2014/main" val="1508911385"/>
                    </a:ext>
                  </a:extLst>
                </a:gridCol>
              </a:tblGrid>
              <a:tr h="370840">
                <a:tc>
                  <a:txBody>
                    <a:bodyPr/>
                    <a:lstStyle/>
                    <a:p>
                      <a:pPr marL="285750" indent="-285750">
                        <a:buFont typeface="Wingdings" panose="05000000000000000000" pitchFamily="2" charset="2"/>
                        <a:buChar char="ü"/>
                      </a:pPr>
                      <a:endParaRPr lang="sl-SI" sz="3200" dirty="0">
                        <a:solidFill>
                          <a:srgbClr val="FF0000"/>
                        </a:solidFill>
                      </a:endParaRPr>
                    </a:p>
                    <a:p>
                      <a:endParaRPr lang="sl-SI" dirty="0"/>
                    </a:p>
                    <a:p>
                      <a:endParaRPr lang="sl-SI" dirty="0"/>
                    </a:p>
                    <a:p>
                      <a:endParaRPr lang="sl-SI" dirty="0"/>
                    </a:p>
                    <a:p>
                      <a:endParaRPr lang="sl-SI" dirty="0"/>
                    </a:p>
                    <a:p>
                      <a:pPr marL="285750" indent="-285750">
                        <a:buFont typeface="Wingdings" panose="05000000000000000000" pitchFamily="2" charset="2"/>
                        <a:buChar char="ü"/>
                      </a:pPr>
                      <a:endParaRPr lang="sl-SI" dirty="0"/>
                    </a:p>
                    <a:p>
                      <a:r>
                        <a:rPr lang="sl-SI" sz="3200" b="1" kern="1200" dirty="0">
                          <a:solidFill>
                            <a:srgbClr val="FF0000"/>
                          </a:solidFill>
                          <a:effectLst/>
                          <a:latin typeface="+mn-lt"/>
                          <a:ea typeface="+mn-ea"/>
                          <a:cs typeface="+mn-cs"/>
                        </a:rPr>
                        <a:t>√</a:t>
                      </a:r>
                      <a:endParaRPr lang="sl-SI" sz="3200" dirty="0">
                        <a:solidFill>
                          <a:srgbClr val="FF0000"/>
                        </a:solidFill>
                      </a:endParaRPr>
                    </a:p>
                  </a:txBody>
                  <a:tcPr/>
                </a:tc>
                <a:tc>
                  <a:txBody>
                    <a:bodyPr/>
                    <a:lstStyle/>
                    <a:p>
                      <a:pPr marL="0" indent="0">
                        <a:buFont typeface="Arial" panose="020B0604020202020204" pitchFamily="34" charset="0"/>
                        <a:buNone/>
                      </a:pPr>
                      <a:endParaRPr lang="sl-SI" dirty="0"/>
                    </a:p>
                  </a:txBody>
                  <a:tcPr/>
                </a:tc>
                <a:tc>
                  <a:txBody>
                    <a:bodyPr/>
                    <a:lstStyle/>
                    <a:p>
                      <a:endParaRPr lang="sl-SI"/>
                    </a:p>
                  </a:txBody>
                  <a:tcPr/>
                </a:tc>
                <a:extLst>
                  <a:ext uri="{0D108BD9-81ED-4DB2-BD59-A6C34878D82A}">
                    <a16:rowId xmlns:a16="http://schemas.microsoft.com/office/drawing/2014/main" val="234001403"/>
                  </a:ext>
                </a:extLst>
              </a:tr>
              <a:tr h="370840">
                <a:tc>
                  <a:txBody>
                    <a:bodyPr/>
                    <a:lstStyle/>
                    <a:p>
                      <a:endParaRPr lang="sl-SI" sz="1800" b="1" kern="1200" dirty="0">
                        <a:solidFill>
                          <a:schemeClr val="tx1"/>
                        </a:solidFill>
                        <a:effectLst/>
                        <a:latin typeface="+mn-lt"/>
                        <a:ea typeface="+mn-ea"/>
                        <a:cs typeface="+mn-cs"/>
                      </a:endParaRPr>
                    </a:p>
                    <a:p>
                      <a:endParaRPr lang="sl-SI" sz="1800" b="1" kern="1200" dirty="0">
                        <a:solidFill>
                          <a:schemeClr val="tx1"/>
                        </a:solidFill>
                        <a:effectLst/>
                        <a:latin typeface="+mn-lt"/>
                        <a:ea typeface="+mn-ea"/>
                        <a:cs typeface="+mn-cs"/>
                      </a:endParaRPr>
                    </a:p>
                    <a:p>
                      <a:endParaRPr lang="sl-SI" sz="1800" b="1" kern="1200" dirty="0">
                        <a:solidFill>
                          <a:schemeClr val="tx1"/>
                        </a:solidFill>
                        <a:effectLst/>
                        <a:latin typeface="+mn-lt"/>
                        <a:ea typeface="+mn-ea"/>
                        <a:cs typeface="+mn-cs"/>
                      </a:endParaRPr>
                    </a:p>
                    <a:p>
                      <a:endParaRPr lang="sl-SI" sz="1800" b="1" kern="1200" dirty="0">
                        <a:solidFill>
                          <a:schemeClr val="tx1"/>
                        </a:solidFill>
                        <a:effectLst/>
                        <a:latin typeface="+mn-lt"/>
                        <a:ea typeface="+mn-ea"/>
                        <a:cs typeface="+mn-cs"/>
                      </a:endParaRPr>
                    </a:p>
                    <a:p>
                      <a:endParaRPr lang="sl-SI" sz="1800" b="1" kern="1200" dirty="0">
                        <a:solidFill>
                          <a:schemeClr val="tx1"/>
                        </a:solidFill>
                        <a:effectLst/>
                        <a:latin typeface="+mn-lt"/>
                        <a:ea typeface="+mn-ea"/>
                        <a:cs typeface="+mn-cs"/>
                      </a:endParaRPr>
                    </a:p>
                    <a:p>
                      <a:endParaRPr lang="sl-SI" sz="1800" b="1" kern="1200" dirty="0">
                        <a:solidFill>
                          <a:schemeClr val="tx1"/>
                        </a:solidFill>
                        <a:effectLst/>
                        <a:latin typeface="+mn-lt"/>
                        <a:ea typeface="+mn-ea"/>
                        <a:cs typeface="+mn-cs"/>
                      </a:endParaRPr>
                    </a:p>
                    <a:p>
                      <a:r>
                        <a:rPr lang="sl-SI" sz="3200" b="1" kern="1200" dirty="0">
                          <a:solidFill>
                            <a:srgbClr val="FF0000"/>
                          </a:solidFill>
                          <a:effectLst/>
                          <a:latin typeface="+mn-lt"/>
                          <a:ea typeface="+mn-ea"/>
                          <a:cs typeface="+mn-cs"/>
                        </a:rPr>
                        <a:t>√</a:t>
                      </a:r>
                      <a:endParaRPr lang="sl-SI" sz="3200" dirty="0">
                        <a:solidFill>
                          <a:srgbClr val="FF0000"/>
                        </a:solidFill>
                      </a:endParaRPr>
                    </a:p>
                  </a:txBody>
                  <a:tcPr/>
                </a:tc>
                <a:tc>
                  <a:txBody>
                    <a:bodyPr/>
                    <a:lstStyle/>
                    <a:p>
                      <a:endParaRPr lang="sl-SI" dirty="0"/>
                    </a:p>
                    <a:p>
                      <a:endParaRPr lang="sl-SI" dirty="0"/>
                    </a:p>
                    <a:p>
                      <a:endParaRPr lang="sl-SI" dirty="0"/>
                    </a:p>
                    <a:p>
                      <a:endParaRPr lang="sl-SI" dirty="0"/>
                    </a:p>
                    <a:p>
                      <a:endParaRPr lang="sl-SI" dirty="0"/>
                    </a:p>
                    <a:p>
                      <a:endParaRPr lang="sl-SI" dirty="0"/>
                    </a:p>
                    <a:p>
                      <a:r>
                        <a:rPr lang="sl-SI" sz="3200" b="1" kern="1200" dirty="0">
                          <a:solidFill>
                            <a:srgbClr val="FF0000"/>
                          </a:solidFill>
                          <a:effectLst/>
                          <a:latin typeface="+mn-lt"/>
                          <a:ea typeface="+mn-ea"/>
                          <a:cs typeface="+mn-cs"/>
                        </a:rPr>
                        <a:t>√</a:t>
                      </a:r>
                      <a:endParaRPr lang="sl-SI" sz="3200" dirty="0">
                        <a:solidFill>
                          <a:srgbClr val="FF0000"/>
                        </a:solidFill>
                      </a:endParaRPr>
                    </a:p>
                  </a:txBody>
                  <a:tcPr/>
                </a:tc>
                <a:tc>
                  <a:txBody>
                    <a:bodyPr/>
                    <a:lstStyle/>
                    <a:p>
                      <a:endParaRPr lang="sl-SI" dirty="0"/>
                    </a:p>
                  </a:txBody>
                  <a:tcPr/>
                </a:tc>
                <a:extLst>
                  <a:ext uri="{0D108BD9-81ED-4DB2-BD59-A6C34878D82A}">
                    <a16:rowId xmlns:a16="http://schemas.microsoft.com/office/drawing/2014/main" val="2528601764"/>
                  </a:ext>
                </a:extLst>
              </a:tr>
            </a:tbl>
          </a:graphicData>
        </a:graphic>
      </p:graphicFrame>
      <p:pic>
        <p:nvPicPr>
          <p:cNvPr id="5" name="Slika 4" descr="C:\Users\Anja\AppData\Local\Microsoft\Windows\Temporary Internet Files\Content.IE5\MUB5V1UY\shutterstock_166923161[1].jpg">
            <a:extLst>
              <a:ext uri="{FF2B5EF4-FFF2-40B4-BE49-F238E27FC236}">
                <a16:creationId xmlns:a16="http://schemas.microsoft.com/office/drawing/2014/main" id="{33863016-E116-45E0-A338-AEDFB08A5D4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139" y="1941510"/>
            <a:ext cx="1651635" cy="1155700"/>
          </a:xfrm>
          <a:prstGeom prst="rect">
            <a:avLst/>
          </a:prstGeom>
          <a:noFill/>
          <a:ln>
            <a:noFill/>
          </a:ln>
        </p:spPr>
      </p:pic>
      <p:pic>
        <p:nvPicPr>
          <p:cNvPr id="6" name="Slika 5" descr="C:\Users\Anja\AppData\Local\Microsoft\Windows\Temporary Internet Files\Content.IE5\MUB5V1UY\RPET_5_DRU_SDZ_2018_notranjost-22[1].jpg">
            <a:extLst>
              <a:ext uri="{FF2B5EF4-FFF2-40B4-BE49-F238E27FC236}">
                <a16:creationId xmlns:a16="http://schemas.microsoft.com/office/drawing/2014/main" id="{0332162D-BAE8-40EB-BAD7-C8419A061FE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096" y="1957705"/>
            <a:ext cx="1081405" cy="1052195"/>
          </a:xfrm>
          <a:prstGeom prst="rect">
            <a:avLst/>
          </a:prstGeom>
          <a:noFill/>
          <a:ln>
            <a:noFill/>
          </a:ln>
        </p:spPr>
      </p:pic>
      <p:pic>
        <p:nvPicPr>
          <p:cNvPr id="7" name="Slika 6" descr="C:\Users\Anja\AppData\Local\Microsoft\Windows\Temporary Internet Files\Content.IE5\9IYEI4OX\RPET_5_DRU_SDZ_2018_notranjost-22_1[1].jpg">
            <a:extLst>
              <a:ext uri="{FF2B5EF4-FFF2-40B4-BE49-F238E27FC236}">
                <a16:creationId xmlns:a16="http://schemas.microsoft.com/office/drawing/2014/main" id="{0475E172-8D00-45D3-BB1E-1F99155BCF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2228" y="1843721"/>
            <a:ext cx="1231900" cy="1228725"/>
          </a:xfrm>
          <a:prstGeom prst="rect">
            <a:avLst/>
          </a:prstGeom>
          <a:noFill/>
          <a:ln>
            <a:noFill/>
          </a:ln>
        </p:spPr>
      </p:pic>
      <p:pic>
        <p:nvPicPr>
          <p:cNvPr id="8" name="Slika 7" descr="C:\Users\Anja\AppData\Local\Microsoft\Windows\Temporary Internet Files\Content.IE5\NUN523NM\RPET_4_DRU_SDZ_2018_notranjost-30_1[1].jpg">
            <a:extLst>
              <a:ext uri="{FF2B5EF4-FFF2-40B4-BE49-F238E27FC236}">
                <a16:creationId xmlns:a16="http://schemas.microsoft.com/office/drawing/2014/main" id="{198FE1FC-BB0F-4F80-ACCD-F1FA0B750F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6586" y="4031297"/>
            <a:ext cx="1579880" cy="1163955"/>
          </a:xfrm>
          <a:prstGeom prst="rect">
            <a:avLst/>
          </a:prstGeom>
          <a:noFill/>
          <a:ln>
            <a:noFill/>
          </a:ln>
        </p:spPr>
      </p:pic>
      <p:pic>
        <p:nvPicPr>
          <p:cNvPr id="9" name="Slika 8" descr="C:\Users\Anja\AppData\Local\Microsoft\Windows\Temporary Internet Files\Content.IE5\9IYEI4OX\RPET_4_DRU_SDZ_2018_notranjost-30[1].jpg">
            <a:extLst>
              <a:ext uri="{FF2B5EF4-FFF2-40B4-BE49-F238E27FC236}">
                <a16:creationId xmlns:a16="http://schemas.microsoft.com/office/drawing/2014/main" id="{FABDA651-3915-4141-BC3A-98E3FBA0F38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3357" y="4212272"/>
            <a:ext cx="1645285" cy="646430"/>
          </a:xfrm>
          <a:prstGeom prst="rect">
            <a:avLst/>
          </a:prstGeom>
          <a:noFill/>
          <a:ln>
            <a:noFill/>
          </a:ln>
        </p:spPr>
      </p:pic>
      <p:pic>
        <p:nvPicPr>
          <p:cNvPr id="10" name="Slika 9" descr="C:\Users\Anja\AppData\Local\Microsoft\Windows\Temporary Internet Files\Content.IE5\H896W4OF\RPET_5_DRU_SDZ_2018_notranjost-22_2[1].jpg">
            <a:extLst>
              <a:ext uri="{FF2B5EF4-FFF2-40B4-BE49-F238E27FC236}">
                <a16:creationId xmlns:a16="http://schemas.microsoft.com/office/drawing/2014/main" id="{B5B1B616-F79F-4EFB-B28C-6392BE3161F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5533" y="4128452"/>
            <a:ext cx="1685290" cy="568960"/>
          </a:xfrm>
          <a:prstGeom prst="rect">
            <a:avLst/>
          </a:prstGeom>
          <a:noFill/>
          <a:ln>
            <a:noFill/>
          </a:ln>
        </p:spPr>
      </p:pic>
    </p:spTree>
    <p:extLst>
      <p:ext uri="{BB962C8B-B14F-4D97-AF65-F5344CB8AC3E}">
        <p14:creationId xmlns:p14="http://schemas.microsoft.com/office/powerpoint/2010/main" val="400836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B24DD3-4A96-4963-B821-6FB036152DE1}"/>
              </a:ext>
            </a:extLst>
          </p:cNvPr>
          <p:cNvSpPr>
            <a:spLocks noGrp="1"/>
          </p:cNvSpPr>
          <p:nvPr>
            <p:ph type="title"/>
          </p:nvPr>
        </p:nvSpPr>
        <p:spPr>
          <a:xfrm>
            <a:off x="304800" y="374003"/>
            <a:ext cx="11572875" cy="1325563"/>
          </a:xfrm>
        </p:spPr>
        <p:txBody>
          <a:bodyPr>
            <a:noAutofit/>
          </a:bodyPr>
          <a:lstStyle/>
          <a:p>
            <a:br>
              <a:rPr lang="sl-SI" altLang="sl-SI" sz="4000" dirty="0">
                <a:latin typeface="Verdana" panose="020B0604030504040204" pitchFamily="34" charset="0"/>
                <a:ea typeface="Times New Roman" panose="02020603050405020304" pitchFamily="18" charset="0"/>
                <a:cs typeface="Calibri" panose="020F0502020204030204" pitchFamily="34" charset="0"/>
              </a:rPr>
            </a:br>
            <a:r>
              <a:rPr lang="sl-SI" altLang="sl-SI" sz="4000" dirty="0">
                <a:latin typeface="Verdana" panose="020B0604030504040204" pitchFamily="34" charset="0"/>
                <a:ea typeface="Times New Roman" panose="02020603050405020304" pitchFamily="18" charset="0"/>
                <a:cs typeface="Calibri" panose="020F0502020204030204" pitchFamily="34" charset="0"/>
              </a:rPr>
              <a:t>19. Pred vsako razlago zapiši ustrezno črko.</a:t>
            </a:r>
            <a:br>
              <a:rPr lang="sl-SI" altLang="sl-SI" sz="4000" dirty="0">
                <a:latin typeface="Arial" panose="020B0604020202020204" pitchFamily="34" charset="0"/>
              </a:rPr>
            </a:br>
            <a:endParaRPr lang="sl-SI" sz="4000" dirty="0"/>
          </a:p>
        </p:txBody>
      </p:sp>
      <p:graphicFrame>
        <p:nvGraphicFramePr>
          <p:cNvPr id="4" name="Označba mesta vsebine 3">
            <a:extLst>
              <a:ext uri="{FF2B5EF4-FFF2-40B4-BE49-F238E27FC236}">
                <a16:creationId xmlns:a16="http://schemas.microsoft.com/office/drawing/2014/main" id="{0014F479-F076-4A37-8495-66C6219CD564}"/>
              </a:ext>
            </a:extLst>
          </p:cNvPr>
          <p:cNvGraphicFramePr>
            <a:graphicFrameLocks noGrp="1"/>
          </p:cNvGraphicFramePr>
          <p:nvPr>
            <p:ph idx="1"/>
            <p:extLst>
              <p:ext uri="{D42A27DB-BD31-4B8C-83A1-F6EECF244321}">
                <p14:modId xmlns:p14="http://schemas.microsoft.com/office/powerpoint/2010/main" val="3490212928"/>
              </p:ext>
            </p:extLst>
          </p:nvPr>
        </p:nvGraphicFramePr>
        <p:xfrm>
          <a:off x="1023937" y="1938338"/>
          <a:ext cx="10134600" cy="4190175"/>
        </p:xfrm>
        <a:graphic>
          <a:graphicData uri="http://schemas.openxmlformats.org/drawingml/2006/table">
            <a:tbl>
              <a:tblPr firstRow="1" firstCol="1" bandRow="1">
                <a:tableStyleId>{5940675A-B579-460E-94D1-54222C63F5DA}</a:tableStyleId>
              </a:tblPr>
              <a:tblGrid>
                <a:gridCol w="7186613">
                  <a:extLst>
                    <a:ext uri="{9D8B030D-6E8A-4147-A177-3AD203B41FA5}">
                      <a16:colId xmlns:a16="http://schemas.microsoft.com/office/drawing/2014/main" val="2196649544"/>
                    </a:ext>
                  </a:extLst>
                </a:gridCol>
                <a:gridCol w="2947987">
                  <a:extLst>
                    <a:ext uri="{9D8B030D-6E8A-4147-A177-3AD203B41FA5}">
                      <a16:colId xmlns:a16="http://schemas.microsoft.com/office/drawing/2014/main" val="3433935330"/>
                    </a:ext>
                  </a:extLst>
                </a:gridCol>
              </a:tblGrid>
              <a:tr h="3815080">
                <a:tc>
                  <a:txBody>
                    <a:bodyPr/>
                    <a:lstStyle/>
                    <a:p>
                      <a:pPr marL="291465" indent="-269875" algn="l">
                        <a:lnSpc>
                          <a:spcPct val="150000"/>
                        </a:lnSpc>
                        <a:spcAft>
                          <a:spcPts val="800"/>
                        </a:spcAft>
                      </a:pPr>
                      <a:r>
                        <a:rPr lang="sl-SI" sz="2400" dirty="0">
                          <a:effectLst/>
                        </a:rPr>
                        <a:t>__ je skupno delo, ki poteka z druženjem in    </a:t>
                      </a:r>
                    </a:p>
                    <a:p>
                      <a:pPr marL="291465" indent="-269875" algn="l">
                        <a:lnSpc>
                          <a:spcPct val="150000"/>
                        </a:lnSpc>
                        <a:spcAft>
                          <a:spcPts val="800"/>
                        </a:spcAft>
                      </a:pPr>
                      <a:r>
                        <a:rPr lang="sl-SI" sz="2400" dirty="0">
                          <a:effectLst/>
                        </a:rPr>
                        <a:t>     dogovarjanjem.</a:t>
                      </a:r>
                    </a:p>
                    <a:p>
                      <a:pPr marL="291465" indent="-291465" algn="l">
                        <a:lnSpc>
                          <a:spcPct val="150000"/>
                        </a:lnSpc>
                        <a:spcAft>
                          <a:spcPts val="800"/>
                        </a:spcAft>
                      </a:pPr>
                      <a:r>
                        <a:rPr lang="sl-SI" sz="2400" dirty="0">
                          <a:effectLst/>
                        </a:rPr>
                        <a:t>__ je negativno mnenje, ki si ga ustvarimo o nekom, še   </a:t>
                      </a:r>
                    </a:p>
                    <a:p>
                      <a:pPr marL="291465" indent="-291465" algn="l">
                        <a:lnSpc>
                          <a:spcPct val="150000"/>
                        </a:lnSpc>
                        <a:spcAft>
                          <a:spcPts val="800"/>
                        </a:spcAft>
                      </a:pPr>
                      <a:r>
                        <a:rPr lang="sl-SI" sz="2400" dirty="0">
                          <a:effectLst/>
                        </a:rPr>
                        <a:t>     preden ga dobro spoznamo.</a:t>
                      </a:r>
                    </a:p>
                    <a:p>
                      <a:pPr marL="291465" indent="-269875" algn="l">
                        <a:lnSpc>
                          <a:spcPct val="150000"/>
                        </a:lnSpc>
                        <a:spcAft>
                          <a:spcPts val="0"/>
                        </a:spcAft>
                      </a:pPr>
                      <a:r>
                        <a:rPr lang="sl-SI" sz="2400" dirty="0">
                          <a:effectLst/>
                        </a:rPr>
                        <a:t>__pomeni, da sprejmemo mnenje, čeprav je drugačno  </a:t>
                      </a:r>
                    </a:p>
                    <a:p>
                      <a:pPr marL="291465" indent="-269875" algn="l">
                        <a:lnSpc>
                          <a:spcPct val="150000"/>
                        </a:lnSpc>
                        <a:spcAft>
                          <a:spcPts val="0"/>
                        </a:spcAft>
                      </a:pPr>
                      <a:r>
                        <a:rPr lang="sl-SI" sz="2400" dirty="0">
                          <a:effectLst/>
                        </a:rPr>
                        <a:t>    od našega.</a:t>
                      </a:r>
                    </a:p>
                    <a:p>
                      <a:pPr marL="291465" indent="-269875" algn="l">
                        <a:lnSpc>
                          <a:spcPct val="150000"/>
                        </a:lnSpc>
                        <a:spcAft>
                          <a:spcPts val="0"/>
                        </a:spcAft>
                      </a:pPr>
                      <a:r>
                        <a:rPr lang="sl-SI" sz="2400" dirty="0">
                          <a:effectLst/>
                        </a:rPr>
                        <a:t>                                                           </a:t>
                      </a:r>
                      <a:endParaRPr lang="sl-SI"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800"/>
                        </a:spcAft>
                      </a:pPr>
                      <a:r>
                        <a:rPr lang="sl-SI" sz="2400" dirty="0">
                          <a:effectLst/>
                        </a:rPr>
                        <a:t> </a:t>
                      </a:r>
                    </a:p>
                    <a:p>
                      <a:pPr marL="457200" algn="l">
                        <a:lnSpc>
                          <a:spcPct val="150000"/>
                        </a:lnSpc>
                        <a:spcAft>
                          <a:spcPts val="800"/>
                        </a:spcAft>
                        <a:tabLst>
                          <a:tab pos="475615" algn="l"/>
                        </a:tabLst>
                      </a:pPr>
                      <a:r>
                        <a:rPr lang="sl-SI" sz="2400" dirty="0">
                          <a:effectLst/>
                        </a:rPr>
                        <a:t>      A sodelovanje</a:t>
                      </a:r>
                    </a:p>
                    <a:p>
                      <a:pPr marL="457200" algn="l">
                        <a:lnSpc>
                          <a:spcPct val="150000"/>
                        </a:lnSpc>
                        <a:spcAft>
                          <a:spcPts val="800"/>
                        </a:spcAft>
                      </a:pPr>
                      <a:r>
                        <a:rPr lang="sl-SI" sz="2400" dirty="0">
                          <a:effectLst/>
                        </a:rPr>
                        <a:t>      B strpnost</a:t>
                      </a:r>
                    </a:p>
                    <a:p>
                      <a:pPr marL="457200" algn="l">
                        <a:lnSpc>
                          <a:spcPct val="150000"/>
                        </a:lnSpc>
                        <a:spcAft>
                          <a:spcPts val="800"/>
                        </a:spcAft>
                        <a:tabLst>
                          <a:tab pos="457835" algn="l"/>
                        </a:tabLst>
                      </a:pPr>
                      <a:r>
                        <a:rPr lang="sl-SI" sz="2400" dirty="0">
                          <a:effectLst/>
                        </a:rPr>
                        <a:t>      C predsodek</a:t>
                      </a:r>
                    </a:p>
                    <a:p>
                      <a:pPr marL="457200" algn="l">
                        <a:lnSpc>
                          <a:spcPct val="150000"/>
                        </a:lnSpc>
                        <a:spcAft>
                          <a:spcPts val="800"/>
                        </a:spcAft>
                      </a:pPr>
                      <a:r>
                        <a:rPr lang="sl-SI" sz="2400" dirty="0">
                          <a:effectLst/>
                        </a:rPr>
                        <a:t>     </a:t>
                      </a:r>
                      <a:endParaRPr lang="sl-SI"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4643954"/>
                  </a:ext>
                </a:extLst>
              </a:tr>
            </a:tbl>
          </a:graphicData>
        </a:graphic>
      </p:graphicFrame>
    </p:spTree>
    <p:extLst>
      <p:ext uri="{BB962C8B-B14F-4D97-AF65-F5344CB8AC3E}">
        <p14:creationId xmlns:p14="http://schemas.microsoft.com/office/powerpoint/2010/main" val="571843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Označba mesta vsebine 3">
            <a:extLst>
              <a:ext uri="{FF2B5EF4-FFF2-40B4-BE49-F238E27FC236}">
                <a16:creationId xmlns:a16="http://schemas.microsoft.com/office/drawing/2014/main" id="{0014F479-F076-4A37-8495-66C6219CD564}"/>
              </a:ext>
            </a:extLst>
          </p:cNvPr>
          <p:cNvGraphicFramePr>
            <a:graphicFrameLocks noGrp="1"/>
          </p:cNvGraphicFramePr>
          <p:nvPr>
            <p:ph idx="1"/>
            <p:extLst>
              <p:ext uri="{D42A27DB-BD31-4B8C-83A1-F6EECF244321}">
                <p14:modId xmlns:p14="http://schemas.microsoft.com/office/powerpoint/2010/main" val="802754922"/>
              </p:ext>
            </p:extLst>
          </p:nvPr>
        </p:nvGraphicFramePr>
        <p:xfrm>
          <a:off x="652462" y="1024032"/>
          <a:ext cx="10134600" cy="5013135"/>
        </p:xfrm>
        <a:graphic>
          <a:graphicData uri="http://schemas.openxmlformats.org/drawingml/2006/table">
            <a:tbl>
              <a:tblPr firstRow="1" firstCol="1" bandRow="1">
                <a:tableStyleId>{5940675A-B579-460E-94D1-54222C63F5DA}</a:tableStyleId>
              </a:tblPr>
              <a:tblGrid>
                <a:gridCol w="7186613">
                  <a:extLst>
                    <a:ext uri="{9D8B030D-6E8A-4147-A177-3AD203B41FA5}">
                      <a16:colId xmlns:a16="http://schemas.microsoft.com/office/drawing/2014/main" val="2196649544"/>
                    </a:ext>
                  </a:extLst>
                </a:gridCol>
                <a:gridCol w="2947987">
                  <a:extLst>
                    <a:ext uri="{9D8B030D-6E8A-4147-A177-3AD203B41FA5}">
                      <a16:colId xmlns:a16="http://schemas.microsoft.com/office/drawing/2014/main" val="3433935330"/>
                    </a:ext>
                  </a:extLst>
                </a:gridCol>
              </a:tblGrid>
              <a:tr h="3815080">
                <a:tc>
                  <a:txBody>
                    <a:bodyPr/>
                    <a:lstStyle/>
                    <a:p>
                      <a:pPr marL="291465" indent="-269875" algn="l">
                        <a:lnSpc>
                          <a:spcPct val="150000"/>
                        </a:lnSpc>
                        <a:spcAft>
                          <a:spcPts val="800"/>
                        </a:spcAft>
                      </a:pPr>
                      <a:r>
                        <a:rPr lang="sl-SI" sz="3600" dirty="0">
                          <a:solidFill>
                            <a:srgbClr val="FF0000"/>
                          </a:solidFill>
                          <a:effectLst/>
                        </a:rPr>
                        <a:t>A</a:t>
                      </a:r>
                      <a:r>
                        <a:rPr lang="sl-SI" sz="2400" dirty="0">
                          <a:effectLst/>
                        </a:rPr>
                        <a:t> - je skupno delo, ki poteka z druženjem in    </a:t>
                      </a:r>
                    </a:p>
                    <a:p>
                      <a:pPr marL="291465" indent="-269875" algn="l">
                        <a:lnSpc>
                          <a:spcPct val="150000"/>
                        </a:lnSpc>
                        <a:spcAft>
                          <a:spcPts val="800"/>
                        </a:spcAft>
                      </a:pPr>
                      <a:r>
                        <a:rPr lang="sl-SI" sz="2400" dirty="0">
                          <a:effectLst/>
                        </a:rPr>
                        <a:t>       dogovarjanjem.</a:t>
                      </a:r>
                    </a:p>
                    <a:p>
                      <a:pPr marL="291465" indent="-291465" algn="l">
                        <a:lnSpc>
                          <a:spcPct val="150000"/>
                        </a:lnSpc>
                        <a:spcAft>
                          <a:spcPts val="800"/>
                        </a:spcAft>
                      </a:pPr>
                      <a:r>
                        <a:rPr lang="sl-SI" sz="3600" dirty="0">
                          <a:solidFill>
                            <a:srgbClr val="FF0000"/>
                          </a:solidFill>
                          <a:effectLst/>
                        </a:rPr>
                        <a:t>C</a:t>
                      </a:r>
                      <a:r>
                        <a:rPr lang="sl-SI" sz="2400" dirty="0">
                          <a:effectLst/>
                        </a:rPr>
                        <a:t> - je negativno mnenje, ki si ga ustvarimo o nekom, še  </a:t>
                      </a:r>
                    </a:p>
                    <a:p>
                      <a:pPr marL="291465" indent="-291465" algn="l">
                        <a:lnSpc>
                          <a:spcPct val="150000"/>
                        </a:lnSpc>
                        <a:spcAft>
                          <a:spcPts val="800"/>
                        </a:spcAft>
                      </a:pPr>
                      <a:r>
                        <a:rPr lang="sl-SI" sz="2400" dirty="0">
                          <a:effectLst/>
                        </a:rPr>
                        <a:t>       preden ga dobro spoznamo.</a:t>
                      </a:r>
                    </a:p>
                    <a:p>
                      <a:pPr marL="291465" indent="-269875" algn="l">
                        <a:lnSpc>
                          <a:spcPct val="150000"/>
                        </a:lnSpc>
                        <a:spcAft>
                          <a:spcPts val="0"/>
                        </a:spcAft>
                      </a:pPr>
                      <a:r>
                        <a:rPr lang="sl-SI" sz="3600" dirty="0">
                          <a:solidFill>
                            <a:srgbClr val="FF0000"/>
                          </a:solidFill>
                          <a:effectLst/>
                        </a:rPr>
                        <a:t>B</a:t>
                      </a:r>
                      <a:r>
                        <a:rPr lang="sl-SI" sz="2400" dirty="0">
                          <a:effectLst/>
                        </a:rPr>
                        <a:t> - pomeni, da sprejmemo mnenje, čeprav je drugačno </a:t>
                      </a:r>
                    </a:p>
                    <a:p>
                      <a:pPr marL="291465" indent="-269875" algn="l">
                        <a:lnSpc>
                          <a:spcPct val="150000"/>
                        </a:lnSpc>
                        <a:spcAft>
                          <a:spcPts val="0"/>
                        </a:spcAft>
                      </a:pPr>
                      <a:r>
                        <a:rPr lang="sl-SI" sz="2400" dirty="0">
                          <a:effectLst/>
                        </a:rPr>
                        <a:t>       od našega.</a:t>
                      </a:r>
                    </a:p>
                    <a:p>
                      <a:pPr marL="291465" indent="-269875" algn="l">
                        <a:lnSpc>
                          <a:spcPct val="150000"/>
                        </a:lnSpc>
                        <a:spcAft>
                          <a:spcPts val="0"/>
                        </a:spcAft>
                      </a:pPr>
                      <a:r>
                        <a:rPr lang="sl-SI" sz="2400" dirty="0">
                          <a:effectLst/>
                        </a:rPr>
                        <a:t>                                                           </a:t>
                      </a:r>
                      <a:endParaRPr lang="sl-SI"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800"/>
                        </a:spcAft>
                      </a:pPr>
                      <a:r>
                        <a:rPr lang="sl-SI" sz="2400" dirty="0">
                          <a:effectLst/>
                        </a:rPr>
                        <a:t> </a:t>
                      </a:r>
                    </a:p>
                    <a:p>
                      <a:pPr marL="457200" algn="l">
                        <a:lnSpc>
                          <a:spcPct val="150000"/>
                        </a:lnSpc>
                        <a:spcAft>
                          <a:spcPts val="800"/>
                        </a:spcAft>
                        <a:tabLst>
                          <a:tab pos="475615" algn="l"/>
                        </a:tabLst>
                      </a:pPr>
                      <a:r>
                        <a:rPr lang="sl-SI" sz="2400" dirty="0">
                          <a:effectLst/>
                        </a:rPr>
                        <a:t>      A sodelovanje</a:t>
                      </a:r>
                    </a:p>
                    <a:p>
                      <a:pPr marL="457200" algn="l">
                        <a:lnSpc>
                          <a:spcPct val="150000"/>
                        </a:lnSpc>
                        <a:spcAft>
                          <a:spcPts val="800"/>
                        </a:spcAft>
                      </a:pPr>
                      <a:r>
                        <a:rPr lang="sl-SI" sz="2400" dirty="0">
                          <a:effectLst/>
                        </a:rPr>
                        <a:t>      B strpnost</a:t>
                      </a:r>
                    </a:p>
                    <a:p>
                      <a:pPr marL="457200" algn="l">
                        <a:lnSpc>
                          <a:spcPct val="150000"/>
                        </a:lnSpc>
                        <a:spcAft>
                          <a:spcPts val="800"/>
                        </a:spcAft>
                        <a:tabLst>
                          <a:tab pos="457835" algn="l"/>
                        </a:tabLst>
                      </a:pPr>
                      <a:r>
                        <a:rPr lang="sl-SI" sz="2400" dirty="0">
                          <a:effectLst/>
                        </a:rPr>
                        <a:t>      C predsodek</a:t>
                      </a:r>
                    </a:p>
                    <a:p>
                      <a:pPr marL="457200" algn="l">
                        <a:lnSpc>
                          <a:spcPct val="150000"/>
                        </a:lnSpc>
                        <a:spcAft>
                          <a:spcPts val="800"/>
                        </a:spcAft>
                      </a:pPr>
                      <a:r>
                        <a:rPr lang="sl-SI" sz="2400" dirty="0">
                          <a:effectLst/>
                        </a:rPr>
                        <a:t>     </a:t>
                      </a:r>
                      <a:endParaRPr lang="sl-SI"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4643954"/>
                  </a:ext>
                </a:extLst>
              </a:tr>
            </a:tbl>
          </a:graphicData>
        </a:graphic>
      </p:graphicFrame>
    </p:spTree>
    <p:extLst>
      <p:ext uri="{BB962C8B-B14F-4D97-AF65-F5344CB8AC3E}">
        <p14:creationId xmlns:p14="http://schemas.microsoft.com/office/powerpoint/2010/main" val="174416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0BAD0F2-B6C2-49B9-BAC6-E6ECD956E099}"/>
              </a:ext>
            </a:extLst>
          </p:cNvPr>
          <p:cNvSpPr>
            <a:spLocks noGrp="1"/>
          </p:cNvSpPr>
          <p:nvPr>
            <p:ph idx="1"/>
          </p:nvPr>
        </p:nvSpPr>
        <p:spPr/>
        <p:txBody>
          <a:bodyPr/>
          <a:lstStyle/>
          <a:p>
            <a:pPr marL="0" indent="0">
              <a:buNone/>
            </a:pPr>
            <a:r>
              <a:rPr lang="sl-SI" sz="4000" dirty="0"/>
              <a:t>20. Kaj je nasilje? </a:t>
            </a:r>
          </a:p>
          <a:p>
            <a:pPr marL="0" indent="0">
              <a:buNone/>
            </a:pPr>
            <a:endParaRPr lang="sl-SI" dirty="0"/>
          </a:p>
        </p:txBody>
      </p:sp>
    </p:spTree>
    <p:extLst>
      <p:ext uri="{BB962C8B-B14F-4D97-AF65-F5344CB8AC3E}">
        <p14:creationId xmlns:p14="http://schemas.microsoft.com/office/powerpoint/2010/main" val="85211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0BAD0F2-B6C2-49B9-BAC6-E6ECD956E099}"/>
              </a:ext>
            </a:extLst>
          </p:cNvPr>
          <p:cNvSpPr>
            <a:spLocks noGrp="1"/>
          </p:cNvSpPr>
          <p:nvPr>
            <p:ph idx="1"/>
          </p:nvPr>
        </p:nvSpPr>
        <p:spPr/>
        <p:txBody>
          <a:bodyPr/>
          <a:lstStyle/>
          <a:p>
            <a:r>
              <a:rPr lang="sl-SI" sz="4000" dirty="0">
                <a:solidFill>
                  <a:srgbClr val="FF0000"/>
                </a:solidFill>
              </a:rPr>
              <a:t>Nasilje je ravnanje, pri katerem uporabimo silo.</a:t>
            </a:r>
          </a:p>
          <a:p>
            <a:pPr marL="0" indent="0">
              <a:buNone/>
            </a:pPr>
            <a:r>
              <a:rPr lang="sl-SI" sz="4000" b="1" dirty="0">
                <a:solidFill>
                  <a:srgbClr val="FF0000"/>
                </a:solidFill>
              </a:rPr>
              <a:t> </a:t>
            </a:r>
            <a:endParaRPr lang="sl-SI" sz="4000" dirty="0">
              <a:solidFill>
                <a:srgbClr val="FF0000"/>
              </a:solidFill>
            </a:endParaRPr>
          </a:p>
          <a:p>
            <a:pPr marL="0" indent="0">
              <a:buNone/>
            </a:pPr>
            <a:endParaRPr lang="sl-SI" dirty="0"/>
          </a:p>
        </p:txBody>
      </p:sp>
    </p:spTree>
    <p:extLst>
      <p:ext uri="{BB962C8B-B14F-4D97-AF65-F5344CB8AC3E}">
        <p14:creationId xmlns:p14="http://schemas.microsoft.com/office/powerpoint/2010/main" val="3951545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4246742-F268-4E6B-85E6-D3465D2AB1B0}"/>
              </a:ext>
            </a:extLst>
          </p:cNvPr>
          <p:cNvSpPr>
            <a:spLocks noGrp="1"/>
          </p:cNvSpPr>
          <p:nvPr>
            <p:ph idx="1"/>
          </p:nvPr>
        </p:nvSpPr>
        <p:spPr/>
        <p:txBody>
          <a:bodyPr/>
          <a:lstStyle/>
          <a:p>
            <a:pPr marL="0" indent="0">
              <a:buNone/>
            </a:pPr>
            <a:r>
              <a:rPr lang="sl-SI" sz="4000" dirty="0"/>
              <a:t>21. Kje nasilje lahko doživimo?</a:t>
            </a:r>
          </a:p>
          <a:p>
            <a:pPr marL="0" indent="0">
              <a:buNone/>
            </a:pPr>
            <a:endParaRPr lang="sl-SI" dirty="0"/>
          </a:p>
        </p:txBody>
      </p:sp>
    </p:spTree>
    <p:extLst>
      <p:ext uri="{BB962C8B-B14F-4D97-AF65-F5344CB8AC3E}">
        <p14:creationId xmlns:p14="http://schemas.microsoft.com/office/powerpoint/2010/main" val="2968011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4246742-F268-4E6B-85E6-D3465D2AB1B0}"/>
              </a:ext>
            </a:extLst>
          </p:cNvPr>
          <p:cNvSpPr>
            <a:spLocks noGrp="1"/>
          </p:cNvSpPr>
          <p:nvPr>
            <p:ph idx="1"/>
          </p:nvPr>
        </p:nvSpPr>
        <p:spPr/>
        <p:txBody>
          <a:bodyPr/>
          <a:lstStyle/>
          <a:p>
            <a:r>
              <a:rPr lang="sl-SI" sz="4000" dirty="0">
                <a:solidFill>
                  <a:srgbClr val="FF0000"/>
                </a:solidFill>
              </a:rPr>
              <a:t>Nasilje lahko doživimo povsod okrog sebe: v časopisu, na ulici, v šoli, doma, na televiziji in internetu, v računalniških igricah.</a:t>
            </a:r>
          </a:p>
          <a:p>
            <a:endParaRPr lang="sl-SI" dirty="0"/>
          </a:p>
        </p:txBody>
      </p:sp>
    </p:spTree>
    <p:extLst>
      <p:ext uri="{BB962C8B-B14F-4D97-AF65-F5344CB8AC3E}">
        <p14:creationId xmlns:p14="http://schemas.microsoft.com/office/powerpoint/2010/main" val="1162061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E19A41D-DD78-4483-AA0F-6C21CCE39274}"/>
              </a:ext>
            </a:extLst>
          </p:cNvPr>
          <p:cNvSpPr>
            <a:spLocks noGrp="1"/>
          </p:cNvSpPr>
          <p:nvPr>
            <p:ph idx="1"/>
          </p:nvPr>
        </p:nvSpPr>
        <p:spPr/>
        <p:txBody>
          <a:bodyPr>
            <a:normAutofit/>
          </a:bodyPr>
          <a:lstStyle/>
          <a:p>
            <a:pPr marL="0" indent="0">
              <a:buNone/>
            </a:pPr>
            <a:r>
              <a:rPr lang="sl-SI" sz="4000" dirty="0"/>
              <a:t>22. Katere oblike nasilja poznamo?</a:t>
            </a:r>
          </a:p>
        </p:txBody>
      </p:sp>
    </p:spTree>
    <p:extLst>
      <p:ext uri="{BB962C8B-B14F-4D97-AF65-F5344CB8AC3E}">
        <p14:creationId xmlns:p14="http://schemas.microsoft.com/office/powerpoint/2010/main" val="4040587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41E1B1A-A224-4EB6-A3A6-A710D663915F}"/>
              </a:ext>
            </a:extLst>
          </p:cNvPr>
          <p:cNvSpPr>
            <a:spLocks noGrp="1"/>
          </p:cNvSpPr>
          <p:nvPr>
            <p:ph idx="1"/>
          </p:nvPr>
        </p:nvSpPr>
        <p:spPr/>
        <p:txBody>
          <a:bodyPr>
            <a:normAutofit/>
          </a:bodyPr>
          <a:lstStyle/>
          <a:p>
            <a:r>
              <a:rPr lang="sl-SI" sz="4000" dirty="0">
                <a:solidFill>
                  <a:srgbClr val="FF0000"/>
                </a:solidFill>
              </a:rPr>
              <a:t>Poznamo telesno in psihično nasilje.</a:t>
            </a:r>
          </a:p>
        </p:txBody>
      </p:sp>
    </p:spTree>
    <p:extLst>
      <p:ext uri="{BB962C8B-B14F-4D97-AF65-F5344CB8AC3E}">
        <p14:creationId xmlns:p14="http://schemas.microsoft.com/office/powerpoint/2010/main" val="136618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9BDE5E5-2D76-465C-83E2-3927F9FB70C1}"/>
              </a:ext>
            </a:extLst>
          </p:cNvPr>
          <p:cNvSpPr>
            <a:spLocks noGrp="1"/>
          </p:cNvSpPr>
          <p:nvPr>
            <p:ph idx="1"/>
          </p:nvPr>
        </p:nvSpPr>
        <p:spPr/>
        <p:txBody>
          <a:bodyPr/>
          <a:lstStyle/>
          <a:p>
            <a:r>
              <a:rPr lang="sl-SI" sz="4000" dirty="0">
                <a:solidFill>
                  <a:srgbClr val="FF0000"/>
                </a:solidFill>
              </a:rPr>
              <a:t>Vsi ljudje v medsebojnih odnosih ustvarjamo družbo.</a:t>
            </a:r>
          </a:p>
          <a:p>
            <a:endParaRPr lang="sl-SI" dirty="0"/>
          </a:p>
        </p:txBody>
      </p:sp>
    </p:spTree>
    <p:extLst>
      <p:ext uri="{BB962C8B-B14F-4D97-AF65-F5344CB8AC3E}">
        <p14:creationId xmlns:p14="http://schemas.microsoft.com/office/powerpoint/2010/main" val="4130001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CD852B-ED59-4B7D-BD55-E20B595626CD}"/>
              </a:ext>
            </a:extLst>
          </p:cNvPr>
          <p:cNvSpPr>
            <a:spLocks noGrp="1"/>
          </p:cNvSpPr>
          <p:nvPr>
            <p:ph type="title"/>
          </p:nvPr>
        </p:nvSpPr>
        <p:spPr/>
        <p:txBody>
          <a:bodyPr>
            <a:normAutofit fontScale="90000"/>
          </a:bodyPr>
          <a:lstStyle/>
          <a:p>
            <a:r>
              <a:rPr lang="sl-SI" dirty="0">
                <a:latin typeface="+mn-lt"/>
              </a:rPr>
              <a:t>23. Telesno nasilje obkroži, psihično nasilje pa podčrtaj.</a:t>
            </a:r>
            <a:br>
              <a:rPr lang="sl-SI" dirty="0">
                <a:latin typeface="+mn-lt"/>
              </a:rPr>
            </a:br>
            <a:endParaRPr lang="sl-SI" dirty="0">
              <a:latin typeface="+mn-lt"/>
            </a:endParaRPr>
          </a:p>
        </p:txBody>
      </p:sp>
      <p:graphicFrame>
        <p:nvGraphicFramePr>
          <p:cNvPr id="4" name="Označba mesta vsebine 3">
            <a:extLst>
              <a:ext uri="{FF2B5EF4-FFF2-40B4-BE49-F238E27FC236}">
                <a16:creationId xmlns:a16="http://schemas.microsoft.com/office/drawing/2014/main" id="{396E6F8E-B026-4FF0-BA83-400232A57181}"/>
              </a:ext>
            </a:extLst>
          </p:cNvPr>
          <p:cNvGraphicFramePr>
            <a:graphicFrameLocks noGrp="1"/>
          </p:cNvGraphicFramePr>
          <p:nvPr>
            <p:ph idx="1"/>
            <p:extLst>
              <p:ext uri="{D42A27DB-BD31-4B8C-83A1-F6EECF244321}">
                <p14:modId xmlns:p14="http://schemas.microsoft.com/office/powerpoint/2010/main" val="936327458"/>
              </p:ext>
            </p:extLst>
          </p:nvPr>
        </p:nvGraphicFramePr>
        <p:xfrm>
          <a:off x="666749" y="1423988"/>
          <a:ext cx="11134726" cy="4802184"/>
        </p:xfrm>
        <a:graphic>
          <a:graphicData uri="http://schemas.openxmlformats.org/drawingml/2006/table">
            <a:tbl>
              <a:tblPr firstRow="1" firstCol="1" bandRow="1">
                <a:tableStyleId>{5940675A-B579-460E-94D1-54222C63F5DA}</a:tableStyleId>
              </a:tblPr>
              <a:tblGrid>
                <a:gridCol w="2578269">
                  <a:extLst>
                    <a:ext uri="{9D8B030D-6E8A-4147-A177-3AD203B41FA5}">
                      <a16:colId xmlns:a16="http://schemas.microsoft.com/office/drawing/2014/main" val="2866684267"/>
                    </a:ext>
                  </a:extLst>
                </a:gridCol>
                <a:gridCol w="2968768">
                  <a:extLst>
                    <a:ext uri="{9D8B030D-6E8A-4147-A177-3AD203B41FA5}">
                      <a16:colId xmlns:a16="http://schemas.microsoft.com/office/drawing/2014/main" val="311866095"/>
                    </a:ext>
                  </a:extLst>
                </a:gridCol>
                <a:gridCol w="2982318">
                  <a:extLst>
                    <a:ext uri="{9D8B030D-6E8A-4147-A177-3AD203B41FA5}">
                      <a16:colId xmlns:a16="http://schemas.microsoft.com/office/drawing/2014/main" val="1500420377"/>
                    </a:ext>
                  </a:extLst>
                </a:gridCol>
                <a:gridCol w="2605371">
                  <a:extLst>
                    <a:ext uri="{9D8B030D-6E8A-4147-A177-3AD203B41FA5}">
                      <a16:colId xmlns:a16="http://schemas.microsoft.com/office/drawing/2014/main" val="4053358499"/>
                    </a:ext>
                  </a:extLst>
                </a:gridCol>
              </a:tblGrid>
              <a:tr h="1600728">
                <a:tc>
                  <a:txBody>
                    <a:bodyPr/>
                    <a:lstStyle/>
                    <a:p>
                      <a:pPr algn="ctr">
                        <a:lnSpc>
                          <a:spcPct val="150000"/>
                        </a:lnSpc>
                        <a:spcAft>
                          <a:spcPts val="0"/>
                        </a:spcAft>
                      </a:pPr>
                      <a:r>
                        <a:rPr lang="sl-SI" sz="3200" dirty="0">
                          <a:effectLst/>
                        </a:rPr>
                        <a:t> zmerjanje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tepež</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spotikanje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 brcanje</a:t>
                      </a:r>
                    </a:p>
                    <a:p>
                      <a:pPr algn="ctr">
                        <a:lnSpc>
                          <a:spcPct val="150000"/>
                        </a:lnSpc>
                        <a:spcAft>
                          <a:spcPts val="0"/>
                        </a:spcAft>
                      </a:pPr>
                      <a:r>
                        <a:rPr lang="sl-SI" sz="3200" dirty="0">
                          <a:effectLst/>
                        </a:rPr>
                        <a:t> </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0586920"/>
                  </a:ext>
                </a:extLst>
              </a:tr>
              <a:tr h="1600728">
                <a:tc>
                  <a:txBody>
                    <a:bodyPr/>
                    <a:lstStyle/>
                    <a:p>
                      <a:pPr algn="ctr">
                        <a:lnSpc>
                          <a:spcPct val="150000"/>
                        </a:lnSpc>
                        <a:spcAft>
                          <a:spcPts val="0"/>
                        </a:spcAft>
                      </a:pPr>
                      <a:r>
                        <a:rPr lang="sl-SI" sz="3200" dirty="0">
                          <a:effectLst/>
                        </a:rPr>
                        <a:t> ščipanje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žaljenje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klofutanje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zasmehovanje</a:t>
                      </a:r>
                    </a:p>
                    <a:p>
                      <a:pPr algn="ctr">
                        <a:lnSpc>
                          <a:spcPct val="150000"/>
                        </a:lnSpc>
                        <a:spcAft>
                          <a:spcPts val="0"/>
                        </a:spcAft>
                      </a:pPr>
                      <a:r>
                        <a:rPr lang="sl-SI" sz="3200" dirty="0">
                          <a:effectLst/>
                        </a:rPr>
                        <a:t> </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1011321"/>
                  </a:ext>
                </a:extLst>
              </a:tr>
              <a:tr h="1600728">
                <a:tc>
                  <a:txBody>
                    <a:bodyPr/>
                    <a:lstStyle/>
                    <a:p>
                      <a:pPr algn="ctr">
                        <a:lnSpc>
                          <a:spcPct val="150000"/>
                        </a:lnSpc>
                        <a:spcAft>
                          <a:spcPts val="0"/>
                        </a:spcAft>
                      </a:pPr>
                      <a:r>
                        <a:rPr lang="sl-SI" sz="3200" dirty="0">
                          <a:effectLst/>
                        </a:rPr>
                        <a:t>ignoriranje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kričanje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skrivanje lastnine drugega</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lasanje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7180187"/>
                  </a:ext>
                </a:extLst>
              </a:tr>
            </a:tbl>
          </a:graphicData>
        </a:graphic>
      </p:graphicFrame>
      <p:sp>
        <p:nvSpPr>
          <p:cNvPr id="5" name="Rectangle 1">
            <a:extLst>
              <a:ext uri="{FF2B5EF4-FFF2-40B4-BE49-F238E27FC236}">
                <a16:creationId xmlns:a16="http://schemas.microsoft.com/office/drawing/2014/main" id="{F23D8DD4-DB74-41D1-82E8-D1B61264C582}"/>
              </a:ext>
            </a:extLst>
          </p:cNvPr>
          <p:cNvSpPr>
            <a:spLocks noChangeArrowheads="1"/>
          </p:cNvSpPr>
          <p:nvPr/>
        </p:nvSpPr>
        <p:spPr bwMode="auto">
          <a:xfrm>
            <a:off x="-5072243" y="-261652"/>
            <a:ext cx="17264243" cy="71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spTree>
    <p:extLst>
      <p:ext uri="{BB962C8B-B14F-4D97-AF65-F5344CB8AC3E}">
        <p14:creationId xmlns:p14="http://schemas.microsoft.com/office/powerpoint/2010/main" val="3788564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 name="Elipsa 10">
            <a:extLst>
              <a:ext uri="{FF2B5EF4-FFF2-40B4-BE49-F238E27FC236}">
                <a16:creationId xmlns:a16="http://schemas.microsoft.com/office/drawing/2014/main" id="{2A99D238-C22E-4307-8C39-E613B3D5DCF4}"/>
              </a:ext>
            </a:extLst>
          </p:cNvPr>
          <p:cNvSpPr/>
          <p:nvPr/>
        </p:nvSpPr>
        <p:spPr>
          <a:xfrm>
            <a:off x="1085850" y="2827833"/>
            <a:ext cx="16954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Elipsa 9">
            <a:extLst>
              <a:ext uri="{FF2B5EF4-FFF2-40B4-BE49-F238E27FC236}">
                <a16:creationId xmlns:a16="http://schemas.microsoft.com/office/drawing/2014/main" id="{0EAEDE83-90A0-4DA3-8BD6-0DB9EBC4C1E7}"/>
              </a:ext>
            </a:extLst>
          </p:cNvPr>
          <p:cNvSpPr/>
          <p:nvPr/>
        </p:nvSpPr>
        <p:spPr>
          <a:xfrm>
            <a:off x="9544050" y="5095875"/>
            <a:ext cx="1676400" cy="825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Elipsa 8">
            <a:extLst>
              <a:ext uri="{FF2B5EF4-FFF2-40B4-BE49-F238E27FC236}">
                <a16:creationId xmlns:a16="http://schemas.microsoft.com/office/drawing/2014/main" id="{B34E2478-57CD-42A5-8BDA-F2F6C53A2DA1}"/>
              </a:ext>
            </a:extLst>
          </p:cNvPr>
          <p:cNvSpPr/>
          <p:nvPr/>
        </p:nvSpPr>
        <p:spPr>
          <a:xfrm>
            <a:off x="9363075" y="1508622"/>
            <a:ext cx="1857375" cy="825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Elipsa 7">
            <a:extLst>
              <a:ext uri="{FF2B5EF4-FFF2-40B4-BE49-F238E27FC236}">
                <a16:creationId xmlns:a16="http://schemas.microsoft.com/office/drawing/2014/main" id="{FE1C49A9-67B8-4B81-9D9E-CF3BD9DF202E}"/>
              </a:ext>
            </a:extLst>
          </p:cNvPr>
          <p:cNvSpPr/>
          <p:nvPr/>
        </p:nvSpPr>
        <p:spPr>
          <a:xfrm>
            <a:off x="5800725" y="2827833"/>
            <a:ext cx="2381250" cy="1147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Elipsa 6">
            <a:extLst>
              <a:ext uri="{FF2B5EF4-FFF2-40B4-BE49-F238E27FC236}">
                <a16:creationId xmlns:a16="http://schemas.microsoft.com/office/drawing/2014/main" id="{2F15B9F0-63DE-474A-AEE9-F6ACD0D81669}"/>
              </a:ext>
            </a:extLst>
          </p:cNvPr>
          <p:cNvSpPr/>
          <p:nvPr/>
        </p:nvSpPr>
        <p:spPr>
          <a:xfrm>
            <a:off x="5791200" y="1508622"/>
            <a:ext cx="24955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Elipsa 4">
            <a:extLst>
              <a:ext uri="{FF2B5EF4-FFF2-40B4-BE49-F238E27FC236}">
                <a16:creationId xmlns:a16="http://schemas.microsoft.com/office/drawing/2014/main" id="{D1213AD7-6D11-4F03-B84F-828BA9E573E5}"/>
              </a:ext>
            </a:extLst>
          </p:cNvPr>
          <p:cNvSpPr/>
          <p:nvPr/>
        </p:nvSpPr>
        <p:spPr>
          <a:xfrm>
            <a:off x="3514725" y="1457325"/>
            <a:ext cx="1162050" cy="79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aphicFrame>
        <p:nvGraphicFramePr>
          <p:cNvPr id="4" name="Označba mesta vsebine 3">
            <a:extLst>
              <a:ext uri="{FF2B5EF4-FFF2-40B4-BE49-F238E27FC236}">
                <a16:creationId xmlns:a16="http://schemas.microsoft.com/office/drawing/2014/main" id="{DD347C13-9EEC-481C-805C-E294AFD5CBCE}"/>
              </a:ext>
            </a:extLst>
          </p:cNvPr>
          <p:cNvGraphicFramePr>
            <a:graphicFrameLocks noGrp="1"/>
          </p:cNvGraphicFramePr>
          <p:nvPr>
            <p:ph idx="1"/>
            <p:extLst>
              <p:ext uri="{D42A27DB-BD31-4B8C-83A1-F6EECF244321}">
                <p14:modId xmlns:p14="http://schemas.microsoft.com/office/powerpoint/2010/main" val="2965513795"/>
              </p:ext>
            </p:extLst>
          </p:nvPr>
        </p:nvGraphicFramePr>
        <p:xfrm>
          <a:off x="614362" y="1457325"/>
          <a:ext cx="10963275" cy="4898429"/>
        </p:xfrm>
        <a:graphic>
          <a:graphicData uri="http://schemas.openxmlformats.org/drawingml/2006/table">
            <a:tbl>
              <a:tblPr firstRow="1" firstCol="1" bandRow="1">
                <a:tableStyleId>{5940675A-B579-460E-94D1-54222C63F5DA}</a:tableStyleId>
              </a:tblPr>
              <a:tblGrid>
                <a:gridCol w="2538569">
                  <a:extLst>
                    <a:ext uri="{9D8B030D-6E8A-4147-A177-3AD203B41FA5}">
                      <a16:colId xmlns:a16="http://schemas.microsoft.com/office/drawing/2014/main" val="795700064"/>
                    </a:ext>
                  </a:extLst>
                </a:gridCol>
                <a:gridCol w="1917093">
                  <a:extLst>
                    <a:ext uri="{9D8B030D-6E8A-4147-A177-3AD203B41FA5}">
                      <a16:colId xmlns:a16="http://schemas.microsoft.com/office/drawing/2014/main" val="3726511350"/>
                    </a:ext>
                  </a:extLst>
                </a:gridCol>
                <a:gridCol w="3942359">
                  <a:extLst>
                    <a:ext uri="{9D8B030D-6E8A-4147-A177-3AD203B41FA5}">
                      <a16:colId xmlns:a16="http://schemas.microsoft.com/office/drawing/2014/main" val="2465422759"/>
                    </a:ext>
                  </a:extLst>
                </a:gridCol>
                <a:gridCol w="2565254">
                  <a:extLst>
                    <a:ext uri="{9D8B030D-6E8A-4147-A177-3AD203B41FA5}">
                      <a16:colId xmlns:a16="http://schemas.microsoft.com/office/drawing/2014/main" val="648239143"/>
                    </a:ext>
                  </a:extLst>
                </a:gridCol>
              </a:tblGrid>
              <a:tr h="1181099">
                <a:tc>
                  <a:txBody>
                    <a:bodyPr/>
                    <a:lstStyle/>
                    <a:p>
                      <a:pPr algn="ctr">
                        <a:lnSpc>
                          <a:spcPct val="150000"/>
                        </a:lnSpc>
                        <a:spcAft>
                          <a:spcPts val="0"/>
                        </a:spcAft>
                      </a:pPr>
                      <a:r>
                        <a:rPr lang="sl-SI" sz="3200" dirty="0">
                          <a:effectLst/>
                        </a:rPr>
                        <a:t> </a:t>
                      </a:r>
                      <a:r>
                        <a:rPr lang="sl-SI" sz="3200" i="0" u="sng" dirty="0">
                          <a:effectLst/>
                        </a:rPr>
                        <a:t>zmerjanje</a:t>
                      </a:r>
                      <a:endParaRPr lang="sl-SI" sz="3200" i="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 tepež</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spotikanje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 brcanje</a:t>
                      </a:r>
                    </a:p>
                    <a:p>
                      <a:pPr algn="ctr">
                        <a:lnSpc>
                          <a:spcPct val="150000"/>
                        </a:lnSpc>
                        <a:spcAft>
                          <a:spcPts val="0"/>
                        </a:spcAft>
                      </a:pPr>
                      <a:r>
                        <a:rPr lang="sl-SI" sz="3200" dirty="0">
                          <a:effectLst/>
                        </a:rPr>
                        <a:t> </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6288544"/>
                  </a:ext>
                </a:extLst>
              </a:tr>
              <a:tr h="1555735">
                <a:tc>
                  <a:txBody>
                    <a:bodyPr/>
                    <a:lstStyle/>
                    <a:p>
                      <a:pPr algn="ctr">
                        <a:lnSpc>
                          <a:spcPct val="150000"/>
                        </a:lnSpc>
                        <a:spcAft>
                          <a:spcPts val="0"/>
                        </a:spcAft>
                      </a:pPr>
                      <a:r>
                        <a:rPr lang="sl-SI" sz="3200" dirty="0">
                          <a:effectLst/>
                        </a:rPr>
                        <a:t> ščipanje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 </a:t>
                      </a:r>
                      <a:r>
                        <a:rPr lang="sl-SI" sz="3200" u="sng" dirty="0">
                          <a:effectLst/>
                        </a:rPr>
                        <a:t>žaljenje</a:t>
                      </a:r>
                      <a:endParaRPr lang="sl-SI" sz="320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klofutanje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u="sng" dirty="0">
                          <a:effectLst/>
                        </a:rPr>
                        <a:t>zasmehovanje</a:t>
                      </a:r>
                    </a:p>
                  </a:txBody>
                  <a:tcPr marL="68580" marR="68580" marT="0" marB="0"/>
                </a:tc>
                <a:extLst>
                  <a:ext uri="{0D108BD9-81ED-4DB2-BD59-A6C34878D82A}">
                    <a16:rowId xmlns:a16="http://schemas.microsoft.com/office/drawing/2014/main" val="1886095349"/>
                  </a:ext>
                </a:extLst>
              </a:tr>
              <a:tr h="1955219">
                <a:tc>
                  <a:txBody>
                    <a:bodyPr/>
                    <a:lstStyle/>
                    <a:p>
                      <a:pPr algn="ctr">
                        <a:lnSpc>
                          <a:spcPct val="150000"/>
                        </a:lnSpc>
                        <a:spcAft>
                          <a:spcPts val="0"/>
                        </a:spcAft>
                      </a:pPr>
                      <a:r>
                        <a:rPr lang="sl-SI" sz="3200" dirty="0">
                          <a:effectLst/>
                        </a:rPr>
                        <a:t> </a:t>
                      </a:r>
                    </a:p>
                    <a:p>
                      <a:pPr algn="ctr">
                        <a:lnSpc>
                          <a:spcPct val="150000"/>
                        </a:lnSpc>
                        <a:spcAft>
                          <a:spcPts val="0"/>
                        </a:spcAft>
                      </a:pPr>
                      <a:r>
                        <a:rPr lang="sl-SI" sz="3200" u="sng" dirty="0">
                          <a:effectLst/>
                        </a:rPr>
                        <a:t>ignoriranje</a:t>
                      </a:r>
                      <a:endParaRPr lang="sl-SI" sz="320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 </a:t>
                      </a:r>
                    </a:p>
                    <a:p>
                      <a:pPr algn="ctr">
                        <a:lnSpc>
                          <a:spcPct val="150000"/>
                        </a:lnSpc>
                        <a:spcAft>
                          <a:spcPts val="0"/>
                        </a:spcAft>
                      </a:pPr>
                      <a:r>
                        <a:rPr lang="sl-SI" sz="3200" u="sng" dirty="0">
                          <a:effectLst/>
                        </a:rPr>
                        <a:t>kričanje</a:t>
                      </a:r>
                      <a:endParaRPr lang="sl-SI" sz="320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 </a:t>
                      </a:r>
                      <a:r>
                        <a:rPr lang="sl-SI" sz="3200" u="sng" dirty="0">
                          <a:effectLst/>
                        </a:rPr>
                        <a:t>skrivanje lastnine drugega</a:t>
                      </a:r>
                      <a:endParaRPr lang="sl-SI" sz="3200"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sl-SI" sz="3200" dirty="0">
                          <a:effectLst/>
                        </a:rPr>
                        <a:t> </a:t>
                      </a:r>
                    </a:p>
                    <a:p>
                      <a:pPr algn="ctr">
                        <a:lnSpc>
                          <a:spcPct val="150000"/>
                        </a:lnSpc>
                        <a:spcAft>
                          <a:spcPts val="0"/>
                        </a:spcAft>
                      </a:pPr>
                      <a:r>
                        <a:rPr lang="sl-SI" sz="3200" dirty="0">
                          <a:effectLst/>
                        </a:rPr>
                        <a:t>lasanje</a:t>
                      </a:r>
                      <a:endParaRPr lang="sl-SI"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4891931"/>
                  </a:ext>
                </a:extLst>
              </a:tr>
            </a:tbl>
          </a:graphicData>
        </a:graphic>
      </p:graphicFrame>
    </p:spTree>
    <p:extLst>
      <p:ext uri="{BB962C8B-B14F-4D97-AF65-F5344CB8AC3E}">
        <p14:creationId xmlns:p14="http://schemas.microsoft.com/office/powerpoint/2010/main" val="2304898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FF63912-BD6E-47BC-A8EF-6870BE730D91}"/>
              </a:ext>
            </a:extLst>
          </p:cNvPr>
          <p:cNvSpPr>
            <a:spLocks noGrp="1"/>
          </p:cNvSpPr>
          <p:nvPr>
            <p:ph idx="1"/>
          </p:nvPr>
        </p:nvSpPr>
        <p:spPr>
          <a:xfrm>
            <a:off x="666750" y="901700"/>
            <a:ext cx="10515600" cy="4351338"/>
          </a:xfrm>
        </p:spPr>
        <p:txBody>
          <a:bodyPr/>
          <a:lstStyle/>
          <a:p>
            <a:pPr marL="0" indent="0">
              <a:buNone/>
            </a:pPr>
            <a:r>
              <a:rPr lang="sl-SI" sz="4000" dirty="0"/>
              <a:t>24. Kaj pomeni znak? Kje ga lahko najdemo? </a:t>
            </a:r>
          </a:p>
          <a:p>
            <a:pPr marL="0" indent="0">
              <a:buNone/>
            </a:pPr>
            <a:endParaRPr lang="sl-SI" dirty="0"/>
          </a:p>
        </p:txBody>
      </p:sp>
      <p:pic>
        <p:nvPicPr>
          <p:cNvPr id="4" name="Slika 3" descr="C:\Users\Anja\AppData\Local\Microsoft\Windows\Temporary Internet Files\Content.IE5\NUN523NM\RPET_4_DRU_UC_2017_notranjost-30[1].jpg">
            <a:extLst>
              <a:ext uri="{FF2B5EF4-FFF2-40B4-BE49-F238E27FC236}">
                <a16:creationId xmlns:a16="http://schemas.microsoft.com/office/drawing/2014/main" id="{4D445F5E-00A6-4822-857B-2B068C30C0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7726" y="2105026"/>
            <a:ext cx="2330132" cy="2252662"/>
          </a:xfrm>
          <a:prstGeom prst="rect">
            <a:avLst/>
          </a:prstGeom>
          <a:noFill/>
          <a:ln>
            <a:noFill/>
          </a:ln>
        </p:spPr>
      </p:pic>
    </p:spTree>
    <p:extLst>
      <p:ext uri="{BB962C8B-B14F-4D97-AF65-F5344CB8AC3E}">
        <p14:creationId xmlns:p14="http://schemas.microsoft.com/office/powerpoint/2010/main" val="1337252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FF63912-BD6E-47BC-A8EF-6870BE730D91}"/>
              </a:ext>
            </a:extLst>
          </p:cNvPr>
          <p:cNvSpPr>
            <a:spLocks noGrp="1"/>
          </p:cNvSpPr>
          <p:nvPr>
            <p:ph idx="1"/>
          </p:nvPr>
        </p:nvSpPr>
        <p:spPr>
          <a:xfrm>
            <a:off x="838200" y="977900"/>
            <a:ext cx="10515600" cy="4351338"/>
          </a:xfrm>
        </p:spPr>
        <p:txBody>
          <a:bodyPr/>
          <a:lstStyle/>
          <a:p>
            <a:r>
              <a:rPr lang="sl-SI" sz="4000" dirty="0">
                <a:solidFill>
                  <a:srgbClr val="FF0000"/>
                </a:solidFill>
              </a:rPr>
              <a:t>Znak pomeni, da je na tem mestu varna točka, kjer so ljudje pripravljeni pomagati otrokom v težavah.</a:t>
            </a:r>
          </a:p>
          <a:p>
            <a:pPr marL="0" indent="0">
              <a:buNone/>
            </a:pPr>
            <a:r>
              <a:rPr lang="sl-SI" sz="4000" dirty="0">
                <a:solidFill>
                  <a:srgbClr val="FF0000"/>
                </a:solidFill>
              </a:rPr>
              <a:t>	                 </a:t>
            </a:r>
          </a:p>
          <a:p>
            <a:r>
              <a:rPr lang="sl-SI" sz="4000" dirty="0">
                <a:solidFill>
                  <a:srgbClr val="FF0000"/>
                </a:solidFill>
              </a:rPr>
              <a:t>Najdemo ga na različnih javnih krajih, kot so lekarne, knjižnice, frizerski saloni, cvetličarne, trgovine …).</a:t>
            </a:r>
          </a:p>
          <a:p>
            <a:endParaRPr lang="sl-SI" dirty="0"/>
          </a:p>
        </p:txBody>
      </p:sp>
    </p:spTree>
    <p:extLst>
      <p:ext uri="{BB962C8B-B14F-4D97-AF65-F5344CB8AC3E}">
        <p14:creationId xmlns:p14="http://schemas.microsoft.com/office/powerpoint/2010/main" val="68518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7A2968E-514A-4964-996D-1B9CE1507A80}"/>
              </a:ext>
            </a:extLst>
          </p:cNvPr>
          <p:cNvSpPr>
            <a:spLocks noGrp="1"/>
          </p:cNvSpPr>
          <p:nvPr>
            <p:ph idx="1"/>
          </p:nvPr>
        </p:nvSpPr>
        <p:spPr/>
        <p:txBody>
          <a:bodyPr/>
          <a:lstStyle/>
          <a:p>
            <a:pPr marL="0" indent="0">
              <a:buNone/>
            </a:pPr>
            <a:r>
              <a:rPr lang="sl-SI" sz="4000" dirty="0"/>
              <a:t>25. Napiši štiri možnosti, na koga se lahko obrneš, če je kdo do tebe nasilen.</a:t>
            </a:r>
          </a:p>
          <a:p>
            <a:pPr marL="0" indent="0">
              <a:buNone/>
            </a:pPr>
            <a:endParaRPr lang="sl-SI" dirty="0"/>
          </a:p>
        </p:txBody>
      </p:sp>
    </p:spTree>
    <p:extLst>
      <p:ext uri="{BB962C8B-B14F-4D97-AF65-F5344CB8AC3E}">
        <p14:creationId xmlns:p14="http://schemas.microsoft.com/office/powerpoint/2010/main" val="486499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7A2968E-514A-4964-996D-1B9CE1507A80}"/>
              </a:ext>
            </a:extLst>
          </p:cNvPr>
          <p:cNvSpPr>
            <a:spLocks noGrp="1"/>
          </p:cNvSpPr>
          <p:nvPr>
            <p:ph idx="1"/>
          </p:nvPr>
        </p:nvSpPr>
        <p:spPr/>
        <p:txBody>
          <a:bodyPr/>
          <a:lstStyle/>
          <a:p>
            <a:r>
              <a:rPr lang="sl-SI" sz="4000" dirty="0">
                <a:solidFill>
                  <a:srgbClr val="FF0000"/>
                </a:solidFill>
              </a:rPr>
              <a:t>Če je kdo nasilen do mene, se lahko obrnem na odrasle: na starše, učitelje, svetovalno službo na šoli, ravnatelja, policijo, TOM, telefon za otroke in mladostnike, urad varuha človekovih pravic …</a:t>
            </a:r>
          </a:p>
          <a:p>
            <a:endParaRPr lang="sl-SI" dirty="0"/>
          </a:p>
        </p:txBody>
      </p:sp>
    </p:spTree>
    <p:extLst>
      <p:ext uri="{BB962C8B-B14F-4D97-AF65-F5344CB8AC3E}">
        <p14:creationId xmlns:p14="http://schemas.microsoft.com/office/powerpoint/2010/main" val="333752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455B08-A9C2-4650-B88F-46AEE08BF204}"/>
              </a:ext>
            </a:extLst>
          </p:cNvPr>
          <p:cNvSpPr>
            <a:spLocks noGrp="1"/>
          </p:cNvSpPr>
          <p:nvPr>
            <p:ph type="title"/>
          </p:nvPr>
        </p:nvSpPr>
        <p:spPr>
          <a:xfrm>
            <a:off x="838200" y="1536977"/>
            <a:ext cx="10515600" cy="1325563"/>
          </a:xfrm>
        </p:spPr>
        <p:txBody>
          <a:bodyPr>
            <a:noAutofit/>
          </a:bodyPr>
          <a:lstStyle/>
          <a:p>
            <a:r>
              <a:rPr lang="sl-SI" sz="4000" dirty="0">
                <a:latin typeface="+mn-lt"/>
              </a:rPr>
              <a:t>3. Naštej nekaj družbenih vlog, s katerimi    </a:t>
            </a:r>
            <a:br>
              <a:rPr lang="sl-SI" sz="4000" dirty="0">
                <a:latin typeface="+mn-lt"/>
              </a:rPr>
            </a:br>
            <a:r>
              <a:rPr lang="sl-SI" sz="4000" dirty="0">
                <a:latin typeface="+mn-lt"/>
              </a:rPr>
              <a:t>    se srečuješ.</a:t>
            </a:r>
          </a:p>
        </p:txBody>
      </p:sp>
    </p:spTree>
    <p:extLst>
      <p:ext uri="{BB962C8B-B14F-4D97-AF65-F5344CB8AC3E}">
        <p14:creationId xmlns:p14="http://schemas.microsoft.com/office/powerpoint/2010/main" val="40586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E4EA5FF-ACD9-43CF-8F35-369299E6493E}"/>
              </a:ext>
            </a:extLst>
          </p:cNvPr>
          <p:cNvSpPr>
            <a:spLocks noGrp="1"/>
          </p:cNvSpPr>
          <p:nvPr>
            <p:ph idx="1"/>
          </p:nvPr>
        </p:nvSpPr>
        <p:spPr/>
        <p:txBody>
          <a:bodyPr/>
          <a:lstStyle/>
          <a:p>
            <a:r>
              <a:rPr lang="sl-SI" sz="4000" dirty="0"/>
              <a:t> v šoli: </a:t>
            </a:r>
            <a:r>
              <a:rPr lang="sl-SI" sz="4000" dirty="0">
                <a:solidFill>
                  <a:srgbClr val="FF0000"/>
                </a:solidFill>
              </a:rPr>
              <a:t>učenec</a:t>
            </a:r>
          </a:p>
          <a:p>
            <a:r>
              <a:rPr lang="sl-SI" sz="4000" dirty="0"/>
              <a:t> pri babici: </a:t>
            </a:r>
            <a:r>
              <a:rPr lang="sl-SI" sz="4000" dirty="0">
                <a:solidFill>
                  <a:srgbClr val="FF0000"/>
                </a:solidFill>
              </a:rPr>
              <a:t>vnuk</a:t>
            </a:r>
          </a:p>
          <a:p>
            <a:r>
              <a:rPr lang="sl-SI" sz="4000" dirty="0"/>
              <a:t> na ulici: </a:t>
            </a:r>
            <a:r>
              <a:rPr lang="sl-SI" sz="4000" dirty="0">
                <a:solidFill>
                  <a:srgbClr val="FF0000"/>
                </a:solidFill>
              </a:rPr>
              <a:t>pešec</a:t>
            </a:r>
          </a:p>
          <a:p>
            <a:r>
              <a:rPr lang="sl-SI" sz="4000" dirty="0"/>
              <a:t> v avtobusu: </a:t>
            </a:r>
            <a:r>
              <a:rPr lang="sl-SI" sz="4000" dirty="0">
                <a:solidFill>
                  <a:srgbClr val="FF0000"/>
                </a:solidFill>
              </a:rPr>
              <a:t>potnik</a:t>
            </a:r>
          </a:p>
          <a:p>
            <a:endParaRPr lang="sl-SI" dirty="0"/>
          </a:p>
        </p:txBody>
      </p:sp>
    </p:spTree>
    <p:extLst>
      <p:ext uri="{BB962C8B-B14F-4D97-AF65-F5344CB8AC3E}">
        <p14:creationId xmlns:p14="http://schemas.microsoft.com/office/powerpoint/2010/main" val="168156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A88A95-8195-441F-AFCB-30ADEE044FC5}"/>
              </a:ext>
            </a:extLst>
          </p:cNvPr>
          <p:cNvSpPr>
            <a:spLocks noGrp="1"/>
          </p:cNvSpPr>
          <p:nvPr>
            <p:ph type="title"/>
          </p:nvPr>
        </p:nvSpPr>
        <p:spPr>
          <a:xfrm>
            <a:off x="740546" y="1982538"/>
            <a:ext cx="10515600" cy="1325563"/>
          </a:xfrm>
        </p:spPr>
        <p:txBody>
          <a:bodyPr>
            <a:noAutofit/>
          </a:bodyPr>
          <a:lstStyle/>
          <a:p>
            <a:br>
              <a:rPr lang="sl-SI" sz="4000" b="1" dirty="0">
                <a:latin typeface="+mn-lt"/>
              </a:rPr>
            </a:br>
            <a:r>
              <a:rPr lang="sl-SI" sz="4000" dirty="0">
                <a:latin typeface="+mn-lt"/>
              </a:rPr>
              <a:t>4. Naštej tri razloge, zakaj je pomembno, da vsak človek sodeluje v družbi.</a:t>
            </a:r>
            <a:br>
              <a:rPr lang="sl-SI" sz="4000" dirty="0">
                <a:latin typeface="+mn-lt"/>
              </a:rPr>
            </a:br>
            <a:endParaRPr lang="sl-SI" sz="4000" dirty="0">
              <a:latin typeface="+mn-lt"/>
            </a:endParaRPr>
          </a:p>
        </p:txBody>
      </p:sp>
    </p:spTree>
    <p:extLst>
      <p:ext uri="{BB962C8B-B14F-4D97-AF65-F5344CB8AC3E}">
        <p14:creationId xmlns:p14="http://schemas.microsoft.com/office/powerpoint/2010/main" val="9917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94AFE27-1AE3-4C69-8602-A4A53F3A443A}"/>
              </a:ext>
            </a:extLst>
          </p:cNvPr>
          <p:cNvSpPr>
            <a:spLocks noGrp="1"/>
          </p:cNvSpPr>
          <p:nvPr>
            <p:ph idx="1"/>
          </p:nvPr>
        </p:nvSpPr>
        <p:spPr/>
        <p:txBody>
          <a:bodyPr/>
          <a:lstStyle/>
          <a:p>
            <a:r>
              <a:rPr lang="sl-SI" sz="4000" dirty="0">
                <a:solidFill>
                  <a:srgbClr val="FF0000"/>
                </a:solidFill>
              </a:rPr>
              <a:t>Razvijamo odnose z drugimi ljudmi, razvijamo lastne sposobnosti, zadovoljujemo svoje potrebe … </a:t>
            </a:r>
          </a:p>
          <a:p>
            <a:endParaRPr lang="sl-SI" dirty="0"/>
          </a:p>
        </p:txBody>
      </p:sp>
    </p:spTree>
    <p:extLst>
      <p:ext uri="{BB962C8B-B14F-4D97-AF65-F5344CB8AC3E}">
        <p14:creationId xmlns:p14="http://schemas.microsoft.com/office/powerpoint/2010/main" val="3478218847"/>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1228</Words>
  <Application>Microsoft Office PowerPoint</Application>
  <PresentationFormat>Širokozaslonsko</PresentationFormat>
  <Paragraphs>236</Paragraphs>
  <Slides>55</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55</vt:i4>
      </vt:variant>
    </vt:vector>
  </HeadingPairs>
  <TitlesOfParts>
    <vt:vector size="62" baseType="lpstr">
      <vt:lpstr>Arial</vt:lpstr>
      <vt:lpstr>Calibri</vt:lpstr>
      <vt:lpstr>Calibri Light</vt:lpstr>
      <vt:lpstr>Times New Roman</vt:lpstr>
      <vt:lpstr>Verdana</vt:lpstr>
      <vt:lpstr>Wingdings</vt:lpstr>
      <vt:lpstr>Officeova tema</vt:lpstr>
      <vt:lpstr>ŽIVIMO V RAZLIČNIH SKUPNOSTIH</vt:lpstr>
      <vt:lpstr>1. Naštej pet različnih skupnosti. </vt:lpstr>
      <vt:lpstr>PowerPointova predstavitev</vt:lpstr>
      <vt:lpstr>2. Kdo sestavlja družbo?</vt:lpstr>
      <vt:lpstr>PowerPointova predstavitev</vt:lpstr>
      <vt:lpstr>3. Naštej nekaj družbenih vlog, s katerimi         se srečuješ.</vt:lpstr>
      <vt:lpstr>PowerPointova predstavitev</vt:lpstr>
      <vt:lpstr> 4. Naštej tri razloge, zakaj je pomembno, da vsak človek sodeluje v družbi.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V pravilih šolskega reda so zapisane naslednje dolžnosti učencev: - spoštovati moramo pravice drugih učencev in delavcev šole; - imeti moramo spoštljiv odnos do vseh ljudi; - s svojim vedenjem in ravnanjem ne smemo ogrožati zdravja in varnosti drugih učencev in delavcev šole; - odgovorno moramo ravnati s premoženjem šole ter lastnino učencev in delavcev šole; - učencev in delavcev šole ne smemo ovirati in motiti pri njihovem delu.</vt:lpstr>
      <vt:lpstr>PowerPointova predstavitev</vt:lpstr>
      <vt:lpstr>PowerPointova predstavitev</vt:lpstr>
      <vt:lpstr>14. Preberi besedilo.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18. S kljukico označi organizacije, ki skrbijo za uveljavljanje otrokovih pravic. </vt:lpstr>
      <vt:lpstr>PowerPointova predstavitev</vt:lpstr>
      <vt:lpstr> 19. Pred vsako razlago zapiši ustrezno črko.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23. Telesno nasilje obkroži, psihično nasilje pa podčrtaj. </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ŽIVIMO V RAZLIČNIH SKUPNOSTIH</dc:title>
  <dc:creator>Učenec</dc:creator>
  <cp:lastModifiedBy>MCesnik</cp:lastModifiedBy>
  <cp:revision>37</cp:revision>
  <dcterms:created xsi:type="dcterms:W3CDTF">2021-01-04T15:17:59Z</dcterms:created>
  <dcterms:modified xsi:type="dcterms:W3CDTF">2021-01-06T06:47:25Z</dcterms:modified>
</cp:coreProperties>
</file>