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5" r:id="rId3"/>
    <p:sldId id="284" r:id="rId4"/>
    <p:sldId id="262" r:id="rId5"/>
    <p:sldId id="287" r:id="rId6"/>
    <p:sldId id="257" r:id="rId7"/>
    <p:sldId id="263" r:id="rId8"/>
    <p:sldId id="288" r:id="rId9"/>
    <p:sldId id="289" r:id="rId10"/>
    <p:sldId id="258" r:id="rId11"/>
    <p:sldId id="259" r:id="rId12"/>
    <p:sldId id="264" r:id="rId13"/>
    <p:sldId id="266" r:id="rId14"/>
    <p:sldId id="272" r:id="rId15"/>
    <p:sldId id="273" r:id="rId16"/>
    <p:sldId id="275" r:id="rId17"/>
    <p:sldId id="277" r:id="rId18"/>
    <p:sldId id="279" r:id="rId19"/>
    <p:sldId id="281" r:id="rId20"/>
    <p:sldId id="261" r:id="rId21"/>
    <p:sldId id="260" r:id="rId22"/>
    <p:sldId id="265" r:id="rId23"/>
    <p:sldId id="283" r:id="rId24"/>
    <p:sldId id="286" r:id="rId2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3E2C-AB9E-4F3D-9B75-684EF9F46E34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E8F2B-DD88-4F69-BD15-D8DE8ED6A03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11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1F95C2-E66E-4DAE-BB09-3F6FBB77F46F}" type="slidenum">
              <a:rPr lang="sl-SI" altLang="sl-SI"/>
              <a:pPr eaLnBrk="1" hangingPunct="1">
                <a:spcBef>
                  <a:spcPct val="0"/>
                </a:spcBef>
              </a:pPr>
              <a:t>2</a:t>
            </a:fld>
            <a:endParaRPr lang="sl-SI" altLang="sl-SI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79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19F632-9386-436C-954D-982D50A7A543}" type="slidenum">
              <a:rPr lang="sl-SI" altLang="sl-SI"/>
              <a:pPr eaLnBrk="1" hangingPunct="1">
                <a:spcBef>
                  <a:spcPct val="0"/>
                </a:spcBef>
              </a:pPr>
              <a:t>14</a:t>
            </a:fld>
            <a:endParaRPr lang="sl-SI" altLang="sl-SI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07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8C7883-F6ED-403E-A277-442699BFB076}" type="slidenum">
              <a:rPr lang="sl-SI" altLang="sl-SI"/>
              <a:pPr eaLnBrk="1" hangingPunct="1">
                <a:spcBef>
                  <a:spcPct val="0"/>
                </a:spcBef>
              </a:pPr>
              <a:t>15</a:t>
            </a:fld>
            <a:endParaRPr lang="sl-SI" altLang="sl-SI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40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CB59CA-D627-4784-A74A-F19BFE70FA40}" type="slidenum">
              <a:rPr lang="sl-SI" altLang="sl-SI"/>
              <a:pPr eaLnBrk="1" hangingPunct="1">
                <a:spcBef>
                  <a:spcPct val="0"/>
                </a:spcBef>
              </a:pPr>
              <a:t>16</a:t>
            </a:fld>
            <a:endParaRPr lang="sl-SI" altLang="sl-SI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87C55E-C0F9-402F-9CE3-E17B1B91762A}" type="slidenum">
              <a:rPr lang="sl-SI" altLang="sl-SI"/>
              <a:pPr eaLnBrk="1" hangingPunct="1">
                <a:spcBef>
                  <a:spcPct val="0"/>
                </a:spcBef>
              </a:pPr>
              <a:t>17</a:t>
            </a:fld>
            <a:endParaRPr lang="sl-SI" altLang="sl-SI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34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7FC48D-0B36-43D0-A4CD-D509C7C24064}" type="slidenum">
              <a:rPr lang="sl-SI" altLang="sl-SI"/>
              <a:pPr eaLnBrk="1" hangingPunct="1">
                <a:spcBef>
                  <a:spcPct val="0"/>
                </a:spcBef>
              </a:pPr>
              <a:t>18</a:t>
            </a:fld>
            <a:endParaRPr lang="sl-SI" altLang="sl-SI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90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7448F1-1E7B-4CE9-9A36-0ADA96EBCE05}" type="slidenum">
              <a:rPr lang="sl-SI" altLang="sl-SI"/>
              <a:pPr eaLnBrk="1" hangingPunct="1">
                <a:spcBef>
                  <a:spcPct val="0"/>
                </a:spcBef>
              </a:pPr>
              <a:t>19</a:t>
            </a:fld>
            <a:endParaRPr lang="sl-SI" altLang="sl-SI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20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16902E-FFF5-4F62-A6FF-6687DCB8564B}" type="slidenum">
              <a:rPr lang="sl-SI" altLang="sl-SI"/>
              <a:pPr eaLnBrk="1" hangingPunct="1">
                <a:spcBef>
                  <a:spcPct val="0"/>
                </a:spcBef>
              </a:pPr>
              <a:t>20</a:t>
            </a:fld>
            <a:endParaRPr lang="sl-SI" altLang="sl-SI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19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4FD474-F4FE-4F6F-B91C-603A4A7A4F98}" type="slidenum">
              <a:rPr lang="sl-SI" altLang="sl-SI"/>
              <a:pPr eaLnBrk="1" hangingPunct="1">
                <a:spcBef>
                  <a:spcPct val="0"/>
                </a:spcBef>
              </a:pPr>
              <a:t>21</a:t>
            </a:fld>
            <a:endParaRPr lang="sl-SI" altLang="sl-SI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1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23B275-677E-45A8-87A8-F76B1026942C}" type="slidenum">
              <a:rPr lang="sl-SI" altLang="sl-SI"/>
              <a:pPr eaLnBrk="1" hangingPunct="1">
                <a:spcBef>
                  <a:spcPct val="0"/>
                </a:spcBef>
              </a:pPr>
              <a:t>22</a:t>
            </a:fld>
            <a:endParaRPr lang="sl-SI" altLang="sl-SI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55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DF3E27-22E2-4A2B-94EC-A3902C20C399}" type="slidenum">
              <a:rPr lang="sl-SI" altLang="sl-SI"/>
              <a:pPr eaLnBrk="1" hangingPunct="1">
                <a:spcBef>
                  <a:spcPct val="0"/>
                </a:spcBef>
              </a:pPr>
              <a:t>23</a:t>
            </a:fld>
            <a:endParaRPr lang="sl-SI" altLang="sl-SI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3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DC5CC1-A63B-40DC-B8F6-E2200249751E}" type="slidenum">
              <a:rPr lang="sl-SI" altLang="sl-SI"/>
              <a:pPr eaLnBrk="1" hangingPunct="1">
                <a:spcBef>
                  <a:spcPct val="0"/>
                </a:spcBef>
              </a:pPr>
              <a:t>3</a:t>
            </a:fld>
            <a:endParaRPr lang="sl-SI" altLang="sl-SI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09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C8F723-40DA-463E-A8EF-CD6D1F66D0F6}" type="slidenum">
              <a:rPr lang="sl-SI" altLang="sl-SI"/>
              <a:pPr eaLnBrk="1" hangingPunct="1">
                <a:spcBef>
                  <a:spcPct val="0"/>
                </a:spcBef>
              </a:pPr>
              <a:t>4</a:t>
            </a:fld>
            <a:endParaRPr lang="sl-SI" altLang="sl-SI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45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2BF7D5-3A4F-4431-B4A4-C924F9D931F1}" type="slidenum">
              <a:rPr lang="sl-SI" altLang="sl-SI"/>
              <a:pPr eaLnBrk="1" hangingPunct="1">
                <a:spcBef>
                  <a:spcPct val="0"/>
                </a:spcBef>
              </a:pPr>
              <a:t>6</a:t>
            </a:fld>
            <a:endParaRPr lang="sl-SI" altLang="sl-SI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0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FFE3C0-560F-4997-AD9F-38A68261B29F}" type="slidenum">
              <a:rPr lang="sl-SI" altLang="sl-SI"/>
              <a:pPr eaLnBrk="1" hangingPunct="1">
                <a:spcBef>
                  <a:spcPct val="0"/>
                </a:spcBef>
              </a:pPr>
              <a:t>7</a:t>
            </a:fld>
            <a:endParaRPr lang="sl-SI" altLang="sl-SI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10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A7B30F-9569-4643-A039-7AB9A846E7EC}" type="slidenum">
              <a:rPr lang="sl-SI" altLang="sl-SI"/>
              <a:pPr eaLnBrk="1" hangingPunct="1">
                <a:spcBef>
                  <a:spcPct val="0"/>
                </a:spcBef>
              </a:pPr>
              <a:t>10</a:t>
            </a:fld>
            <a:endParaRPr lang="sl-SI" altLang="sl-SI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14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1A8E14-39BE-4F6E-9D38-566E2F6DA606}" type="slidenum">
              <a:rPr lang="sl-SI" altLang="sl-SI"/>
              <a:pPr eaLnBrk="1" hangingPunct="1">
                <a:spcBef>
                  <a:spcPct val="0"/>
                </a:spcBef>
              </a:pPr>
              <a:t>11</a:t>
            </a:fld>
            <a:endParaRPr lang="sl-SI" altLang="sl-SI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74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2EB403-54C3-4F53-8282-7C8AE1254556}" type="slidenum">
              <a:rPr lang="sl-SI" altLang="sl-SI"/>
              <a:pPr eaLnBrk="1" hangingPunct="1">
                <a:spcBef>
                  <a:spcPct val="0"/>
                </a:spcBef>
              </a:pPr>
              <a:t>12</a:t>
            </a:fld>
            <a:endParaRPr lang="sl-SI" altLang="sl-SI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04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A42595-1AD3-4F64-86D0-9226D7D841EA}" type="slidenum">
              <a:rPr lang="sl-SI" altLang="sl-SI"/>
              <a:pPr eaLnBrk="1" hangingPunct="1">
                <a:spcBef>
                  <a:spcPct val="0"/>
                </a:spcBef>
              </a:pPr>
              <a:t>13</a:t>
            </a:fld>
            <a:endParaRPr lang="sl-SI" altLang="sl-SI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altLang="sl-S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9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3F8C94-85F8-4C93-BC72-B9BC0B4C1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BE72D0B-90AE-4BF7-A834-B7B6A8483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D7FEEE6-B47F-4496-A5B6-08A7AE690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398A-1AAD-42D4-A2F2-1432BD5A22E2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BCCAC3F-C312-4F9C-9C67-538F753EC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4383C26-A022-480D-9D76-DB0CDE24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89C6-B1C7-4CEC-A16B-80BA81AD7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2014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5F3B73-577F-4964-ACD4-4CF593B43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600F4AB-0D9F-4188-AB86-B4CF9DF1D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A4D5C08-0E03-4622-810F-BCDDA34D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398A-1AAD-42D4-A2F2-1432BD5A22E2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E73CE67-E5ED-461E-8593-81EC7FE5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8D4345A-354E-48C6-986D-68DC79AA9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89C6-B1C7-4CEC-A16B-80BA81AD7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388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602E3F5-69EC-4882-AA95-C38BBB596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16DCA1E-02BE-4ED1-8E03-ADF742253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4AE77EB-9A25-4F8C-912B-0AFFD0BE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398A-1AAD-42D4-A2F2-1432BD5A22E2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4525BC-C52C-42B5-9371-139498AD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255BEAF-40B3-4640-A932-FADE3EE8C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89C6-B1C7-4CEC-A16B-80BA81AD7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341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67401D-5611-4FC7-A41A-9C2E86C7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B7D69D5-9172-4474-8B64-72E195FFB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A73AF96-79FB-4466-B214-670B3190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398A-1AAD-42D4-A2F2-1432BD5A22E2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685C8B9-176D-4268-997A-D683DBC2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5B82A67-B16B-491E-A59F-493FF7DF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89C6-B1C7-4CEC-A16B-80BA81AD7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530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10B81A-3C0F-4DAF-9718-FD1391D4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27B9ECE-3C83-4D3D-8FCC-6EF20ACBE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8A7FB4D-42A9-4C4F-BCDB-1F8EBEED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398A-1AAD-42D4-A2F2-1432BD5A22E2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292FF86-E9DE-4EFB-AA56-6313EB12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6628B2-0476-49BA-B382-346305A3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89C6-B1C7-4CEC-A16B-80BA81AD7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682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DE9B88-F3F0-42BC-9FD9-7FF1750C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E8A4F7C-03D4-4108-BD36-30A445542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23E80CA-1B24-48A8-BE21-B6B16B164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88DCFD8-2EBB-42C5-830A-1CE96BD1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398A-1AAD-42D4-A2F2-1432BD5A22E2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3D1DA87-CCB0-4D3B-B029-95562B8C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D1DAEE3-D2AE-42FC-9D8D-4F1A636B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89C6-B1C7-4CEC-A16B-80BA81AD7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673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F0C338-9599-47EF-BF3B-03BCF71C6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B92F13F-5C50-48A7-8B42-864D873C6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988A49B-B6AF-479D-B114-3A94AA8CB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6B75CE9-C5B5-4F7E-8F01-EB3A2503C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AB3384D-7826-4387-BD3F-DC9A9A2A9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F6CB8EF-F168-4E80-8CF0-B579FBA5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398A-1AAD-42D4-A2F2-1432BD5A22E2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BCCFE81-7C9A-40CA-9224-D10EA12A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9ED6B1C6-E93C-4562-B500-A38E993E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89C6-B1C7-4CEC-A16B-80BA81AD7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463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8D6FE8-4631-4823-AB03-4633273A7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86935B2-A0C4-4B1E-9671-A53983EA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398A-1AAD-42D4-A2F2-1432BD5A22E2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135744A-A8C2-4C35-8D90-EF143BBE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7AFF235-FDDF-4189-AB7B-D3E4CA1FD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89C6-B1C7-4CEC-A16B-80BA81AD7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886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D6E84B2-EBCE-44BB-8D06-887D7096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398A-1AAD-42D4-A2F2-1432BD5A22E2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7C57660-7BCE-454B-9159-F66764D6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CBF7E15-D28E-4125-8C99-E7578C75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89C6-B1C7-4CEC-A16B-80BA81AD7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870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298889-EC39-4A0B-ABFA-37A0A5D7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D6763B-BF30-4C63-B3BB-4A87F4A97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9DBDF57-983A-4D36-8EA5-5C801F79F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D9FFEF5-9DAF-46FB-BF39-E242C36B2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398A-1AAD-42D4-A2F2-1432BD5A22E2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BE41A19-5AE3-45F7-9595-79461D06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0F7BF32-4350-4BD9-BB37-3A3B268B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89C6-B1C7-4CEC-A16B-80BA81AD7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991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BF0C15-63B8-4525-BE09-A1E4A8378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0A718AD-61B4-4AD3-9742-17CD4E6AE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AB6FE2F-B2E7-4D29-9A22-71D85E2BD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6777A56-7F91-4438-B60C-5F436605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9398A-1AAD-42D4-A2F2-1432BD5A22E2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6E99B27-E43D-43A7-920B-1AFADDA01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896DFA4-4BD4-4BA6-B49E-50F3B0A5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89C6-B1C7-4CEC-A16B-80BA81AD7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4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BDFB01E-A641-48C3-838C-DE708E92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AC70974-16B4-42A6-90E4-0EDE9F54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DE824AC-4C73-43F0-86EA-EA680A034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9398A-1AAD-42D4-A2F2-1432BD5A22E2}" type="datetimeFigureOut">
              <a:rPr lang="sl-SI" smtClean="0"/>
              <a:t>27. 01. 2021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63D6AA4-EB98-44E8-A8C4-65E84539E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4937D3C-724B-49F0-99AD-A24E54472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89C6-B1C7-4CEC-A16B-80BA81AD79B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823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si/imgres?imgurl=http://nuvolo.files.wordpress.com/2006/10/tangram-red.jpg&amp;imgrefurl=http://nuvolo.wordpress.com/2006/10/16/daniele-lagos-versatile-tangram-shelf/&amp;usg=__AaDC9hlC2Qe8huXCS2bTXEIVGOg=&amp;h=444&amp;w=444&amp;sz=279&amp;hl=sl&amp;start=26&amp;um=1&amp;tbnid=qf8stMeuuhP59M:&amp;tbnh=127&amp;tbnw=127&amp;prev=/images?q%3Dtangram%26gbv%3D2%26ndsp%3D20%26hl%3Dsl%26sa%3DN%26start%3D20%26um%3D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405746247661672442/" TargetMode="External"/><Relationship Id="rId7" Type="http://schemas.openxmlformats.org/officeDocument/2006/relationships/image" Target="../media/image42.jpeg"/><Relationship Id="rId2" Type="http://schemas.openxmlformats.org/officeDocument/2006/relationships/hyperlink" Target="https://www.pinterest.com/search/pins/?q=TANGRAM&amp;rs=sitelinks_searchbo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84AA6C-6636-4EE2-B6D0-F99220B2B3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TANGRAM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B54D3E0-26DE-4926-B8E5-A4CC063852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Glej načrt spodaj (slika št. 5), izdelaj si </a:t>
            </a:r>
            <a:r>
              <a:rPr lang="sl-SI" dirty="0" err="1"/>
              <a:t>tangram</a:t>
            </a:r>
            <a:r>
              <a:rPr lang="sl-SI" dirty="0"/>
              <a:t> (karton), pobarvaj like v njem in se igraj. V kanal TIT pošlji slike vsaj desetih različnih sestavljenih </a:t>
            </a:r>
            <a:r>
              <a:rPr lang="sl-SI" dirty="0" err="1"/>
              <a:t>tangramov</a:t>
            </a:r>
            <a:r>
              <a:rPr lang="sl-SI" dirty="0"/>
              <a:t>.</a:t>
            </a:r>
          </a:p>
          <a:p>
            <a:r>
              <a:rPr lang="sl-SI" dirty="0"/>
              <a:t>Poskusi sestaviti prvo črko svojega imena. </a:t>
            </a:r>
          </a:p>
          <a:p>
            <a:endParaRPr lang="sl-SI" dirty="0"/>
          </a:p>
        </p:txBody>
      </p:sp>
      <p:pic>
        <p:nvPicPr>
          <p:cNvPr id="1026" name="Picture 2" descr="Pieces Stock Photos And Images - 123RF">
            <a:extLst>
              <a:ext uri="{FF2B5EF4-FFF2-40B4-BE49-F238E27FC236}">
                <a16:creationId xmlns:a16="http://schemas.microsoft.com/office/drawing/2014/main" id="{95F618B7-5440-435C-854F-F027CA19B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57" y="527900"/>
            <a:ext cx="3027285" cy="2014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86D0931-71FF-4CCC-A75A-1B639CD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309" y="5192698"/>
            <a:ext cx="3131370" cy="108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50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sl-SI" altLang="sl-SI" sz="3600" b="1" dirty="0">
                <a:solidFill>
                  <a:srgbClr val="008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MALO TEŽJE NALOGE</a:t>
            </a:r>
            <a:endParaRPr lang="sl-SI" altLang="sl-SI" sz="3600" dirty="0"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92251"/>
            <a:ext cx="10312152" cy="857250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</a:pPr>
            <a:r>
              <a:rPr lang="sl-SI" altLang="sl-SI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Spodnji </a:t>
            </a:r>
            <a:r>
              <a:rPr lang="sl-SI" altLang="sl-SI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tangrami</a:t>
            </a:r>
            <a:r>
              <a:rPr lang="sl-SI" altLang="sl-SI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sestavljeni iz enotne barve. Bo šlo?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065319" y="5516565"/>
            <a:ext cx="10085033" cy="60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l-SI" alt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Liki v podobi niso popolnoma združeni, tako da naloga ni težka.</a:t>
            </a:r>
          </a:p>
        </p:txBody>
      </p:sp>
      <p:pic>
        <p:nvPicPr>
          <p:cNvPr id="9221" name="Picture 5" descr="tangram_g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2133601"/>
            <a:ext cx="4310062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713409" y="2934733"/>
            <a:ext cx="129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LABOD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722563" y="4149448"/>
            <a:ext cx="143790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PLESALKA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75275" y="51577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MUCA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517568" y="4089163"/>
            <a:ext cx="94991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RACA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8424908" y="2565401"/>
            <a:ext cx="9499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ZAJE</a:t>
            </a:r>
            <a:r>
              <a:rPr lang="sl-SI" altLang="sl-SI" sz="1800" dirty="0"/>
              <a:t>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88913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l-SI" altLang="sl-SI" sz="3600" b="1" dirty="0">
                <a:solidFill>
                  <a:srgbClr val="008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KAJ PA TOLE?</a:t>
            </a:r>
          </a:p>
        </p:txBody>
      </p:sp>
      <p:pic>
        <p:nvPicPr>
          <p:cNvPr id="10243" name="Picture 7" descr="istockphoto_3293572-tangram-object-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44" y="944563"/>
            <a:ext cx="7056437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3216276" y="2924176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ČAJNIK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3287713" y="4581526"/>
            <a:ext cx="867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HIŠA</a:t>
            </a: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3107185" y="6237288"/>
            <a:ext cx="126002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PUŠČICA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4943475" y="623728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ZVONIK</a:t>
            </a:r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5006183" y="4581526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LADJA</a:t>
            </a:r>
          </a:p>
        </p:txBody>
      </p:sp>
      <p:sp>
        <p:nvSpPr>
          <p:cNvPr id="10249" name="Text Box 13"/>
          <p:cNvSpPr txBox="1">
            <a:spLocks noChangeArrowheads="1"/>
          </p:cNvSpPr>
          <p:nvPr/>
        </p:nvSpPr>
        <p:spPr bwMode="auto">
          <a:xfrm>
            <a:off x="4945063" y="2924176"/>
            <a:ext cx="1655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PIŠTOLA</a:t>
            </a:r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6590927" y="291593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SVEČNIK</a:t>
            </a:r>
          </a:p>
        </p:txBody>
      </p:sp>
      <p:sp>
        <p:nvSpPr>
          <p:cNvPr id="10251" name="Text Box 15"/>
          <p:cNvSpPr txBox="1">
            <a:spLocks noChangeArrowheads="1"/>
          </p:cNvSpPr>
          <p:nvPr/>
        </p:nvSpPr>
        <p:spPr bwMode="auto">
          <a:xfrm>
            <a:off x="6704145" y="4443413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OLJNA SVETILKA</a:t>
            </a:r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8146651" y="4443413"/>
            <a:ext cx="151408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VETRNICA</a:t>
            </a: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6524228" y="6039253"/>
            <a:ext cx="129540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POŠEVNA PUŠČICA</a:t>
            </a:r>
          </a:p>
        </p:txBody>
      </p:sp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8247857" y="6097479"/>
            <a:ext cx="12954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PUŠČICA V..</a:t>
            </a:r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8220869" y="2723558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HIŠA Z DIMNIKOM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16746" y="958788"/>
            <a:ext cx="4882718" cy="5045875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Navadno so </a:t>
            </a:r>
            <a:r>
              <a:rPr lang="sl-SI" altLang="sl-SI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tangramske</a:t>
            </a:r>
            <a:r>
              <a:rPr lang="sl-SI" altLang="sl-SI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naloge črno-bele, tokrat so zelene.</a:t>
            </a:r>
            <a:br>
              <a:rPr lang="sl-SI" altLang="sl-SI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altLang="sl-SI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altLang="sl-SI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so postavljeni liki v njih?</a:t>
            </a:r>
          </a:p>
        </p:txBody>
      </p:sp>
      <p:pic>
        <p:nvPicPr>
          <p:cNvPr id="11267" name="Picture 5" descr="Tan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101" y="618619"/>
            <a:ext cx="4962002" cy="572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sl-SI" altLang="sl-SI" sz="3600" b="1" dirty="0">
                <a:solidFill>
                  <a:srgbClr val="008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REŠITVE SO:</a:t>
            </a:r>
          </a:p>
        </p:txBody>
      </p:sp>
      <p:pic>
        <p:nvPicPr>
          <p:cNvPr id="12293" name="Picture 5" descr="TangramS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115240"/>
            <a:ext cx="61341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sl-SI" altLang="sl-SI" sz="3600" b="1" dirty="0">
                <a:solidFill>
                  <a:srgbClr val="008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Poskusi sestaviti</a:t>
            </a:r>
            <a:r>
              <a:rPr lang="sl-SI" altLang="sl-SI" sz="3600" dirty="0">
                <a:solidFill>
                  <a:srgbClr val="008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7117" y="1337609"/>
            <a:ext cx="2330450" cy="1646237"/>
          </a:xfr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79651" y="4581526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REŠITEV</a:t>
            </a:r>
            <a:r>
              <a:rPr lang="sl-SI" altLang="sl-SI" sz="1800" dirty="0"/>
              <a:t>: 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46" y="4016613"/>
            <a:ext cx="222250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5850384" y="764143"/>
            <a:ext cx="13671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BONBON</a:t>
            </a:r>
            <a:endParaRPr lang="en-US" altLang="sl-SI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DAB1D34-9054-45E4-8C71-C2219A18A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597" y="3661926"/>
            <a:ext cx="2626436" cy="2205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98" y="366453"/>
            <a:ext cx="4180427" cy="3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54" y="2947983"/>
            <a:ext cx="4021291" cy="336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193436" y="5229225"/>
            <a:ext cx="1269508" cy="4318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Rešitev:</a:t>
            </a:r>
            <a:endParaRPr lang="en-US" altLang="sl-SI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63" y="233905"/>
            <a:ext cx="3994951" cy="461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 flipH="1">
            <a:off x="5406499" y="5013325"/>
            <a:ext cx="1311354" cy="4318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Rešitev:</a:t>
            </a:r>
            <a:endParaRPr lang="en-US" altLang="sl-SI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37" y="1717137"/>
            <a:ext cx="41529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39" y="476437"/>
            <a:ext cx="4296530" cy="332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33" y="2581800"/>
            <a:ext cx="4826229" cy="379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468644" y="4868863"/>
            <a:ext cx="1296139" cy="431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Rešitev:</a:t>
            </a:r>
            <a:endParaRPr lang="en-US" altLang="sl-SI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15" y="306366"/>
            <a:ext cx="4399950" cy="314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28443" y="4581525"/>
            <a:ext cx="1278384" cy="431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Rešitev:</a:t>
            </a:r>
            <a:endParaRPr lang="en-US" altLang="sl-SI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58" y="3156534"/>
            <a:ext cx="4551362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04813"/>
            <a:ext cx="8448675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692151"/>
            <a:ext cx="7772400" cy="1008063"/>
          </a:xfrm>
        </p:spPr>
        <p:txBody>
          <a:bodyPr>
            <a:normAutofit fontScale="90000"/>
          </a:bodyPr>
          <a:lstStyle/>
          <a:p>
            <a:pPr algn="l" eaLnBrk="1" hangingPunct="1"/>
            <a:br>
              <a:rPr lang="sl-SI" altLang="sl-SI" sz="4000"/>
            </a:br>
            <a:endParaRPr lang="sl-SI" altLang="sl-SI" sz="4000"/>
          </a:p>
        </p:txBody>
      </p:sp>
      <p:pic>
        <p:nvPicPr>
          <p:cNvPr id="4099" name="Picture 5" descr="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72" y="1086590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08213" y="3213100"/>
            <a:ext cx="7772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Tangram</a:t>
            </a:r>
            <a:r>
              <a:rPr lang="sl-SI" altLang="sl-SI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 miselna igra. Je znana stara kitajska sestavljanka, narejena iz kvadratne plošče, ki je razdeljena na sedem delov.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l-SI" altLang="sl-SI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 sestavljanju likov moraš vedno uporabiti vseh sedem delov.</a:t>
            </a:r>
            <a:endParaRPr lang="en-US" altLang="sl-SI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2109155" y="184319"/>
            <a:ext cx="72009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l-SI" altLang="sl-SI" sz="6000" b="1" dirty="0">
                <a:solidFill>
                  <a:srgbClr val="006600"/>
                </a:solidFill>
                <a:latin typeface="Britannic Bold" panose="020B0903060703020204" pitchFamily="34" charset="0"/>
              </a:rPr>
              <a:t>TANGRAM</a:t>
            </a:r>
            <a:endParaRPr lang="en-US" altLang="sl-SI" sz="6000" b="1" dirty="0">
              <a:solidFill>
                <a:srgbClr val="006600"/>
              </a:solidFill>
              <a:latin typeface="Britannic Bold" panose="020B09030607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sl-SI" altLang="sl-SI" sz="3600" b="1" dirty="0">
                <a:solidFill>
                  <a:srgbClr val="008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ŠE DRUGE OBLIKE - ČLOVEŠKE FIGURE</a:t>
            </a:r>
          </a:p>
        </p:txBody>
      </p:sp>
      <p:pic>
        <p:nvPicPr>
          <p:cNvPr id="19459" name="Picture 5" descr="Tangram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97" y="1566216"/>
            <a:ext cx="75612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sl-SI" altLang="sl-SI" sz="3600" b="1" dirty="0">
                <a:solidFill>
                  <a:srgbClr val="008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TANGRAM JE LAHKO TUDI TEŽJI 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altLang="sl-SI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Primera bolj kompleksnih </a:t>
            </a:r>
            <a:r>
              <a:rPr lang="sl-SI" altLang="sl-SI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tangramov</a:t>
            </a:r>
            <a:r>
              <a:rPr lang="sl-SI" altLang="sl-SI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iz kvadrata</a:t>
            </a:r>
            <a:endParaRPr lang="sl-SI" alt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sl-SI" alt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sl-SI" altLang="sl-SI" dirty="0"/>
          </a:p>
          <a:p>
            <a:pPr eaLnBrk="1" hangingPunct="1">
              <a:buFontTx/>
              <a:buNone/>
            </a:pPr>
            <a:endParaRPr lang="sl-SI" altLang="sl-SI" dirty="0"/>
          </a:p>
          <a:p>
            <a:pPr eaLnBrk="1" hangingPunct="1">
              <a:buFontTx/>
              <a:buNone/>
            </a:pPr>
            <a:endParaRPr lang="sl-SI" altLang="sl-SI" dirty="0"/>
          </a:p>
          <a:p>
            <a:pPr eaLnBrk="1" hangingPunct="1">
              <a:buFontTx/>
              <a:buNone/>
            </a:pPr>
            <a:endParaRPr lang="sl-SI" altLang="sl-SI" dirty="0"/>
          </a:p>
        </p:txBody>
      </p:sp>
      <p:pic>
        <p:nvPicPr>
          <p:cNvPr id="20484" name="Picture 5" descr="sqr2tangram_dd_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08" y="2541767"/>
            <a:ext cx="3942388" cy="395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3683CD-2E0D-4A03-8149-216DCCA7C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837" y="2508536"/>
            <a:ext cx="3848669" cy="395110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64514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l-SI" altLang="sl-SI" sz="3600" b="1" dirty="0">
                <a:solidFill>
                  <a:srgbClr val="008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TANGRAMI SO LAHKO NAREJENI IZ RAZLIČNIH LIKOV</a:t>
            </a:r>
            <a:endParaRPr lang="sl-SI" altLang="sl-SI" sz="3600" b="1" dirty="0">
              <a:solidFill>
                <a:srgbClr val="CC0000"/>
              </a:solidFill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C025BDF-5FC7-4519-85AB-169CADC9A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841" y="1690687"/>
            <a:ext cx="2826144" cy="4021819"/>
          </a:xfrm>
          <a:prstGeom prst="rect">
            <a:avLst/>
          </a:prstGeom>
        </p:spPr>
      </p:pic>
      <p:pic>
        <p:nvPicPr>
          <p:cNvPr id="4098" name="Picture 2" descr="Puzzle Playground - The Egg of Columbus | Tangram printable, Logic puzzles,  Maths puzzles">
            <a:extLst>
              <a:ext uri="{FF2B5EF4-FFF2-40B4-BE49-F238E27FC236}">
                <a16:creationId xmlns:a16="http://schemas.microsoft.com/office/drawing/2014/main" id="{CAAABEEB-2B5B-4147-A37D-76BF7534E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25" y="1690688"/>
            <a:ext cx="5067492" cy="402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sl-SI" altLang="sl-SI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sl-SI" altLang="sl-SI" sz="3600" b="1" dirty="0">
                <a:solidFill>
                  <a:srgbClr val="008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ZANIMIVOST – KNJIŽNE POLICE</a:t>
            </a:r>
            <a:endParaRPr lang="en-US" altLang="sl-SI" sz="3600" b="1" dirty="0">
              <a:solidFill>
                <a:srgbClr val="008000"/>
              </a:solidFill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Picture 4" descr="tangram-red">
            <a:hlinkClick r:id="rId3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5933" y="1411549"/>
            <a:ext cx="3233249" cy="323324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AutoShape 5"/>
          <p:cNvSpPr>
            <a:spLocks noChangeArrowheads="1"/>
          </p:cNvSpPr>
          <p:nvPr/>
        </p:nvSpPr>
        <p:spPr bwMode="auto">
          <a:xfrm rot="5400000">
            <a:off x="8278191" y="4105616"/>
            <a:ext cx="647700" cy="865188"/>
          </a:xfrm>
          <a:custGeom>
            <a:avLst/>
            <a:gdLst>
              <a:gd name="T0" fmla="*/ 14566503 w 21600"/>
              <a:gd name="T1" fmla="*/ 0 h 21600"/>
              <a:gd name="T2" fmla="*/ 0 w 21600"/>
              <a:gd name="T3" fmla="*/ 17327553 h 21600"/>
              <a:gd name="T4" fmla="*/ 14566503 w 21600"/>
              <a:gd name="T5" fmla="*/ 34655105 h 21600"/>
              <a:gd name="T6" fmla="*/ 19422004 w 21600"/>
              <a:gd name="T7" fmla="*/ 1732755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701225" y="5016953"/>
            <a:ext cx="398890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Nekdo je sestavil police iz </a:t>
            </a:r>
            <a:r>
              <a:rPr lang="sl-SI" altLang="sl-SI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tangrama</a:t>
            </a:r>
            <a:r>
              <a:rPr lang="sl-SI" altLang="sl-SI" b="1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B47FE3B-D08E-40E7-9275-4F3E9ADB5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036" y="2127577"/>
            <a:ext cx="5234023" cy="342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7D6EE9-2441-4FD9-B06A-C26BEBB89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rgbClr val="008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TANGRAMI</a:t>
            </a:r>
            <a:r>
              <a:rPr lang="sl-SI" sz="3200" b="1" dirty="0">
                <a:solidFill>
                  <a:srgbClr val="008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 na </a:t>
            </a:r>
            <a:r>
              <a:rPr lang="sl-SI" sz="3200" b="1" dirty="0" err="1">
                <a:solidFill>
                  <a:srgbClr val="008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pinterestu</a:t>
            </a:r>
            <a:r>
              <a:rPr lang="sl-SI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9DABFA-AD27-4EC8-A76C-E1C23F525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Za dodatne urice, igre in zabave klikni na naslov:</a:t>
            </a:r>
          </a:p>
          <a:p>
            <a:endParaRPr lang="sl-SI" dirty="0"/>
          </a:p>
          <a:p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https://www.pinterest.com/search/pins/?q=TANGRAM&amp;rs=sitelinks_searchbox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https://www.pinterest.com/pin/405746247661672442/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pic>
        <p:nvPicPr>
          <p:cNvPr id="2050" name="Picture 2" descr="Tangram Builder – Mathigon">
            <a:extLst>
              <a:ext uri="{FF2B5EF4-FFF2-40B4-BE49-F238E27FC236}">
                <a16:creationId xmlns:a16="http://schemas.microsoft.com/office/drawing/2014/main" id="{3630881B-FA39-424D-AECB-D8178E8C0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91" y="4061560"/>
            <a:ext cx="4900410" cy="225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ezplačna dostava 130 kosov otroci montessori pomoči ustvarjalne lesene  puzzle igrača, montessori ustvarjalne sestavljanke/vzorec puzzle igrača  lesenih igrač popust | Igrače &amp; Hobiji &gt; TradeBranch.news">
            <a:extLst>
              <a:ext uri="{FF2B5EF4-FFF2-40B4-BE49-F238E27FC236}">
                <a16:creationId xmlns:a16="http://schemas.microsoft.com/office/drawing/2014/main" id="{91F41E79-076D-47DE-9ECA-19BA3AD98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180" y="877626"/>
            <a:ext cx="2471275" cy="247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525%20-%20Round%20Tangram">
            <a:extLst>
              <a:ext uri="{FF2B5EF4-FFF2-40B4-BE49-F238E27FC236}">
                <a16:creationId xmlns:a16="http://schemas.microsoft.com/office/drawing/2014/main" id="{448A826C-D85E-43F3-9633-A81B1DCAF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72" y="462900"/>
            <a:ext cx="1324376" cy="12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tangrami | Основна школа &quot;Вук Караџић&quot; Лозница">
            <a:extLst>
              <a:ext uri="{FF2B5EF4-FFF2-40B4-BE49-F238E27FC236}">
                <a16:creationId xmlns:a16="http://schemas.microsoft.com/office/drawing/2014/main" id="{26B5633E-CD64-4B07-9013-6943DA85E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007" y="3335653"/>
            <a:ext cx="4775447" cy="297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24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692151"/>
            <a:ext cx="7772400" cy="1008063"/>
          </a:xfrm>
        </p:spPr>
        <p:txBody>
          <a:bodyPr>
            <a:normAutofit fontScale="90000"/>
          </a:bodyPr>
          <a:lstStyle/>
          <a:p>
            <a:pPr algn="l" eaLnBrk="1" hangingPunct="1"/>
            <a:br>
              <a:rPr lang="sl-SI" altLang="sl-SI" sz="4000"/>
            </a:br>
            <a:endParaRPr lang="sl-SI" altLang="sl-SI" sz="4000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774826" y="152401"/>
            <a:ext cx="8569325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Tangram</a:t>
            </a: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(kitajsko </a:t>
            </a:r>
            <a:r>
              <a:rPr lang="ja-JP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anose="020B0600070205080204" pitchFamily="34" charset="-128"/>
              </a:rPr>
              <a:t>七巧板</a:t>
            </a:r>
            <a:r>
              <a:rPr lang="en-US" altLang="ja-JP" sz="18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anose="020B0600070205080204" pitchFamily="34" charset="-128"/>
              </a:rPr>
              <a:t>) </a:t>
            </a: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 igra sestavljanka, ki vsebuje sedem delov, ki so pravzaprav osnovni geometrijski liki. Z njimi sestavljamo različne figure, pri čemer moramo uporabiti vseh sedem kosov, ki se ne smejo prekrivati.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Leseni </a:t>
            </a:r>
            <a:r>
              <a:rPr lang="sl-SI" altLang="sl-SI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tangram</a:t>
            </a:r>
            <a:endParaRPr lang="sl-SI" altLang="sl-SI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Izvor </a:t>
            </a:r>
            <a:r>
              <a:rPr lang="sl-SI" alt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tangrama</a:t>
            </a: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opisujejo različne legende. Po eni od njih naj bi služabnik kitajskega cesarja po nesreči razbil dragoceno in krhko keramično ploščo. V paniki naj bi jo skušal zložiti nazaj v kvadrat, pri tem pa je ugotovil, da lahko z deli sestavi različne figure.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Čeprav naj bi bil </a:t>
            </a:r>
            <a:r>
              <a:rPr lang="sl-SI" alt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tangram</a:t>
            </a: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starodavna igra, ga na zahodu niso poznali pred letom 1800, ko so ga v ZDA prinesli Kitajci.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Beseda »</a:t>
            </a:r>
            <a:r>
              <a:rPr lang="sl-SI" alt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tangram</a:t>
            </a: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 je sestavljena iz besed TANG + GRAM. Besedo je prvi uporabil Thomas Hill, kasnejši predsednik Harvarda v svoji knjigi </a:t>
            </a:r>
            <a:r>
              <a:rPr lang="sl-SI" alt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Geometrical</a:t>
            </a: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alt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Puzzle</a:t>
            </a: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alt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alt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alt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Youth</a:t>
            </a: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(Geometrijske uganke za mlade) leta 1848.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Pisec in matematik Lewis </a:t>
            </a:r>
            <a:r>
              <a:rPr lang="sl-SI" alt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Carroll</a:t>
            </a: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 bil znan ljubitelj </a:t>
            </a:r>
            <a:r>
              <a:rPr lang="sl-SI" alt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tangrama</a:t>
            </a: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ravno tako pa je Napoleon imel </a:t>
            </a:r>
            <a:r>
              <a:rPr lang="sl-SI" alt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tangram</a:t>
            </a: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ko je bil v ujetništvu na Sveti Heleni.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Tangram</a:t>
            </a: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 lahko izdelan iz kamna, kosti, gline, danes pa običajno iz lesa ali </a:t>
            </a:r>
            <a:r>
              <a:rPr lang="sl-SI" altLang="sl-SI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plastike,lepenke</a:t>
            </a:r>
            <a:r>
              <a:rPr lang="sl-SI" altLang="sl-SI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kartona,...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83" y="1283620"/>
            <a:ext cx="5609143" cy="4206858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sl-SI" altLang="sl-SI" sz="3600" b="1" dirty="0">
                <a:solidFill>
                  <a:srgbClr val="008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DOBILI STE KVADRAT RAZDELJEN NA LIKE</a:t>
            </a:r>
            <a:endParaRPr lang="sl-SI" altLang="sl-SI" sz="3600" dirty="0">
              <a:solidFill>
                <a:srgbClr val="008000"/>
              </a:solidFill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3683000" cy="2765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Liki so lahko oštevilčeni, obarvani ali kako drugače označeni.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172994" y="4001418"/>
            <a:ext cx="21552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rgbClr val="FF3300"/>
                </a:solidFill>
              </a:rPr>
              <a:t>DVA VELIKA TRIKOTNIKA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416031" y="1367522"/>
            <a:ext cx="16690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rgbClr val="FF3300"/>
                </a:solidFill>
              </a:rPr>
              <a:t>SREDNJI TRIKOTNIK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280899" y="3166937"/>
            <a:ext cx="125214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rgbClr val="FF3300"/>
                </a:solidFill>
              </a:rPr>
              <a:t>KVADRAT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371430" y="1729742"/>
            <a:ext cx="21552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 dirty="0">
                <a:solidFill>
                  <a:srgbClr val="FF3300"/>
                </a:solidFill>
              </a:rPr>
              <a:t>PARALELOGRAM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274540" y="2418678"/>
            <a:ext cx="12521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400" dirty="0">
                <a:solidFill>
                  <a:srgbClr val="FF3300"/>
                </a:solidFill>
              </a:rPr>
              <a:t> MALJHEN TRIKOTNIK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992313" y="4292600"/>
            <a:ext cx="36004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Katere like vidimo?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Poimenujmo jih.</a:t>
            </a:r>
            <a:endParaRPr lang="en-US" altLang="sl-SI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8908480" y="4250530"/>
            <a:ext cx="12521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400" dirty="0">
                <a:solidFill>
                  <a:srgbClr val="FF3300"/>
                </a:solidFill>
              </a:rPr>
              <a:t>MAJHEN TRIKOTNIK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8" grpId="0"/>
      <p:bldP spid="8199" grpId="0"/>
      <p:bldP spid="8200" grpId="0"/>
      <p:bldP spid="8201" grpId="0"/>
      <p:bldP spid="8203" grpId="0"/>
      <p:bldP spid="8205" grpId="0"/>
      <p:bldP spid="82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C2946A-62EB-489B-A0F1-00CC887E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rgbClr val="008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NAČRT IZDELAVE TANGRAMA</a:t>
            </a:r>
            <a:endParaRPr lang="sl-SI" sz="3600" b="1" dirty="0"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F6510B27-EDB8-4F23-A003-61190AE9E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730" y="1682515"/>
            <a:ext cx="4174435" cy="417443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5C26750-19FE-412A-936B-CD2A89CF1B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881809"/>
            <a:ext cx="3827394" cy="39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5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sl-SI" altLang="sl-SI" sz="3600" b="1" dirty="0">
                <a:solidFill>
                  <a:srgbClr val="008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TANGRAM JE MISELNA IGRA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544" y="1411550"/>
            <a:ext cx="6585307" cy="2304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dirty="0"/>
              <a:t>	</a:t>
            </a:r>
            <a:r>
              <a:rPr lang="sl-SI" altLang="sl-S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 </a:t>
            </a:r>
            <a:r>
              <a:rPr lang="sl-SI" altLang="sl-SI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vseh</a:t>
            </a:r>
            <a:r>
              <a:rPr lang="sl-SI" altLang="sl-S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osnovnih likov, ki jih dobiš z rezanjem kvadrata, sestaviš podobe, brez prekrivanja</a:t>
            </a:r>
            <a:r>
              <a:rPr lang="sl-SI" altLang="sl-SI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172" name="Picture 5" descr="400px-Tangram-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613" y="1484313"/>
            <a:ext cx="26384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tan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4" y="2737113"/>
            <a:ext cx="3356296" cy="335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5326380" y="5445125"/>
            <a:ext cx="6685107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sl-SI" altLang="sl-SI" sz="2800" dirty="0">
                <a:latin typeface="+mn-lt"/>
              </a:rPr>
              <a:t>	     	  </a:t>
            </a:r>
            <a:r>
              <a:rPr lang="sl-SI" altLang="sl-SI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Poskusi sestaviti tega možica.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sl-SI" altLang="sl-SI" sz="3600" b="1" dirty="0">
                <a:solidFill>
                  <a:srgbClr val="008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KAJ PA ZAJČEK?</a:t>
            </a:r>
          </a:p>
        </p:txBody>
      </p:sp>
      <p:pic>
        <p:nvPicPr>
          <p:cNvPr id="8195" name="Picture 5" descr="400px-Tangram-bun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1242874"/>
            <a:ext cx="3474671" cy="521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4365E4-20EA-4A96-953B-D25804C5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rgbClr val="008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KAJ PA HIŠKA, RIBA, RAKETA, SMREKA?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E260748A-4AB8-4AB4-A456-9C0E54FB4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768" y="2458779"/>
            <a:ext cx="2379392" cy="237939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6719A0C-B99E-4372-8D2E-0567107C9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77" y="2559076"/>
            <a:ext cx="2488962" cy="248896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80DCC0D-FC1E-41DE-BAB9-7EA6B4F05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951" y="2432482"/>
            <a:ext cx="2379392" cy="237939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52CCD88-A216-4AA3-AEA9-98D851327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4332" y="2432482"/>
            <a:ext cx="2488962" cy="248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8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A7E845-8410-4E5F-AA85-0CC5A1C8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rgbClr val="008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KAJ PA …?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F61B04D-9B3E-4BEB-99EA-831C17FE9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329" y="1582373"/>
            <a:ext cx="3215363" cy="445850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BFB593-BB91-47E9-A898-23EF52FF4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21" y="1542922"/>
            <a:ext cx="4251850" cy="45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9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575</Words>
  <Application>Microsoft Office PowerPoint</Application>
  <PresentationFormat>Širokozaslonsko</PresentationFormat>
  <Paragraphs>102</Paragraphs>
  <Slides>24</Slides>
  <Notes>19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9" baseType="lpstr">
      <vt:lpstr>Arial</vt:lpstr>
      <vt:lpstr>Britannic Bold</vt:lpstr>
      <vt:lpstr>Calibri</vt:lpstr>
      <vt:lpstr>Calibri Light</vt:lpstr>
      <vt:lpstr>Officeova tema</vt:lpstr>
      <vt:lpstr>TANGRAM</vt:lpstr>
      <vt:lpstr> </vt:lpstr>
      <vt:lpstr> </vt:lpstr>
      <vt:lpstr>DOBILI STE KVADRAT RAZDELJEN NA LIKE</vt:lpstr>
      <vt:lpstr>NAČRT IZDELAVE TANGRAMA</vt:lpstr>
      <vt:lpstr>TANGRAM JE MISELNA IGRA</vt:lpstr>
      <vt:lpstr>KAJ PA ZAJČEK?</vt:lpstr>
      <vt:lpstr>KAJ PA HIŠKA, RIBA, RAKETA, SMREKA?</vt:lpstr>
      <vt:lpstr>KAJ PA …?</vt:lpstr>
      <vt:lpstr>MALO TEŽJE NALOGE</vt:lpstr>
      <vt:lpstr>KAJ PA TOLE?</vt:lpstr>
      <vt:lpstr>Navadno so tangramske naloge črno-bele, tokrat so zelene.   Kako so postavljeni liki v njih?</vt:lpstr>
      <vt:lpstr>REŠITVE SO:</vt:lpstr>
      <vt:lpstr>Poskusi sestaviti: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ŠE DRUGE OBLIKE - ČLOVEŠKE FIGURE</vt:lpstr>
      <vt:lpstr>TANGRAM JE LAHKO TUDI TEŽJI  </vt:lpstr>
      <vt:lpstr>TANGRAMI SO LAHKO NAREJENI IZ RAZLIČNIH LIKOV</vt:lpstr>
      <vt:lpstr>  ZANIMIVOST – KNJIŽNE POLICE</vt:lpstr>
      <vt:lpstr>TANGRAMI na pinterestu: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TANGRAM</dc:title>
  <dc:creator>rok pirjevec</dc:creator>
  <cp:lastModifiedBy>rok pirjevec</cp:lastModifiedBy>
  <cp:revision>36</cp:revision>
  <dcterms:created xsi:type="dcterms:W3CDTF">2021-01-20T17:02:45Z</dcterms:created>
  <dcterms:modified xsi:type="dcterms:W3CDTF">2021-01-27T18:50:32Z</dcterms:modified>
</cp:coreProperties>
</file>