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81" r:id="rId5"/>
    <p:sldId id="276" r:id="rId6"/>
    <p:sldId id="283" r:id="rId7"/>
    <p:sldId id="288" r:id="rId8"/>
    <p:sldId id="289" r:id="rId9"/>
    <p:sldId id="284" r:id="rId10"/>
    <p:sldId id="285" r:id="rId11"/>
    <p:sldId id="286" r:id="rId12"/>
    <p:sldId id="287" r:id="rId13"/>
    <p:sldId id="280" r:id="rId14"/>
    <p:sldId id="269" r:id="rId15"/>
    <p:sldId id="266" r:id="rId16"/>
    <p:sldId id="290" r:id="rId17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8D5E76A-13CE-4C70-827C-CBE96DCBB278}" type="datetime1">
              <a:rPr lang="sl-SI" smtClean="0">
                <a:solidFill>
                  <a:schemeClr val="tx2"/>
                </a:solidFill>
              </a:rPr>
              <a:pPr algn="r" rtl="0"/>
              <a:t>6. 01. 2021</a:t>
            </a:fld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sl-SI" smtClean="0">
                <a:solidFill>
                  <a:schemeClr val="tx2"/>
                </a:solidFill>
              </a:rPr>
              <a:pPr algn="r" rtl="0"/>
              <a:t>‹#›</a:t>
            </a:fld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8C0CE481-4143-40CC-9C75-957D0B4011B2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96F01-7154-41E0-B48B-A6921757531A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5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8F6DB1-BB4F-482A-966D-9D4C22697C7A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C89DEF-15F0-4162-AD79-52F57ABAB717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C2A18B-C9A5-46D8-BED1-24E5FEC58BA7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F5882C-E063-4925-AAD0-F221090DF8CA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73BADE-92FB-4604-9148-56AD70A3ECD3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9D7E30-E2AB-4C63-AD35-541B7A285D4F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5F3E9-5875-4200-8E84-804D9F0771C8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80166-3F3F-4C5F-9A42-090F79599782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2D7CF5-E904-4A09-A3E9-80A1D69E6E30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905D459-4C1E-4E18-B6B6-C73F1D79325C}" type="datetime1">
              <a:rPr lang="sl-SI" smtClean="0"/>
              <a:pPr/>
              <a:t>6. 01. 2021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82244" y="1052736"/>
            <a:ext cx="7008574" cy="1858391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/>
              <a:t>KDAJ PIŠEMO V BESEDAH 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</a:t>
            </a:r>
            <a:r>
              <a:rPr lang="sl-SI" dirty="0"/>
              <a:t> IN 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NJ, 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PA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 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sl-SI" dirty="0"/>
              <a:t>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8" b="97236" l="6533" r="94975">
                        <a14:foregroundMark x1="41457" y1="59296" x2="41457" y2="59296"/>
                        <a14:foregroundMark x1="57035" y1="56030" x2="57035" y2="56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492896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414">
        <p:fade/>
      </p:transition>
    </mc:Choice>
    <mc:Fallback xmlns="">
      <p:transition spd="med" advTm="114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0839" y="1276383"/>
            <a:ext cx="6912768" cy="1136882"/>
          </a:xfrm>
        </p:spPr>
        <p:txBody>
          <a:bodyPr rtlCol="0">
            <a:noAutofit/>
          </a:bodyPr>
          <a:lstStyle/>
          <a:p>
            <a:pPr rtl="0"/>
            <a:r>
              <a:rPr lang="sl-SI" sz="3200" b="0" dirty="0" err="1"/>
              <a:t>Najbol</a:t>
            </a:r>
            <a:r>
              <a:rPr lang="sl-SI" sz="3200" b="0" dirty="0"/>
              <a:t> </a:t>
            </a:r>
            <a:r>
              <a:rPr lang="sl-SI" sz="3200" b="0" dirty="0" err="1"/>
              <a:t>zalubleni</a:t>
            </a:r>
            <a:r>
              <a:rPr lang="sl-SI" sz="3200" b="0" dirty="0"/>
              <a:t> besedi na svetu sta </a:t>
            </a:r>
            <a:r>
              <a:rPr lang="sl-SI" sz="3200" b="0" dirty="0" err="1"/>
              <a:t>lubezen</a:t>
            </a:r>
            <a:r>
              <a:rPr lang="sl-SI" sz="3200" b="0" dirty="0"/>
              <a:t> in </a:t>
            </a:r>
            <a:r>
              <a:rPr lang="sl-SI" sz="3200" b="0" dirty="0" err="1"/>
              <a:t>polub</a:t>
            </a:r>
            <a:r>
              <a:rPr lang="sl-SI" sz="3200" b="0" dirty="0"/>
              <a:t>.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26" b="82593" l="13125" r="87396">
                        <a14:foregroundMark x1="53073" y1="41852" x2="53073" y2="41852"/>
                        <a14:foregroundMark x1="54375" y1="42315" x2="54375" y2="42315"/>
                        <a14:foregroundMark x1="56146" y1="74815" x2="56146" y2="74815"/>
                        <a14:foregroundMark x1="55260" y1="73241" x2="55260" y2="73241"/>
                      </a14:backgroundRemoval>
                    </a14:imgEffect>
                  </a14:imgLayer>
                </a14:imgProps>
              </a:ext>
            </a:extLst>
          </a:blip>
          <a:srcRect l="11190" t="14261" r="10514" b="16142"/>
          <a:stretch/>
        </p:blipFill>
        <p:spPr>
          <a:xfrm>
            <a:off x="117748" y="1844824"/>
            <a:ext cx="3934172" cy="1967086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4650839" y="2996952"/>
            <a:ext cx="6912768" cy="1152128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2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0" dirty="0"/>
              <a:t>Najbol</a:t>
            </a:r>
            <a:r>
              <a:rPr lang="sl-SI" sz="3200" b="0" dirty="0">
                <a:solidFill>
                  <a:srgbClr val="FF0000"/>
                </a:solidFill>
              </a:rPr>
              <a:t>j</a:t>
            </a:r>
            <a:r>
              <a:rPr lang="sl-SI" sz="3200" b="0" dirty="0"/>
              <a:t> zal</a:t>
            </a:r>
            <a:r>
              <a:rPr lang="sl-SI" sz="3200" b="0" dirty="0">
                <a:solidFill>
                  <a:srgbClr val="FF0000"/>
                </a:solidFill>
              </a:rPr>
              <a:t>j</a:t>
            </a:r>
            <a:r>
              <a:rPr lang="sl-SI" sz="3200" b="0" dirty="0"/>
              <a:t>ubl</a:t>
            </a:r>
            <a:r>
              <a:rPr lang="sl-SI" sz="3200" b="0" dirty="0">
                <a:solidFill>
                  <a:srgbClr val="FF0000"/>
                </a:solidFill>
              </a:rPr>
              <a:t>j</a:t>
            </a:r>
            <a:r>
              <a:rPr lang="sl-SI" sz="3200" b="0" dirty="0"/>
              <a:t>eni besedi na svetu sta l</a:t>
            </a:r>
            <a:r>
              <a:rPr lang="sl-SI" sz="3200" b="0" dirty="0">
                <a:solidFill>
                  <a:srgbClr val="FF0000"/>
                </a:solidFill>
              </a:rPr>
              <a:t>j</a:t>
            </a:r>
            <a:r>
              <a:rPr lang="sl-SI" sz="3200" b="0" dirty="0"/>
              <a:t>ubezen in pol</a:t>
            </a:r>
            <a:r>
              <a:rPr lang="sl-SI" sz="3200" b="0" dirty="0">
                <a:solidFill>
                  <a:srgbClr val="FF0000"/>
                </a:solidFill>
              </a:rPr>
              <a:t>j</a:t>
            </a:r>
            <a:r>
              <a:rPr lang="sl-SI" sz="3200" b="0" dirty="0"/>
              <a:t>ub.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9" b="99749" l="1005" r="97990">
                        <a14:foregroundMark x1="77136" y1="20101" x2="77136" y2="20101"/>
                        <a14:foregroundMark x1="88945" y1="19849" x2="88945" y2="19849"/>
                        <a14:foregroundMark x1="91709" y1="14070" x2="91709" y2="14070"/>
                        <a14:foregroundMark x1="92211" y1="20352" x2="92211" y2="20352"/>
                        <a14:foregroundMark x1="86432" y1="24121" x2="86432" y2="24121"/>
                        <a14:foregroundMark x1="59548" y1="36181" x2="59548" y2="36181"/>
                        <a14:foregroundMark x1="57789" y1="43719" x2="57789" y2="43719"/>
                        <a14:foregroundMark x1="58291" y1="34673" x2="58291" y2="34673"/>
                        <a14:foregroundMark x1="49497" y1="33166" x2="49497" y2="33166"/>
                        <a14:foregroundMark x1="50000" y1="29648" x2="50000" y2="29648"/>
                        <a14:foregroundMark x1="76884" y1="9799" x2="76884" y2="9799"/>
                        <a14:foregroundMark x1="78643" y1="11055" x2="78643" y2="11055"/>
                        <a14:foregroundMark x1="92462" y1="9045" x2="92462" y2="9045"/>
                        <a14:foregroundMark x1="94472" y1="12563" x2="94472" y2="12563"/>
                        <a14:foregroundMark x1="96482" y1="14573" x2="96482" y2="14573"/>
                        <a14:foregroundMark x1="91960" y1="21859" x2="91960" y2="21859"/>
                        <a14:foregroundMark x1="93719" y1="16583" x2="93719" y2="16583"/>
                        <a14:foregroundMark x1="93719" y1="21106" x2="93719" y2="21106"/>
                        <a14:foregroundMark x1="91709" y1="24372" x2="91709" y2="24372"/>
                        <a14:foregroundMark x1="90704" y1="26131" x2="90704" y2="26131"/>
                        <a14:foregroundMark x1="88442" y1="28141" x2="88442" y2="28141"/>
                        <a14:foregroundMark x1="87186" y1="28141" x2="87186" y2="28141"/>
                        <a14:foregroundMark x1="82412" y1="27889" x2="82412" y2="27889"/>
                        <a14:foregroundMark x1="77638" y1="25126" x2="77638" y2="25126"/>
                        <a14:foregroundMark x1="80151" y1="22362" x2="80151" y2="22362"/>
                        <a14:foregroundMark x1="80905" y1="22111" x2="80905" y2="22111"/>
                        <a14:foregroundMark x1="80905" y1="22111" x2="80905" y2="22111"/>
                        <a14:foregroundMark x1="80402" y1="19849" x2="80402" y2="19849"/>
                        <a14:foregroundMark x1="80402" y1="19849" x2="80402" y2="19849"/>
                        <a14:foregroundMark x1="81658" y1="19095" x2="81658" y2="19095"/>
                        <a14:foregroundMark x1="73869" y1="13819" x2="73869" y2="13819"/>
                        <a14:foregroundMark x1="65075" y1="48492" x2="65075" y2="48492"/>
                        <a14:foregroundMark x1="65075" y1="48492" x2="65075" y2="48492"/>
                        <a14:foregroundMark x1="63819" y1="34422" x2="63819" y2="34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0036" y="3080196"/>
            <a:ext cx="1445463" cy="14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5860" y="548680"/>
            <a:ext cx="10157354" cy="1036960"/>
          </a:xfrm>
        </p:spPr>
        <p:txBody>
          <a:bodyPr rtlCol="0"/>
          <a:lstStyle/>
          <a:p>
            <a:pPr rtl="0"/>
            <a:r>
              <a:rPr lang="sl-SI" dirty="0"/>
              <a:t>BESEDE, KJER V ZAPISU NI ČRKE J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0596" y="1986309"/>
            <a:ext cx="3960440" cy="37909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6" b="64815" l="26146" r="70417"/>
                    </a14:imgEffect>
                  </a14:imgLayer>
                </a14:imgProps>
              </a:ext>
            </a:extLst>
          </a:blip>
          <a:srcRect l="27463" t="22223" r="29535" b="31243"/>
          <a:stretch/>
        </p:blipFill>
        <p:spPr>
          <a:xfrm>
            <a:off x="1053852" y="1986309"/>
            <a:ext cx="6696744" cy="407627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650696" y="2454788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solidFill>
                  <a:srgbClr val="00B0F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0" b="100000" l="2764" r="100000">
                        <a14:foregroundMark x1="79146" y1="29899" x2="79146" y2="29899"/>
                        <a14:foregroundMark x1="76633" y1="24874" x2="76633" y2="24874"/>
                        <a14:foregroundMark x1="79648" y1="18342" x2="79648" y2="18342"/>
                        <a14:foregroundMark x1="81156" y1="16834" x2="81156" y2="16834"/>
                        <a14:foregroundMark x1="74623" y1="26382" x2="74623" y2="26382"/>
                        <a14:foregroundMark x1="77136" y1="30905" x2="77136" y2="30905"/>
                        <a14:foregroundMark x1="85678" y1="27387" x2="85678" y2="27387"/>
                        <a14:foregroundMark x1="84673" y1="23367" x2="84673" y2="23367"/>
                        <a14:foregroundMark x1="40452" y1="64070" x2="40452" y2="64070"/>
                        <a14:foregroundMark x1="40955" y1="36432" x2="40955" y2="36432"/>
                        <a14:foregroundMark x1="38945" y1="60553" x2="38945" y2="60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412776"/>
            <a:ext cx="4655046" cy="4655046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586049" y="980728"/>
            <a:ext cx="53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Slovar slovenskega knjižnega jezika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3C577B-FE27-4B46-8FB3-52EFA3EC6C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Sedaj pa odprite SDZ na strani 114 in rešite naloge do strani 117.</a:t>
            </a:r>
          </a:p>
          <a:p>
            <a:r>
              <a:rPr lang="sl-SI" dirty="0"/>
              <a:t>5. nalogo napišite na računalnik in nama jo pošljite </a:t>
            </a:r>
            <a:r>
              <a:rPr lang="sl-SI"/>
              <a:t>do petka, do 12.00.</a:t>
            </a:r>
            <a:endParaRPr lang="sl-SI" dirty="0"/>
          </a:p>
        </p:txBody>
      </p:sp>
      <p:pic>
        <p:nvPicPr>
          <p:cNvPr id="5" name="Označba mesta vsebine 10">
            <a:extLst>
              <a:ext uri="{FF2B5EF4-FFF2-40B4-BE49-F238E27FC236}">
                <a16:creationId xmlns:a16="http://schemas.microsoft.com/office/drawing/2014/main" id="{010F5A26-CE3A-4B5C-B24D-9E6942B54A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4" b="100000" l="754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772816"/>
            <a:ext cx="3791479" cy="3791479"/>
          </a:xfrm>
        </p:spPr>
      </p:pic>
    </p:spTree>
    <p:extLst>
      <p:ext uri="{BB962C8B-B14F-4D97-AF65-F5344CB8AC3E}">
        <p14:creationId xmlns:p14="http://schemas.microsoft.com/office/powerpoint/2010/main" val="29038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22954" y="620688"/>
            <a:ext cx="10157354" cy="1397000"/>
          </a:xfrm>
        </p:spPr>
        <p:txBody>
          <a:bodyPr rtlCol="0"/>
          <a:lstStyle/>
          <a:p>
            <a:pPr rtl="0"/>
            <a:r>
              <a:rPr lang="sl-SI" dirty="0"/>
              <a:t>KDAJ JE POTREBNO NA ZAPIS S ČRKO </a:t>
            </a:r>
            <a:r>
              <a:rPr lang="sl-SI" dirty="0">
                <a:solidFill>
                  <a:srgbClr val="FF0000"/>
                </a:solidFill>
              </a:rPr>
              <a:t>J</a:t>
            </a:r>
            <a:r>
              <a:rPr lang="sl-SI" dirty="0"/>
              <a:t> ŠE POSEBEJ PAZITI?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1629916" y="2181838"/>
            <a:ext cx="10157354" cy="648072"/>
          </a:xfrm>
        </p:spPr>
        <p:txBody>
          <a:bodyPr rtlCol="0"/>
          <a:lstStyle/>
          <a:p>
            <a:pPr marL="0" indent="0" rtl="0">
              <a:buNone/>
            </a:pPr>
            <a:r>
              <a:rPr lang="sl-SI" dirty="0"/>
              <a:t>Na zapis s črko </a:t>
            </a:r>
            <a:r>
              <a:rPr lang="sl-SI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dirty="0"/>
              <a:t> je potrebno paziti za črkama </a:t>
            </a:r>
            <a:r>
              <a:rPr lang="sl-SI" sz="3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dirty="0"/>
              <a:t> in </a:t>
            </a:r>
            <a:r>
              <a:rPr lang="sl-SI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dirty="0"/>
              <a:t>:</a:t>
            </a:r>
          </a:p>
        </p:txBody>
      </p:sp>
      <p:sp>
        <p:nvSpPr>
          <p:cNvPr id="4" name="Označba mesta za vsebino 13"/>
          <p:cNvSpPr txBox="1">
            <a:spLocks/>
          </p:cNvSpPr>
          <p:nvPr/>
        </p:nvSpPr>
        <p:spPr>
          <a:xfrm>
            <a:off x="1117309" y="3021098"/>
            <a:ext cx="3680959" cy="69593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l-SI" sz="3600" dirty="0">
                <a:latin typeface="HelloChitChat" panose="02000603000000000000" pitchFamily="2" charset="0"/>
                <a:ea typeface="HelloChitChat" panose="02000603000000000000" pitchFamily="2" charset="0"/>
              </a:rPr>
              <a:t>na koncu besed</a:t>
            </a:r>
          </a:p>
        </p:txBody>
      </p:sp>
      <p:sp>
        <p:nvSpPr>
          <p:cNvPr id="5" name="Označba mesta za vsebino 13"/>
          <p:cNvSpPr txBox="1">
            <a:spLocks/>
          </p:cNvSpPr>
          <p:nvPr/>
        </p:nvSpPr>
        <p:spPr>
          <a:xfrm>
            <a:off x="7174532" y="3021098"/>
            <a:ext cx="3680959" cy="69593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l-SI" sz="3600" dirty="0">
                <a:latin typeface="HelloChitChat" panose="02000603000000000000" pitchFamily="2" charset="0"/>
                <a:ea typeface="HelloChitChat" panose="02000603000000000000" pitchFamily="2" charset="0"/>
              </a:rPr>
              <a:t>v sredini besed</a:t>
            </a:r>
          </a:p>
        </p:txBody>
      </p:sp>
      <p:sp>
        <p:nvSpPr>
          <p:cNvPr id="6" name="Označba mesta za vsebino 13"/>
          <p:cNvSpPr txBox="1">
            <a:spLocks/>
          </p:cNvSpPr>
          <p:nvPr/>
        </p:nvSpPr>
        <p:spPr>
          <a:xfrm>
            <a:off x="1981440" y="3818819"/>
            <a:ext cx="2816863" cy="6480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l-SI" sz="3600" dirty="0"/>
              <a:t>čeve</a:t>
            </a:r>
            <a:r>
              <a:rPr lang="sl-SI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7" name="Označba mesta za vsebino 13"/>
          <p:cNvSpPr txBox="1">
            <a:spLocks/>
          </p:cNvSpPr>
          <p:nvPr/>
        </p:nvSpPr>
        <p:spPr>
          <a:xfrm>
            <a:off x="2006363" y="4643578"/>
            <a:ext cx="2816863" cy="6480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l-SI" sz="3600" dirty="0"/>
              <a:t>oge</a:t>
            </a:r>
            <a:r>
              <a:rPr lang="sl-SI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9" name="Označba mesta za vsebino 13"/>
          <p:cNvSpPr txBox="1">
            <a:spLocks/>
          </p:cNvSpPr>
          <p:nvPr/>
        </p:nvSpPr>
        <p:spPr>
          <a:xfrm>
            <a:off x="7750596" y="3818819"/>
            <a:ext cx="2088232" cy="6480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600" dirty="0"/>
              <a:t>po</a:t>
            </a:r>
            <a:r>
              <a:rPr lang="sl-SI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sz="3600" dirty="0">
                <a:solidFill>
                  <a:srgbClr val="374C81"/>
                </a:solidFill>
              </a:rPr>
              <a:t>ub</a:t>
            </a:r>
            <a:endParaRPr lang="sl-SI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značba mesta za vsebino 13"/>
          <p:cNvSpPr txBox="1">
            <a:spLocks/>
          </p:cNvSpPr>
          <p:nvPr/>
        </p:nvSpPr>
        <p:spPr>
          <a:xfrm>
            <a:off x="7455547" y="4575092"/>
            <a:ext cx="3118927" cy="71655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600" dirty="0"/>
              <a:t>čebel</a:t>
            </a:r>
            <a:r>
              <a:rPr lang="sl-SI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sz="3600" dirty="0">
                <a:solidFill>
                  <a:srgbClr val="374C81"/>
                </a:solidFill>
              </a:rPr>
              <a:t>ak</a:t>
            </a:r>
            <a:endParaRPr lang="sl-SI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98268" y="973638"/>
            <a:ext cx="1944216" cy="762000"/>
          </a:xfrm>
        </p:spPr>
        <p:txBody>
          <a:bodyPr rtlCol="0"/>
          <a:lstStyle/>
          <a:p>
            <a:pPr rtl="0"/>
            <a:r>
              <a:rPr lang="sl-SI" sz="2400" dirty="0"/>
              <a:t>PRAVILO</a:t>
            </a:r>
            <a:endParaRPr lang="sl-SI" sz="4000" b="0" i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909836" y="1899917"/>
            <a:ext cx="4608512" cy="188912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l-SI" sz="2400" dirty="0"/>
              <a:t>ČE SI ŠE VEDNO NEGOTOV PRI ZAPISU BESED S ČRKO </a:t>
            </a:r>
            <a:r>
              <a:rPr lang="sl-SI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sz="2400" dirty="0"/>
              <a:t>, SI LAHKO POMAGAŠ S </a:t>
            </a:r>
            <a:r>
              <a:rPr lang="sl-SI" sz="2400" b="1" dirty="0"/>
              <a:t>PRAVILOM ČRKE A</a:t>
            </a:r>
            <a:r>
              <a:rPr lang="sl-SI" sz="2400" dirty="0"/>
              <a:t>, KI GA ŽE POZNAŠ.</a:t>
            </a:r>
          </a:p>
          <a:p>
            <a:pPr rtl="0"/>
            <a:endParaRPr lang="sl-SI" sz="2000" dirty="0"/>
          </a:p>
        </p:txBody>
      </p:sp>
      <p:sp>
        <p:nvSpPr>
          <p:cNvPr id="6" name="Označba mesta besedila 3"/>
          <p:cNvSpPr txBox="1">
            <a:spLocks/>
          </p:cNvSpPr>
          <p:nvPr/>
        </p:nvSpPr>
        <p:spPr>
          <a:xfrm>
            <a:off x="5374332" y="3762027"/>
            <a:ext cx="4608513" cy="65482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</a:rPr>
              <a:t>Ne vidim </a:t>
            </a:r>
            <a:r>
              <a:rPr lang="sl-SI" sz="3200" dirty="0" err="1">
                <a:solidFill>
                  <a:srgbClr val="374C81"/>
                </a:solidFill>
                <a:latin typeface="Century Gothic"/>
              </a:rPr>
              <a:t>čev</a:t>
            </a:r>
            <a:r>
              <a:rPr kumimoji="0" lang="sl-SI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</a:rPr>
              <a:t>lj</a:t>
            </a:r>
            <a:r>
              <a:rPr kumimoji="0" lang="sl-SI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a</a:t>
            </a: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</a:rPr>
              <a:t>. 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374C8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374C8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Označba mesta besedila 3"/>
          <p:cNvSpPr txBox="1">
            <a:spLocks/>
          </p:cNvSpPr>
          <p:nvPr/>
        </p:nvSpPr>
        <p:spPr>
          <a:xfrm>
            <a:off x="5374332" y="4581128"/>
            <a:ext cx="4032450" cy="788294"/>
          </a:xfrm>
          <a:prstGeom prst="rect">
            <a:avLst/>
          </a:prstGeom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374C8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l-SI" sz="3900" b="0" i="0" u="none" strike="sng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 vidim </a:t>
            </a:r>
            <a:r>
              <a:rPr kumimoji="0" lang="sl-SI" sz="3900" b="0" i="0" u="none" strike="sngStrike" kern="1200" cap="none" spc="0" normalizeH="0" baseline="0" noProof="0" dirty="0" err="1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čev</a:t>
            </a:r>
            <a:r>
              <a:rPr kumimoji="0" lang="sl-SI" sz="3900" b="0" i="0" u="none" strike="sng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l</a:t>
            </a:r>
            <a:r>
              <a:rPr kumimoji="0" lang="sl-SI" sz="3900" b="1" i="0" u="none" strike="sng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sl-SI" sz="3900" b="0" i="0" u="none" strike="sngStrike" kern="1200" cap="none" spc="0" normalizeH="0" baseline="0" noProof="0" dirty="0">
                <a:ln>
                  <a:noFill/>
                </a:ln>
                <a:solidFill>
                  <a:srgbClr val="374C8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374C8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Označba mesta besedila 3"/>
          <p:cNvSpPr txBox="1">
            <a:spLocks/>
          </p:cNvSpPr>
          <p:nvPr/>
        </p:nvSpPr>
        <p:spPr>
          <a:xfrm>
            <a:off x="922287" y="3789041"/>
            <a:ext cx="4236019" cy="23762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/>
              <a:t>PRI PISANJU BESED, KI JIH IZGOVORIMO DRUGAČE, KOT ZAPIŠEMO, SI LAHKO POMAGAMO TAKO, DA BESEDI V MISLIH DODAMO ČRKO A.</a:t>
            </a:r>
          </a:p>
          <a:p>
            <a:endParaRPr lang="sl-SI" sz="2000" dirty="0"/>
          </a:p>
        </p:txBody>
      </p:sp>
      <p:pic>
        <p:nvPicPr>
          <p:cNvPr id="1026" name="Picture 2" descr="400+ A for Amy ideas in 2020 | lettering alphabet, alphabet, letters and  numb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588033"/>
            <a:ext cx="1230738" cy="153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109">
        <p:fade/>
      </p:transition>
    </mc:Choice>
    <mc:Fallback xmlns="">
      <p:transition spd="med" advTm="15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3351927" cy="829568"/>
          </a:xfrm>
        </p:spPr>
        <p:txBody>
          <a:bodyPr rtlCol="0"/>
          <a:lstStyle/>
          <a:p>
            <a:pPr rtl="0"/>
            <a:r>
              <a:rPr lang="sl-SI" dirty="0"/>
              <a:t>KAJ JE PRAV?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33772" y="2276872"/>
            <a:ext cx="3351927" cy="1727200"/>
          </a:xfrm>
        </p:spPr>
        <p:txBody>
          <a:bodyPr rtlCol="0">
            <a:normAutofit/>
          </a:bodyPr>
          <a:lstStyle/>
          <a:p>
            <a:r>
              <a:rPr lang="sl-SI" sz="3600" i="1" dirty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</a:t>
            </a:r>
            <a:r>
              <a:rPr lang="sl-SI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</a:t>
            </a:r>
            <a:r>
              <a:rPr lang="sl-SI" sz="3600" i="1" dirty="0">
                <a:solidFill>
                  <a:srgbClr val="374C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l-SI" sz="3600" dirty="0"/>
              <a:t>ali </a:t>
            </a:r>
            <a:r>
              <a:rPr lang="sl-SI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</a:t>
            </a:r>
            <a:r>
              <a:rPr lang="sl-SI" sz="3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sz="3600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sl-SI" sz="3600" dirty="0">
              <a:solidFill>
                <a:srgbClr val="FF0000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13" y="876895"/>
            <a:ext cx="6805612" cy="5104209"/>
          </a:xfrm>
        </p:spPr>
      </p:pic>
    </p:spTree>
    <p:extLst>
      <p:ext uri="{BB962C8B-B14F-4D97-AF65-F5344CB8AC3E}">
        <p14:creationId xmlns:p14="http://schemas.microsoft.com/office/powerpoint/2010/main" val="13862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32">
        <p:fade/>
      </p:transition>
    </mc:Choice>
    <mc:Fallback xmlns="">
      <p:transition spd="med" advTm="2023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3351927" cy="829568"/>
          </a:xfrm>
        </p:spPr>
        <p:txBody>
          <a:bodyPr rtlCol="0"/>
          <a:lstStyle/>
          <a:p>
            <a:pPr rtl="0"/>
            <a:r>
              <a:rPr lang="sl-SI" dirty="0"/>
              <a:t>KAJ JE PRAV?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33772" y="2276872"/>
            <a:ext cx="3351927" cy="1727200"/>
          </a:xfrm>
        </p:spPr>
        <p:txBody>
          <a:bodyPr rtlCol="0">
            <a:normAutofit/>
          </a:bodyPr>
          <a:lstStyle/>
          <a:p>
            <a:r>
              <a:rPr lang="sl-SI" sz="3600" i="1" u="dbl" dirty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85000"/>
                      <a:lumOff val="15000"/>
                    </a:schemeClr>
                  </a:solidFill>
                </a:uFill>
              </a:rPr>
              <a:t>mrav</a:t>
            </a:r>
            <a:r>
              <a:rPr lang="sl-SI" sz="3600" i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85000"/>
                      <a:lumOff val="15000"/>
                    </a:schemeClr>
                  </a:solidFill>
                </a:uFill>
              </a:rPr>
              <a:t>lj</a:t>
            </a:r>
            <a:r>
              <a:rPr lang="sl-SI" sz="3600" i="1" u="dbl" dirty="0">
                <a:solidFill>
                  <a:srgbClr val="374C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85000"/>
                      <a:lumOff val="15000"/>
                    </a:schemeClr>
                  </a:solidFill>
                </a:uFill>
              </a:rPr>
              <a:t>a</a:t>
            </a:r>
            <a:r>
              <a:rPr lang="sl-SI" sz="3600" i="1" dirty="0">
                <a:solidFill>
                  <a:srgbClr val="374C8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dirty="0"/>
              <a:t>ali </a:t>
            </a:r>
            <a:r>
              <a:rPr lang="sl-SI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mrav</a:t>
            </a:r>
            <a:r>
              <a:rPr lang="sl-SI" sz="3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sz="3600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sl-SI" sz="3600" dirty="0">
              <a:solidFill>
                <a:srgbClr val="FF0000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13" y="876895"/>
            <a:ext cx="6805612" cy="5104209"/>
          </a:xfrm>
        </p:spPr>
      </p:pic>
    </p:spTree>
    <p:extLst>
      <p:ext uri="{BB962C8B-B14F-4D97-AF65-F5344CB8AC3E}">
        <p14:creationId xmlns:p14="http://schemas.microsoft.com/office/powerpoint/2010/main" val="255145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32">
        <p:fade/>
      </p:transition>
    </mc:Choice>
    <mc:Fallback xmlns="">
      <p:transition spd="med" advTm="2023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3351927" cy="829568"/>
          </a:xfrm>
        </p:spPr>
        <p:txBody>
          <a:bodyPr rtlCol="0"/>
          <a:lstStyle/>
          <a:p>
            <a:pPr rtl="0"/>
            <a:r>
              <a:rPr lang="sl-SI" dirty="0"/>
              <a:t>KAJ JE PRAV?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33772" y="2276872"/>
            <a:ext cx="3351927" cy="1727200"/>
          </a:xfrm>
        </p:spPr>
        <p:txBody>
          <a:bodyPr rtlCol="0">
            <a:normAutofit/>
          </a:bodyPr>
          <a:lstStyle/>
          <a:p>
            <a:pPr rtl="0"/>
            <a:r>
              <a:rPr lang="sl-SI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peterši</a:t>
            </a:r>
            <a:r>
              <a:rPr lang="sl-SI" sz="3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sz="3600" dirty="0"/>
              <a:t> ali </a:t>
            </a:r>
            <a:r>
              <a:rPr lang="sl-SI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peterši</a:t>
            </a:r>
            <a:r>
              <a:rPr lang="sl-SI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</a:t>
            </a:r>
            <a:endParaRPr lang="sl-SI" sz="3600" dirty="0">
              <a:solidFill>
                <a:srgbClr val="FF0000"/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53" l="0" r="97834">
                        <a14:backgroundMark x1="22022" y1="60989" x2="22022" y2="60989"/>
                        <a14:backgroundMark x1="32491" y1="71429" x2="32491" y2="71429"/>
                        <a14:backgroundMark x1="66065" y1="59341" x2="66065" y2="59341"/>
                        <a14:backgroundMark x1="50542" y1="62088" x2="50542" y2="62088"/>
                        <a14:backgroundMark x1="60650" y1="66484" x2="60650" y2="66484"/>
                        <a14:backgroundMark x1="69675" y1="75275" x2="69675" y2="75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276" y="1234232"/>
            <a:ext cx="6299443" cy="41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32">
        <p:fade/>
      </p:transition>
    </mc:Choice>
    <mc:Fallback xmlns="">
      <p:transition spd="med" advTm="2023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3351927" cy="829568"/>
          </a:xfrm>
        </p:spPr>
        <p:txBody>
          <a:bodyPr rtlCol="0"/>
          <a:lstStyle/>
          <a:p>
            <a:pPr rtl="0"/>
            <a:r>
              <a:rPr lang="sl-SI" dirty="0"/>
              <a:t>KAJ JE PRAV?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33772" y="2276872"/>
            <a:ext cx="3351927" cy="1727200"/>
          </a:xfrm>
        </p:spPr>
        <p:txBody>
          <a:bodyPr rtlCol="0">
            <a:normAutofit/>
          </a:bodyPr>
          <a:lstStyle/>
          <a:p>
            <a:pPr rtl="0"/>
            <a:r>
              <a:rPr lang="sl-SI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peterši</a:t>
            </a:r>
            <a:r>
              <a:rPr lang="sl-SI" sz="3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l-SI" sz="3600" dirty="0"/>
              <a:t> ali </a:t>
            </a:r>
            <a:r>
              <a:rPr lang="sl-SI" sz="3600" i="1" u="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85000"/>
                      <a:lumOff val="15000"/>
                    </a:schemeClr>
                  </a:solidFill>
                </a:uFill>
              </a:rPr>
              <a:t>peterši</a:t>
            </a:r>
            <a:r>
              <a:rPr lang="sl-SI" sz="3600" i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85000"/>
                      <a:lumOff val="15000"/>
                    </a:schemeClr>
                  </a:solidFill>
                </a:uFill>
              </a:rPr>
              <a:t>lj</a:t>
            </a:r>
            <a:endParaRPr lang="sl-SI" sz="3600" u="dbl" dirty="0">
              <a:solidFill>
                <a:srgbClr val="FF0000"/>
              </a:solidFill>
              <a:uFill>
                <a:solidFill>
                  <a:schemeClr val="tx2">
                    <a:lumMod val="85000"/>
                    <a:lumOff val="15000"/>
                  </a:schemeClr>
                </a:solidFill>
              </a:u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53" l="0" r="97834">
                        <a14:backgroundMark x1="22022" y1="60989" x2="22022" y2="60989"/>
                        <a14:backgroundMark x1="32491" y1="71429" x2="32491" y2="71429"/>
                        <a14:backgroundMark x1="66065" y1="59341" x2="66065" y2="59341"/>
                        <a14:backgroundMark x1="50542" y1="62088" x2="50542" y2="62088"/>
                        <a14:backgroundMark x1="60650" y1="66484" x2="60650" y2="66484"/>
                        <a14:backgroundMark x1="69675" y1="75275" x2="69675" y2="75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276" y="1234232"/>
            <a:ext cx="6299443" cy="41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32">
        <p:fade/>
      </p:transition>
    </mc:Choice>
    <mc:Fallback xmlns="">
      <p:transition spd="med" advTm="2023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3351927" cy="829568"/>
          </a:xfrm>
        </p:spPr>
        <p:txBody>
          <a:bodyPr rtlCol="0"/>
          <a:lstStyle/>
          <a:p>
            <a:pPr rtl="0"/>
            <a:r>
              <a:rPr lang="sl-SI" dirty="0"/>
              <a:t>KAJ JE PRAV?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33772" y="2276872"/>
            <a:ext cx="3351927" cy="1727200"/>
          </a:xfrm>
        </p:spPr>
        <p:txBody>
          <a:bodyPr rtlCol="0">
            <a:normAutofit/>
          </a:bodyPr>
          <a:lstStyle/>
          <a:p>
            <a:pPr rtl="0"/>
            <a:r>
              <a:rPr lang="sl-SI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sl-SI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</a:t>
            </a:r>
            <a:r>
              <a:rPr lang="sl-SI" sz="3600" dirty="0"/>
              <a:t> ali </a:t>
            </a:r>
            <a:r>
              <a:rPr lang="sl-SI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sl-SI" sz="3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sl-SI" sz="3600" dirty="0">
              <a:solidFill>
                <a:srgbClr val="FF0000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692696"/>
            <a:ext cx="5494784" cy="5427570"/>
          </a:xfrm>
        </p:spPr>
      </p:pic>
    </p:spTree>
    <p:extLst>
      <p:ext uri="{BB962C8B-B14F-4D97-AF65-F5344CB8AC3E}">
        <p14:creationId xmlns:p14="http://schemas.microsoft.com/office/powerpoint/2010/main" val="39412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32">
        <p:fade/>
      </p:transition>
    </mc:Choice>
    <mc:Fallback xmlns="">
      <p:transition spd="med" advTm="2023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3351927" cy="829568"/>
          </a:xfrm>
        </p:spPr>
        <p:txBody>
          <a:bodyPr rtlCol="0"/>
          <a:lstStyle/>
          <a:p>
            <a:pPr rtl="0"/>
            <a:r>
              <a:rPr lang="sl-SI" dirty="0"/>
              <a:t>KAJ JE PRAV?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33772" y="2276872"/>
            <a:ext cx="3351927" cy="1727200"/>
          </a:xfrm>
        </p:spPr>
        <p:txBody>
          <a:bodyPr rtlCol="0">
            <a:normAutofit/>
          </a:bodyPr>
          <a:lstStyle/>
          <a:p>
            <a:pPr rtl="0"/>
            <a:r>
              <a:rPr lang="sl-SI" sz="3600" i="1" u="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85000"/>
                      <a:lumOff val="15000"/>
                    </a:schemeClr>
                  </a:solidFill>
                </a:uFill>
              </a:rPr>
              <a:t>ko</a:t>
            </a:r>
            <a:r>
              <a:rPr lang="sl-SI" sz="3600" i="1" u="db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>
                      <a:lumMod val="85000"/>
                      <a:lumOff val="15000"/>
                    </a:schemeClr>
                  </a:solidFill>
                </a:uFill>
              </a:rPr>
              <a:t>nj</a:t>
            </a:r>
            <a:r>
              <a:rPr lang="sl-SI" sz="3600" dirty="0"/>
              <a:t> ali </a:t>
            </a:r>
            <a:r>
              <a:rPr lang="sl-SI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sl-SI" sz="3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sl-SI" sz="3600" dirty="0">
              <a:solidFill>
                <a:srgbClr val="FF0000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692696"/>
            <a:ext cx="5494784" cy="5427570"/>
          </a:xfrm>
        </p:spPr>
      </p:pic>
    </p:spTree>
    <p:extLst>
      <p:ext uri="{BB962C8B-B14F-4D97-AF65-F5344CB8AC3E}">
        <p14:creationId xmlns:p14="http://schemas.microsoft.com/office/powerpoint/2010/main" val="20337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32">
        <p:fade/>
      </p:transition>
    </mc:Choice>
    <mc:Fallback xmlns="">
      <p:transition spd="med" advTm="20232">
        <p:fade/>
      </p:transition>
    </mc:Fallback>
  </mc:AlternateContent>
</p:sld>
</file>

<file path=ppt/theme/theme1.xml><?xml version="1.0" encoding="utf-8"?>
<a:theme xmlns:a="http://schemas.openxmlformats.org/drawingml/2006/main" name="Knjige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6_TF02787940_TF02787940" id="{5AA99637-86DC-4E5B-A262-464895658E23}" vid="{A5ACF47A-A59A-4F2F-B481-546258C9F260}"/>
    </a:ext>
  </a:extLst>
</a:theme>
</file>

<file path=ppt/theme/theme2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E0179ACEFBD6478C9344175EC1BBB6" ma:contentTypeVersion="13" ma:contentTypeDescription="Ustvari nov dokument." ma:contentTypeScope="" ma:versionID="549db6921667f94f258a2e4434276727">
  <xsd:schema xmlns:xsd="http://www.w3.org/2001/XMLSchema" xmlns:xs="http://www.w3.org/2001/XMLSchema" xmlns:p="http://schemas.microsoft.com/office/2006/metadata/properties" xmlns:ns3="270d480c-a46f-4e63-ba82-3f44907326a8" xmlns:ns4="e596e59c-f164-4403-ba99-06c620c47c9e" targetNamespace="http://schemas.microsoft.com/office/2006/metadata/properties" ma:root="true" ma:fieldsID="10af52bba462ad76f6015f2d4765eb6c" ns3:_="" ns4:_="">
    <xsd:import namespace="270d480c-a46f-4e63-ba82-3f44907326a8"/>
    <xsd:import namespace="e596e59c-f164-4403-ba99-06c620c47c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d480c-a46f-4e63-ba82-3f4490732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6e59c-f164-4403-ba99-06c620c47c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22708F-C46B-4143-895C-56161B841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270d480c-a46f-4e63-ba82-3f44907326a8"/>
    <ds:schemaRef ds:uri="http://schemas.microsoft.com/office/2006/metadata/properties"/>
    <ds:schemaRef ds:uri="http://purl.org/dc/dcmitype/"/>
    <ds:schemaRef ds:uri="e596e59c-f164-4403-ba99-06c620c47c9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6593B4-AD78-47CE-A8CC-EF4AF7DD2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d480c-a46f-4e63-ba82-3f44907326a8"/>
    <ds:schemaRef ds:uri="e596e59c-f164-4403-ba99-06c620c47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 svežnjem knjig (širokozaslonsko)</Template>
  <TotalTime>0</TotalTime>
  <Words>215</Words>
  <Application>Microsoft Office PowerPoint</Application>
  <PresentationFormat>Po meri</PresentationFormat>
  <Paragraphs>35</Paragraphs>
  <Slides>13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HelloChitChat</vt:lpstr>
      <vt:lpstr>Knjige 16x9</vt:lpstr>
      <vt:lpstr>KDAJ PIŠEMO V BESEDAH LJ IN NJ, NE PA L IN N?</vt:lpstr>
      <vt:lpstr>KDAJ JE POTREBNO NA ZAPIS S ČRKO J ŠE POSEBEJ PAZITI?</vt:lpstr>
      <vt:lpstr>PRAVILO</vt:lpstr>
      <vt:lpstr>KAJ JE PRAV?</vt:lpstr>
      <vt:lpstr>KAJ JE PRAV?</vt:lpstr>
      <vt:lpstr>KAJ JE PRAV?</vt:lpstr>
      <vt:lpstr>KAJ JE PRAV?</vt:lpstr>
      <vt:lpstr>KAJ JE PRAV?</vt:lpstr>
      <vt:lpstr>KAJ JE PRAV?</vt:lpstr>
      <vt:lpstr>Najbol zalubleni besedi na svetu sta lubezen in polub.</vt:lpstr>
      <vt:lpstr>BESEDE, KJER V ZAPISU NI ČRKE J</vt:lpstr>
      <vt:lpstr>PowerPointova predstavitev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2020-12-01T16:07:55Z</dcterms:created>
  <dcterms:modified xsi:type="dcterms:W3CDTF">2021-01-06T11:00:32Z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0x010100D0E0179ACEFBD6478C9344175EC1BBB6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