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15AA"/>
    <a:srgbClr val="AADE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1848-0B48-4249-A1AE-C97F2A7F2645}" type="datetimeFigureOut">
              <a:rPr lang="sl-SI" smtClean="0"/>
              <a:t>27. 01. 2021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062E-0B07-4FF0-8D31-9E10D4E4280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5761879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1848-0B48-4249-A1AE-C97F2A7F2645}" type="datetimeFigureOut">
              <a:rPr lang="sl-SI" smtClean="0"/>
              <a:t>27. 01. 2021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062E-0B07-4FF0-8D31-9E10D4E4280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2500829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1848-0B48-4249-A1AE-C97F2A7F2645}" type="datetimeFigureOut">
              <a:rPr lang="sl-SI" smtClean="0"/>
              <a:t>27. 01. 2021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062E-0B07-4FF0-8D31-9E10D4E4280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4103414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1848-0B48-4249-A1AE-C97F2A7F2645}" type="datetimeFigureOut">
              <a:rPr lang="sl-SI" smtClean="0"/>
              <a:t>27. 01. 2021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062E-0B07-4FF0-8D31-9E10D4E4280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675601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1848-0B48-4249-A1AE-C97F2A7F2645}" type="datetimeFigureOut">
              <a:rPr lang="sl-SI" smtClean="0"/>
              <a:t>27. 01. 2021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062E-0B07-4FF0-8D31-9E10D4E4280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66331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1848-0B48-4249-A1AE-C97F2A7F2645}" type="datetimeFigureOut">
              <a:rPr lang="sl-SI" smtClean="0"/>
              <a:t>27. 01. 2021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062E-0B07-4FF0-8D31-9E10D4E4280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50373946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1848-0B48-4249-A1AE-C97F2A7F2645}" type="datetimeFigureOut">
              <a:rPr lang="sl-SI" smtClean="0"/>
              <a:t>27. 01. 2021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062E-0B07-4FF0-8D31-9E10D4E4280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5157285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1848-0B48-4249-A1AE-C97F2A7F2645}" type="datetimeFigureOut">
              <a:rPr lang="sl-SI" smtClean="0"/>
              <a:t>27. 01. 2021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062E-0B07-4FF0-8D31-9E10D4E4280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625741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1848-0B48-4249-A1AE-C97F2A7F2645}" type="datetimeFigureOut">
              <a:rPr lang="sl-SI" smtClean="0"/>
              <a:t>27. 01. 2021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062E-0B07-4FF0-8D31-9E10D4E4280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3351166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1848-0B48-4249-A1AE-C97F2A7F2645}" type="datetimeFigureOut">
              <a:rPr lang="sl-SI" smtClean="0"/>
              <a:t>27. 01. 2021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062E-0B07-4FF0-8D31-9E10D4E4280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41222758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1848-0B48-4249-A1AE-C97F2A7F2645}" type="datetimeFigureOut">
              <a:rPr lang="sl-SI" smtClean="0"/>
              <a:t>27. 01. 2021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062E-0B07-4FF0-8D31-9E10D4E4280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729404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61848-0B48-4249-A1AE-C97F2A7F2645}" type="datetimeFigureOut">
              <a:rPr lang="sl-SI" smtClean="0"/>
              <a:t>27. 01. 2021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D062E-0B07-4FF0-8D31-9E10D4E4280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049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2.arnes.si/~osnocer/ROM/Alja/ozadja/ozadje.sp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172" y="-929419"/>
            <a:ext cx="12696222" cy="8989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6600" b="1" dirty="0">
                <a:solidFill>
                  <a:srgbClr val="A715AA"/>
                </a:solidFill>
              </a:rPr>
              <a:t>RAČUNAMO DELE CELOTE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444222" y="6967960"/>
            <a:ext cx="1747778" cy="266217"/>
          </a:xfrm>
        </p:spPr>
        <p:txBody>
          <a:bodyPr>
            <a:noAutofit/>
          </a:bodyPr>
          <a:lstStyle/>
          <a:p>
            <a:r>
              <a:rPr lang="sl-SI" sz="1800" dirty="0">
                <a:solidFill>
                  <a:srgbClr val="A715AA"/>
                </a:solidFill>
              </a:rPr>
              <a:t>Avtorica: </a:t>
            </a:r>
          </a:p>
          <a:p>
            <a:r>
              <a:rPr lang="sl-SI" sz="1800" dirty="0">
                <a:solidFill>
                  <a:srgbClr val="A715AA"/>
                </a:solidFill>
              </a:rPr>
              <a:t>Nataša Magaš</a:t>
            </a:r>
          </a:p>
        </p:txBody>
      </p:sp>
    </p:spTree>
    <p:extLst>
      <p:ext uri="{BB962C8B-B14F-4D97-AF65-F5344CB8AC3E}">
        <p14:creationId xmlns:p14="http://schemas.microsoft.com/office/powerpoint/2010/main" val="35785925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ttp://www2.arnes.si/~osnocer/ROM/Alja/ozadja/ozadje.sp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88200"/>
            <a:ext cx="12696222" cy="8989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b="1" dirty="0">
                <a:solidFill>
                  <a:srgbClr val="A715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RAČUNANJE DELOV CELOTE</a:t>
            </a:r>
            <a:br>
              <a:rPr lang="sl-SI" sz="3600" b="1" dirty="0">
                <a:solidFill>
                  <a:srgbClr val="A715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l-SI" sz="3600" b="1" dirty="0">
              <a:solidFill>
                <a:srgbClr val="A715A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značba mesta vsebine 4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14375" y="2159611"/>
            <a:ext cx="2087440" cy="1846117"/>
          </a:xfrm>
          <a:prstGeom prst="rect">
            <a:avLst/>
          </a:prstGeom>
        </p:spPr>
      </p:pic>
      <p:pic>
        <p:nvPicPr>
          <p:cNvPr id="7" name="Označba mesta vsebine 6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aintBrush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19056" y="2267688"/>
            <a:ext cx="1785937" cy="1605705"/>
          </a:xfrm>
          <a:prstGeom prst="rect">
            <a:avLst/>
          </a:prstGeom>
          <a:effectLst>
            <a:outerShdw dist="50800" dir="12900000" sx="1000" sy="1000" algn="ctr" rotWithShape="0">
              <a:schemeClr val="bg1">
                <a:alpha val="0"/>
              </a:schemeClr>
            </a:outerShdw>
          </a:effectLst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87969" y="1931100"/>
            <a:ext cx="1866900" cy="2144412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829" y="2325576"/>
            <a:ext cx="2714129" cy="1547817"/>
          </a:xfrm>
          <a:prstGeom prst="rect">
            <a:avLst/>
          </a:prstGeom>
        </p:spPr>
      </p:pic>
      <p:sp>
        <p:nvSpPr>
          <p:cNvPr id="23" name="PoljeZBesedilom 22"/>
          <p:cNvSpPr txBox="1"/>
          <p:nvPr/>
        </p:nvSpPr>
        <p:spPr>
          <a:xfrm>
            <a:off x="983031" y="3838626"/>
            <a:ext cx="6721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/>
              <a:t>Tudi čokolado bi rad razdelili na štiri enake dele.</a:t>
            </a:r>
          </a:p>
        </p:txBody>
      </p:sp>
      <p:sp>
        <p:nvSpPr>
          <p:cNvPr id="24" name="Pravokotnik 23"/>
          <p:cNvSpPr/>
          <p:nvPr/>
        </p:nvSpPr>
        <p:spPr>
          <a:xfrm>
            <a:off x="1136125" y="1333764"/>
            <a:ext cx="5041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2400" dirty="0"/>
              <a:t>Maj je torto razdelil na štiri enake dele.</a:t>
            </a:r>
          </a:p>
        </p:txBody>
      </p:sp>
      <p:sp>
        <p:nvSpPr>
          <p:cNvPr id="25" name="PoljeZBesedilom 24"/>
          <p:cNvSpPr txBox="1"/>
          <p:nvPr/>
        </p:nvSpPr>
        <p:spPr>
          <a:xfrm>
            <a:off x="8558742" y="5026671"/>
            <a:ext cx="2673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/>
              <a:t>Dobil je ČETRTINE.</a:t>
            </a:r>
          </a:p>
        </p:txBody>
      </p:sp>
      <p:pic>
        <p:nvPicPr>
          <p:cNvPr id="26" name="Slika 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053871"/>
            <a:ext cx="1870817" cy="781021"/>
          </a:xfrm>
          <a:prstGeom prst="rect">
            <a:avLst/>
          </a:prstGeom>
        </p:spPr>
      </p:pic>
      <p:pic>
        <p:nvPicPr>
          <p:cNvPr id="28" name="Slika 2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441" y="4936494"/>
            <a:ext cx="2041388" cy="898398"/>
          </a:xfrm>
          <a:prstGeom prst="rect">
            <a:avLst/>
          </a:prstGeom>
        </p:spPr>
      </p:pic>
      <p:pic>
        <p:nvPicPr>
          <p:cNvPr id="29" name="Slika 2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302" y="5053871"/>
            <a:ext cx="1848684" cy="817358"/>
          </a:xfrm>
          <a:prstGeom prst="rect">
            <a:avLst/>
          </a:prstGeom>
        </p:spPr>
      </p:pic>
      <p:grpSp>
        <p:nvGrpSpPr>
          <p:cNvPr id="30" name="Skupina 29"/>
          <p:cNvGrpSpPr/>
          <p:nvPr/>
        </p:nvGrpSpPr>
        <p:grpSpPr>
          <a:xfrm>
            <a:off x="6562844" y="4300291"/>
            <a:ext cx="362665" cy="666758"/>
            <a:chOff x="1430215" y="4034300"/>
            <a:chExt cx="551064" cy="954107"/>
          </a:xfrm>
        </p:grpSpPr>
        <p:sp>
          <p:nvSpPr>
            <p:cNvPr id="31" name="PoljeZBesedilom 30"/>
            <p:cNvSpPr txBox="1"/>
            <p:nvPr/>
          </p:nvSpPr>
          <p:spPr>
            <a:xfrm>
              <a:off x="1430215" y="4034300"/>
              <a:ext cx="5510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dirty="0"/>
                <a:t>1</a:t>
              </a:r>
            </a:p>
            <a:p>
              <a:r>
                <a:rPr lang="sl-SI" dirty="0"/>
                <a:t>4</a:t>
              </a:r>
            </a:p>
          </p:txBody>
        </p:sp>
        <p:cxnSp>
          <p:nvCxnSpPr>
            <p:cNvPr id="32" name="Raven povezovalnik 31"/>
            <p:cNvCxnSpPr/>
            <p:nvPr/>
          </p:nvCxnSpPr>
          <p:spPr>
            <a:xfrm>
              <a:off x="1430215" y="4494790"/>
              <a:ext cx="5510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Skupina 32"/>
          <p:cNvGrpSpPr/>
          <p:nvPr/>
        </p:nvGrpSpPr>
        <p:grpSpPr>
          <a:xfrm>
            <a:off x="7580173" y="4321612"/>
            <a:ext cx="362665" cy="666758"/>
            <a:chOff x="1430215" y="4034300"/>
            <a:chExt cx="551064" cy="954107"/>
          </a:xfrm>
        </p:grpSpPr>
        <p:sp>
          <p:nvSpPr>
            <p:cNvPr id="34" name="PoljeZBesedilom 33"/>
            <p:cNvSpPr txBox="1"/>
            <p:nvPr/>
          </p:nvSpPr>
          <p:spPr>
            <a:xfrm>
              <a:off x="1430215" y="4034300"/>
              <a:ext cx="5510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dirty="0"/>
                <a:t>1</a:t>
              </a:r>
            </a:p>
            <a:p>
              <a:r>
                <a:rPr lang="sl-SI" dirty="0"/>
                <a:t>4</a:t>
              </a:r>
            </a:p>
          </p:txBody>
        </p:sp>
        <p:cxnSp>
          <p:nvCxnSpPr>
            <p:cNvPr id="35" name="Raven povezovalnik 34"/>
            <p:cNvCxnSpPr/>
            <p:nvPr/>
          </p:nvCxnSpPr>
          <p:spPr>
            <a:xfrm>
              <a:off x="1430215" y="4494790"/>
              <a:ext cx="5510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Skupina 35"/>
          <p:cNvGrpSpPr/>
          <p:nvPr/>
        </p:nvGrpSpPr>
        <p:grpSpPr>
          <a:xfrm>
            <a:off x="6556873" y="5867161"/>
            <a:ext cx="362665" cy="666758"/>
            <a:chOff x="1430215" y="4034300"/>
            <a:chExt cx="551064" cy="954107"/>
          </a:xfrm>
        </p:grpSpPr>
        <p:sp>
          <p:nvSpPr>
            <p:cNvPr id="37" name="PoljeZBesedilom 36"/>
            <p:cNvSpPr txBox="1"/>
            <p:nvPr/>
          </p:nvSpPr>
          <p:spPr>
            <a:xfrm>
              <a:off x="1430215" y="4034300"/>
              <a:ext cx="5510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dirty="0"/>
                <a:t>1</a:t>
              </a:r>
            </a:p>
            <a:p>
              <a:r>
                <a:rPr lang="sl-SI" dirty="0"/>
                <a:t>4</a:t>
              </a:r>
            </a:p>
          </p:txBody>
        </p:sp>
        <p:cxnSp>
          <p:nvCxnSpPr>
            <p:cNvPr id="38" name="Raven povezovalnik 37"/>
            <p:cNvCxnSpPr/>
            <p:nvPr/>
          </p:nvCxnSpPr>
          <p:spPr>
            <a:xfrm>
              <a:off x="1430215" y="4494790"/>
              <a:ext cx="5510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Skupina 38"/>
          <p:cNvGrpSpPr/>
          <p:nvPr/>
        </p:nvGrpSpPr>
        <p:grpSpPr>
          <a:xfrm>
            <a:off x="7580173" y="5855586"/>
            <a:ext cx="362665" cy="666758"/>
            <a:chOff x="1430215" y="4034300"/>
            <a:chExt cx="551064" cy="954107"/>
          </a:xfrm>
        </p:grpSpPr>
        <p:sp>
          <p:nvSpPr>
            <p:cNvPr id="40" name="PoljeZBesedilom 39"/>
            <p:cNvSpPr txBox="1"/>
            <p:nvPr/>
          </p:nvSpPr>
          <p:spPr>
            <a:xfrm>
              <a:off x="1430215" y="4034300"/>
              <a:ext cx="5510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dirty="0"/>
                <a:t>1</a:t>
              </a:r>
            </a:p>
            <a:p>
              <a:r>
                <a:rPr lang="sl-SI" dirty="0"/>
                <a:t>4</a:t>
              </a:r>
            </a:p>
          </p:txBody>
        </p:sp>
        <p:cxnSp>
          <p:nvCxnSpPr>
            <p:cNvPr id="41" name="Raven povezovalnik 40"/>
            <p:cNvCxnSpPr/>
            <p:nvPr/>
          </p:nvCxnSpPr>
          <p:spPr>
            <a:xfrm>
              <a:off x="1430215" y="4494790"/>
              <a:ext cx="5510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698202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www2.arnes.si/~osnocer/ROM/Alja/ozadja/ozadje.sp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29419"/>
            <a:ext cx="12696222" cy="8989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875550"/>
            <a:ext cx="10515600" cy="1059969"/>
          </a:xfrm>
        </p:spPr>
        <p:txBody>
          <a:bodyPr>
            <a:noAutofit/>
          </a:bodyPr>
          <a:lstStyle/>
          <a:p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Pa poglejmo, kako bi to matematično izračunali. Če na prejšnjem posnetku preštejemo število čokoladnih koščkov ugotovimo, da jih je 8. </a:t>
            </a:r>
            <a:br>
              <a:rPr lang="sl-SI" sz="24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sl-SI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Želimo izračunati koliko koščkov bi dobil vsak od štirih otrok?</a:t>
            </a:r>
            <a:br>
              <a:rPr lang="sl-SI" sz="24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sl-SI" sz="2400" dirty="0"/>
            </a:br>
            <a:endParaRPr lang="sl-SI" sz="24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712686"/>
            <a:ext cx="10515600" cy="5509916"/>
          </a:xfrm>
        </p:spPr>
        <p:txBody>
          <a:bodyPr>
            <a:normAutofit/>
          </a:bodyPr>
          <a:lstStyle/>
          <a:p>
            <a:endParaRPr lang="sl-SI" dirty="0"/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Na koliko enakih delov bomo razdelili celo čokolado, če jo želimo dati štirim otrokom?…..Na 4… torej iščemo </a:t>
            </a:r>
            <a:r>
              <a:rPr lang="sl-SI" i="1" dirty="0">
                <a:solidFill>
                  <a:srgbClr val="FF0000"/>
                </a:solidFill>
              </a:rPr>
              <a:t>ČETRTINO</a:t>
            </a:r>
            <a:r>
              <a:rPr lang="sl-SI" dirty="0">
                <a:solidFill>
                  <a:srgbClr val="FF0000"/>
                </a:solidFill>
              </a:rPr>
              <a:t> od osmih koščkov čokolade.</a:t>
            </a:r>
          </a:p>
          <a:p>
            <a:endParaRPr lang="sl-S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Matematično to zapišemo takole:</a:t>
            </a:r>
          </a:p>
          <a:p>
            <a:pPr marL="0" indent="0">
              <a:buNone/>
            </a:pPr>
            <a:endParaRPr lang="sl-S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…. preberemo </a:t>
            </a:r>
            <a:r>
              <a:rPr lang="sl-SI" i="1" dirty="0">
                <a:solidFill>
                  <a:srgbClr val="FF0000"/>
                </a:solidFill>
              </a:rPr>
              <a:t>ENA ČETRTINA  OD OSEM JE ENAKO…</a:t>
            </a:r>
          </a:p>
          <a:p>
            <a:pPr marL="0" indent="0">
              <a:buNone/>
            </a:pPr>
            <a:endParaRPr lang="sl-SI" dirty="0"/>
          </a:p>
        </p:txBody>
      </p:sp>
      <p:grpSp>
        <p:nvGrpSpPr>
          <p:cNvPr id="8" name="Skupina 7"/>
          <p:cNvGrpSpPr/>
          <p:nvPr/>
        </p:nvGrpSpPr>
        <p:grpSpPr>
          <a:xfrm>
            <a:off x="937847" y="4708069"/>
            <a:ext cx="410307" cy="954107"/>
            <a:chOff x="4360985" y="4091354"/>
            <a:chExt cx="410307" cy="954107"/>
          </a:xfrm>
        </p:grpSpPr>
        <p:sp>
          <p:nvSpPr>
            <p:cNvPr id="5" name="PoljeZBesedilom 4"/>
            <p:cNvSpPr txBox="1"/>
            <p:nvPr/>
          </p:nvSpPr>
          <p:spPr>
            <a:xfrm>
              <a:off x="4360985" y="4091354"/>
              <a:ext cx="38686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sz="2800" dirty="0"/>
                <a:t>1</a:t>
              </a:r>
            </a:p>
            <a:p>
              <a:r>
                <a:rPr lang="sl-SI" sz="2800" dirty="0"/>
                <a:t>4</a:t>
              </a:r>
            </a:p>
          </p:txBody>
        </p:sp>
        <p:cxnSp>
          <p:nvCxnSpPr>
            <p:cNvPr id="7" name="Raven povezovalnik 6"/>
            <p:cNvCxnSpPr>
              <a:stCxn id="5" idx="1"/>
            </p:cNvCxnSpPr>
            <p:nvPr/>
          </p:nvCxnSpPr>
          <p:spPr>
            <a:xfrm>
              <a:off x="4360985" y="4568408"/>
              <a:ext cx="410307" cy="3592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PoljeZBesedilom 8"/>
          <p:cNvSpPr txBox="1"/>
          <p:nvPr/>
        </p:nvSpPr>
        <p:spPr>
          <a:xfrm>
            <a:off x="1424355" y="4923512"/>
            <a:ext cx="1248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od 8 =</a:t>
            </a:r>
          </a:p>
        </p:txBody>
      </p:sp>
    </p:spTree>
    <p:extLst>
      <p:ext uri="{BB962C8B-B14F-4D97-AF65-F5344CB8AC3E}">
        <p14:creationId xmlns:p14="http://schemas.microsoft.com/office/powerpoint/2010/main" val="25694160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2" descr="http://www2.arnes.si/~osnocer/ROM/Alja/ozadja/ozadje.sp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39020"/>
            <a:ext cx="12696222" cy="8989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4444"/>
          </a:xfrm>
        </p:spPr>
        <p:txBody>
          <a:bodyPr>
            <a:normAutofit/>
          </a:bodyPr>
          <a:lstStyle/>
          <a:p>
            <a:r>
              <a:rPr lang="sl-SI" sz="2800" b="1" dirty="0">
                <a:solidFill>
                  <a:srgbClr val="FF0000"/>
                </a:solidFill>
              </a:rPr>
              <a:t>….in izračunamo s pomočjo deljenja</a:t>
            </a: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37819" y="1197318"/>
            <a:ext cx="609653" cy="117663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26" y="1407648"/>
            <a:ext cx="1441913" cy="755970"/>
          </a:xfrm>
          <a:prstGeom prst="rect">
            <a:avLst/>
          </a:prstGeom>
        </p:spPr>
      </p:pic>
      <p:sp>
        <p:nvSpPr>
          <p:cNvPr id="6" name="PoljeZBesedilom 5"/>
          <p:cNvSpPr txBox="1"/>
          <p:nvPr/>
        </p:nvSpPr>
        <p:spPr>
          <a:xfrm>
            <a:off x="2872128" y="1470323"/>
            <a:ext cx="1209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, ker je   </a:t>
            </a:r>
          </a:p>
        </p:txBody>
      </p:sp>
      <p:sp>
        <p:nvSpPr>
          <p:cNvPr id="7" name="Elipsa 6"/>
          <p:cNvSpPr/>
          <p:nvPr/>
        </p:nvSpPr>
        <p:spPr>
          <a:xfrm>
            <a:off x="1981279" y="1407648"/>
            <a:ext cx="386783" cy="599525"/>
          </a:xfrm>
          <a:prstGeom prst="ellipse">
            <a:avLst/>
          </a:prstGeom>
          <a:noFill/>
          <a:ln w="28575">
            <a:solidFill>
              <a:srgbClr val="A715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Elipsa 9"/>
          <p:cNvSpPr/>
          <p:nvPr/>
        </p:nvSpPr>
        <p:spPr>
          <a:xfrm>
            <a:off x="937819" y="1745563"/>
            <a:ext cx="609653" cy="418055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Prostoročno 10"/>
          <p:cNvSpPr/>
          <p:nvPr/>
        </p:nvSpPr>
        <p:spPr>
          <a:xfrm>
            <a:off x="1430215" y="1957754"/>
            <a:ext cx="3096183" cy="468923"/>
          </a:xfrm>
          <a:custGeom>
            <a:avLst/>
            <a:gdLst>
              <a:gd name="connsiteX0" fmla="*/ 0 w 3096183"/>
              <a:gd name="connsiteY0" fmla="*/ 187569 h 468923"/>
              <a:gd name="connsiteX1" fmla="*/ 58616 w 3096183"/>
              <a:gd name="connsiteY1" fmla="*/ 269631 h 468923"/>
              <a:gd name="connsiteX2" fmla="*/ 117231 w 3096183"/>
              <a:gd name="connsiteY2" fmla="*/ 339969 h 468923"/>
              <a:gd name="connsiteX3" fmla="*/ 187570 w 3096183"/>
              <a:gd name="connsiteY3" fmla="*/ 386861 h 468923"/>
              <a:gd name="connsiteX4" fmla="*/ 293077 w 3096183"/>
              <a:gd name="connsiteY4" fmla="*/ 422031 h 468923"/>
              <a:gd name="connsiteX5" fmla="*/ 328247 w 3096183"/>
              <a:gd name="connsiteY5" fmla="*/ 433754 h 468923"/>
              <a:gd name="connsiteX6" fmla="*/ 363416 w 3096183"/>
              <a:gd name="connsiteY6" fmla="*/ 445477 h 468923"/>
              <a:gd name="connsiteX7" fmla="*/ 480647 w 3096183"/>
              <a:gd name="connsiteY7" fmla="*/ 468923 h 468923"/>
              <a:gd name="connsiteX8" fmla="*/ 1676400 w 3096183"/>
              <a:gd name="connsiteY8" fmla="*/ 457200 h 468923"/>
              <a:gd name="connsiteX9" fmla="*/ 2203939 w 3096183"/>
              <a:gd name="connsiteY9" fmla="*/ 433754 h 468923"/>
              <a:gd name="connsiteX10" fmla="*/ 2274277 w 3096183"/>
              <a:gd name="connsiteY10" fmla="*/ 422031 h 468923"/>
              <a:gd name="connsiteX11" fmla="*/ 2356339 w 3096183"/>
              <a:gd name="connsiteY11" fmla="*/ 398584 h 468923"/>
              <a:gd name="connsiteX12" fmla="*/ 2438400 w 3096183"/>
              <a:gd name="connsiteY12" fmla="*/ 375138 h 468923"/>
              <a:gd name="connsiteX13" fmla="*/ 2473570 w 3096183"/>
              <a:gd name="connsiteY13" fmla="*/ 351692 h 468923"/>
              <a:gd name="connsiteX14" fmla="*/ 2567354 w 3096183"/>
              <a:gd name="connsiteY14" fmla="*/ 328246 h 468923"/>
              <a:gd name="connsiteX15" fmla="*/ 2708031 w 3096183"/>
              <a:gd name="connsiteY15" fmla="*/ 269631 h 468923"/>
              <a:gd name="connsiteX16" fmla="*/ 2743200 w 3096183"/>
              <a:gd name="connsiteY16" fmla="*/ 246184 h 468923"/>
              <a:gd name="connsiteX17" fmla="*/ 2766647 w 3096183"/>
              <a:gd name="connsiteY17" fmla="*/ 222738 h 468923"/>
              <a:gd name="connsiteX18" fmla="*/ 2801816 w 3096183"/>
              <a:gd name="connsiteY18" fmla="*/ 211015 h 468923"/>
              <a:gd name="connsiteX19" fmla="*/ 2907323 w 3096183"/>
              <a:gd name="connsiteY19" fmla="*/ 164123 h 468923"/>
              <a:gd name="connsiteX20" fmla="*/ 2989385 w 3096183"/>
              <a:gd name="connsiteY20" fmla="*/ 140677 h 468923"/>
              <a:gd name="connsiteX21" fmla="*/ 3024554 w 3096183"/>
              <a:gd name="connsiteY21" fmla="*/ 117231 h 468923"/>
              <a:gd name="connsiteX22" fmla="*/ 3048000 w 3096183"/>
              <a:gd name="connsiteY22" fmla="*/ 82061 h 468923"/>
              <a:gd name="connsiteX23" fmla="*/ 3094893 w 3096183"/>
              <a:gd name="connsiteY23" fmla="*/ 23446 h 468923"/>
              <a:gd name="connsiteX24" fmla="*/ 3094893 w 3096183"/>
              <a:gd name="connsiteY24" fmla="*/ 0 h 468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096183" h="468923">
                <a:moveTo>
                  <a:pt x="0" y="187569"/>
                </a:moveTo>
                <a:cubicBezTo>
                  <a:pt x="46165" y="302976"/>
                  <a:pt x="-5769" y="205245"/>
                  <a:pt x="58616" y="269631"/>
                </a:cubicBezTo>
                <a:cubicBezTo>
                  <a:pt x="126341" y="337357"/>
                  <a:pt x="30817" y="272759"/>
                  <a:pt x="117231" y="339969"/>
                </a:cubicBezTo>
                <a:cubicBezTo>
                  <a:pt x="139474" y="357269"/>
                  <a:pt x="160837" y="377950"/>
                  <a:pt x="187570" y="386861"/>
                </a:cubicBezTo>
                <a:lnTo>
                  <a:pt x="293077" y="422031"/>
                </a:lnTo>
                <a:lnTo>
                  <a:pt x="328247" y="433754"/>
                </a:lnTo>
                <a:cubicBezTo>
                  <a:pt x="339970" y="437662"/>
                  <a:pt x="351299" y="443054"/>
                  <a:pt x="363416" y="445477"/>
                </a:cubicBezTo>
                <a:lnTo>
                  <a:pt x="480647" y="468923"/>
                </a:lnTo>
                <a:lnTo>
                  <a:pt x="1676400" y="457200"/>
                </a:lnTo>
                <a:cubicBezTo>
                  <a:pt x="1990277" y="452515"/>
                  <a:pt x="1972488" y="451558"/>
                  <a:pt x="2203939" y="433754"/>
                </a:cubicBezTo>
                <a:cubicBezTo>
                  <a:pt x="2227385" y="429846"/>
                  <a:pt x="2250969" y="426693"/>
                  <a:pt x="2274277" y="422031"/>
                </a:cubicBezTo>
                <a:cubicBezTo>
                  <a:pt x="2325662" y="411754"/>
                  <a:pt x="2311634" y="411996"/>
                  <a:pt x="2356339" y="398584"/>
                </a:cubicBezTo>
                <a:cubicBezTo>
                  <a:pt x="2383587" y="390409"/>
                  <a:pt x="2411046" y="382953"/>
                  <a:pt x="2438400" y="375138"/>
                </a:cubicBezTo>
                <a:cubicBezTo>
                  <a:pt x="2450123" y="367323"/>
                  <a:pt x="2460378" y="356639"/>
                  <a:pt x="2473570" y="351692"/>
                </a:cubicBezTo>
                <a:cubicBezTo>
                  <a:pt x="2505550" y="339700"/>
                  <a:pt x="2537315" y="344934"/>
                  <a:pt x="2567354" y="328246"/>
                </a:cubicBezTo>
                <a:cubicBezTo>
                  <a:pt x="2683217" y="263878"/>
                  <a:pt x="2588180" y="289606"/>
                  <a:pt x="2708031" y="269631"/>
                </a:cubicBezTo>
                <a:cubicBezTo>
                  <a:pt x="2719754" y="261815"/>
                  <a:pt x="2732198" y="254986"/>
                  <a:pt x="2743200" y="246184"/>
                </a:cubicBezTo>
                <a:cubicBezTo>
                  <a:pt x="2751831" y="239279"/>
                  <a:pt x="2757169" y="228425"/>
                  <a:pt x="2766647" y="222738"/>
                </a:cubicBezTo>
                <a:cubicBezTo>
                  <a:pt x="2777243" y="216380"/>
                  <a:pt x="2790458" y="215883"/>
                  <a:pt x="2801816" y="211015"/>
                </a:cubicBezTo>
                <a:cubicBezTo>
                  <a:pt x="2873307" y="180376"/>
                  <a:pt x="2825526" y="191388"/>
                  <a:pt x="2907323" y="164123"/>
                </a:cubicBezTo>
                <a:cubicBezTo>
                  <a:pt x="2929861" y="156611"/>
                  <a:pt x="2966804" y="151967"/>
                  <a:pt x="2989385" y="140677"/>
                </a:cubicBezTo>
                <a:cubicBezTo>
                  <a:pt x="3001987" y="134376"/>
                  <a:pt x="3012831" y="125046"/>
                  <a:pt x="3024554" y="117231"/>
                </a:cubicBezTo>
                <a:cubicBezTo>
                  <a:pt x="3032369" y="105508"/>
                  <a:pt x="3039198" y="93063"/>
                  <a:pt x="3048000" y="82061"/>
                </a:cubicBezTo>
                <a:cubicBezTo>
                  <a:pt x="3069531" y="55148"/>
                  <a:pt x="3080459" y="59532"/>
                  <a:pt x="3094893" y="23446"/>
                </a:cubicBezTo>
                <a:cubicBezTo>
                  <a:pt x="3097796" y="16190"/>
                  <a:pt x="3094893" y="7815"/>
                  <a:pt x="3094893" y="0"/>
                </a:cubicBezTo>
              </a:path>
            </a:pathLst>
          </a:cu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rostoročno 11"/>
          <p:cNvSpPr/>
          <p:nvPr/>
        </p:nvSpPr>
        <p:spPr>
          <a:xfrm>
            <a:off x="2145323" y="1148862"/>
            <a:ext cx="1936414" cy="445476"/>
          </a:xfrm>
          <a:custGeom>
            <a:avLst/>
            <a:gdLst>
              <a:gd name="connsiteX0" fmla="*/ 0 w 1936414"/>
              <a:gd name="connsiteY0" fmla="*/ 257907 h 445476"/>
              <a:gd name="connsiteX1" fmla="*/ 58615 w 1936414"/>
              <a:gd name="connsiteY1" fmla="*/ 211015 h 445476"/>
              <a:gd name="connsiteX2" fmla="*/ 93785 w 1936414"/>
              <a:gd name="connsiteY2" fmla="*/ 199292 h 445476"/>
              <a:gd name="connsiteX3" fmla="*/ 128954 w 1936414"/>
              <a:gd name="connsiteY3" fmla="*/ 164123 h 445476"/>
              <a:gd name="connsiteX4" fmla="*/ 199292 w 1936414"/>
              <a:gd name="connsiteY4" fmla="*/ 140676 h 445476"/>
              <a:gd name="connsiteX5" fmla="*/ 257908 w 1936414"/>
              <a:gd name="connsiteY5" fmla="*/ 105507 h 445476"/>
              <a:gd name="connsiteX6" fmla="*/ 328246 w 1936414"/>
              <a:gd name="connsiteY6" fmla="*/ 58615 h 445476"/>
              <a:gd name="connsiteX7" fmla="*/ 363415 w 1936414"/>
              <a:gd name="connsiteY7" fmla="*/ 35169 h 445476"/>
              <a:gd name="connsiteX8" fmla="*/ 398585 w 1936414"/>
              <a:gd name="connsiteY8" fmla="*/ 23446 h 445476"/>
              <a:gd name="connsiteX9" fmla="*/ 504092 w 1936414"/>
              <a:gd name="connsiteY9" fmla="*/ 0 h 445476"/>
              <a:gd name="connsiteX10" fmla="*/ 1371600 w 1936414"/>
              <a:gd name="connsiteY10" fmla="*/ 11723 h 445476"/>
              <a:gd name="connsiteX11" fmla="*/ 1406769 w 1936414"/>
              <a:gd name="connsiteY11" fmla="*/ 23446 h 445476"/>
              <a:gd name="connsiteX12" fmla="*/ 1453662 w 1936414"/>
              <a:gd name="connsiteY12" fmla="*/ 35169 h 445476"/>
              <a:gd name="connsiteX13" fmla="*/ 1488831 w 1936414"/>
              <a:gd name="connsiteY13" fmla="*/ 46892 h 445476"/>
              <a:gd name="connsiteX14" fmla="*/ 1535723 w 1936414"/>
              <a:gd name="connsiteY14" fmla="*/ 58615 h 445476"/>
              <a:gd name="connsiteX15" fmla="*/ 1664677 w 1936414"/>
              <a:gd name="connsiteY15" fmla="*/ 117230 h 445476"/>
              <a:gd name="connsiteX16" fmla="*/ 1699846 w 1936414"/>
              <a:gd name="connsiteY16" fmla="*/ 140676 h 445476"/>
              <a:gd name="connsiteX17" fmla="*/ 1723292 w 1936414"/>
              <a:gd name="connsiteY17" fmla="*/ 164123 h 445476"/>
              <a:gd name="connsiteX18" fmla="*/ 1758462 w 1936414"/>
              <a:gd name="connsiteY18" fmla="*/ 175846 h 445476"/>
              <a:gd name="connsiteX19" fmla="*/ 1817077 w 1936414"/>
              <a:gd name="connsiteY19" fmla="*/ 234461 h 445476"/>
              <a:gd name="connsiteX20" fmla="*/ 1840523 w 1936414"/>
              <a:gd name="connsiteY20" fmla="*/ 269630 h 445476"/>
              <a:gd name="connsiteX21" fmla="*/ 1875692 w 1936414"/>
              <a:gd name="connsiteY21" fmla="*/ 293076 h 445476"/>
              <a:gd name="connsiteX22" fmla="*/ 1899139 w 1936414"/>
              <a:gd name="connsiteY22" fmla="*/ 316523 h 445476"/>
              <a:gd name="connsiteX23" fmla="*/ 1910862 w 1936414"/>
              <a:gd name="connsiteY23" fmla="*/ 351692 h 445476"/>
              <a:gd name="connsiteX24" fmla="*/ 1934308 w 1936414"/>
              <a:gd name="connsiteY24" fmla="*/ 386861 h 445476"/>
              <a:gd name="connsiteX25" fmla="*/ 1934308 w 1936414"/>
              <a:gd name="connsiteY25" fmla="*/ 445476 h 445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936414" h="445476">
                <a:moveTo>
                  <a:pt x="0" y="257907"/>
                </a:moveTo>
                <a:cubicBezTo>
                  <a:pt x="19538" y="242276"/>
                  <a:pt x="37397" y="224276"/>
                  <a:pt x="58615" y="211015"/>
                </a:cubicBezTo>
                <a:cubicBezTo>
                  <a:pt x="69094" y="204466"/>
                  <a:pt x="83503" y="206147"/>
                  <a:pt x="93785" y="199292"/>
                </a:cubicBezTo>
                <a:cubicBezTo>
                  <a:pt x="107579" y="190096"/>
                  <a:pt x="114462" y="172174"/>
                  <a:pt x="128954" y="164123"/>
                </a:cubicBezTo>
                <a:cubicBezTo>
                  <a:pt x="150558" y="152120"/>
                  <a:pt x="199292" y="140676"/>
                  <a:pt x="199292" y="140676"/>
                </a:cubicBezTo>
                <a:cubicBezTo>
                  <a:pt x="251897" y="88073"/>
                  <a:pt x="189424" y="143554"/>
                  <a:pt x="257908" y="105507"/>
                </a:cubicBezTo>
                <a:cubicBezTo>
                  <a:pt x="282541" y="91822"/>
                  <a:pt x="304800" y="74246"/>
                  <a:pt x="328246" y="58615"/>
                </a:cubicBezTo>
                <a:cubicBezTo>
                  <a:pt x="339969" y="50800"/>
                  <a:pt x="350049" y="39624"/>
                  <a:pt x="363415" y="35169"/>
                </a:cubicBezTo>
                <a:cubicBezTo>
                  <a:pt x="375138" y="31261"/>
                  <a:pt x="386703" y="26841"/>
                  <a:pt x="398585" y="23446"/>
                </a:cubicBezTo>
                <a:cubicBezTo>
                  <a:pt x="437216" y="12409"/>
                  <a:pt x="463800" y="8058"/>
                  <a:pt x="504092" y="0"/>
                </a:cubicBezTo>
                <a:lnTo>
                  <a:pt x="1371600" y="11723"/>
                </a:lnTo>
                <a:cubicBezTo>
                  <a:pt x="1383953" y="12044"/>
                  <a:pt x="1394887" y="20051"/>
                  <a:pt x="1406769" y="23446"/>
                </a:cubicBezTo>
                <a:cubicBezTo>
                  <a:pt x="1422261" y="27872"/>
                  <a:pt x="1438170" y="30743"/>
                  <a:pt x="1453662" y="35169"/>
                </a:cubicBezTo>
                <a:cubicBezTo>
                  <a:pt x="1465544" y="38564"/>
                  <a:pt x="1476949" y="43497"/>
                  <a:pt x="1488831" y="46892"/>
                </a:cubicBezTo>
                <a:cubicBezTo>
                  <a:pt x="1504323" y="51318"/>
                  <a:pt x="1520231" y="54189"/>
                  <a:pt x="1535723" y="58615"/>
                </a:cubicBezTo>
                <a:cubicBezTo>
                  <a:pt x="1579292" y="71063"/>
                  <a:pt x="1629865" y="94022"/>
                  <a:pt x="1664677" y="117230"/>
                </a:cubicBezTo>
                <a:cubicBezTo>
                  <a:pt x="1676400" y="125045"/>
                  <a:pt x="1688844" y="131874"/>
                  <a:pt x="1699846" y="140676"/>
                </a:cubicBezTo>
                <a:cubicBezTo>
                  <a:pt x="1708477" y="147581"/>
                  <a:pt x="1713814" y="158436"/>
                  <a:pt x="1723292" y="164123"/>
                </a:cubicBezTo>
                <a:cubicBezTo>
                  <a:pt x="1733888" y="170481"/>
                  <a:pt x="1746739" y="171938"/>
                  <a:pt x="1758462" y="175846"/>
                </a:cubicBezTo>
                <a:cubicBezTo>
                  <a:pt x="1820985" y="269630"/>
                  <a:pt x="1738924" y="156308"/>
                  <a:pt x="1817077" y="234461"/>
                </a:cubicBezTo>
                <a:cubicBezTo>
                  <a:pt x="1827040" y="244424"/>
                  <a:pt x="1830560" y="259667"/>
                  <a:pt x="1840523" y="269630"/>
                </a:cubicBezTo>
                <a:cubicBezTo>
                  <a:pt x="1850486" y="279593"/>
                  <a:pt x="1864690" y="284274"/>
                  <a:pt x="1875692" y="293076"/>
                </a:cubicBezTo>
                <a:cubicBezTo>
                  <a:pt x="1884323" y="299981"/>
                  <a:pt x="1891323" y="308707"/>
                  <a:pt x="1899139" y="316523"/>
                </a:cubicBezTo>
                <a:cubicBezTo>
                  <a:pt x="1903047" y="328246"/>
                  <a:pt x="1905336" y="340639"/>
                  <a:pt x="1910862" y="351692"/>
                </a:cubicBezTo>
                <a:cubicBezTo>
                  <a:pt x="1917163" y="364294"/>
                  <a:pt x="1930891" y="373192"/>
                  <a:pt x="1934308" y="386861"/>
                </a:cubicBezTo>
                <a:cubicBezTo>
                  <a:pt x="1939047" y="405816"/>
                  <a:pt x="1934308" y="425938"/>
                  <a:pt x="1934308" y="445476"/>
                </a:cubicBezTo>
              </a:path>
            </a:pathLst>
          </a:custGeom>
          <a:noFill/>
          <a:ln w="28575">
            <a:solidFill>
              <a:srgbClr val="A715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PoljeZBesedilom 12"/>
          <p:cNvSpPr txBox="1"/>
          <p:nvPr/>
        </p:nvSpPr>
        <p:spPr>
          <a:xfrm>
            <a:off x="1041925" y="2641461"/>
            <a:ext cx="94052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/>
              <a:t>No pa si sedaj poglejmo še nekaj primerov računanja delov celote:</a:t>
            </a:r>
          </a:p>
          <a:p>
            <a:endParaRPr lang="sl-SI" dirty="0"/>
          </a:p>
        </p:txBody>
      </p:sp>
      <p:grpSp>
        <p:nvGrpSpPr>
          <p:cNvPr id="20" name="Skupina 19"/>
          <p:cNvGrpSpPr/>
          <p:nvPr/>
        </p:nvGrpSpPr>
        <p:grpSpPr>
          <a:xfrm>
            <a:off x="1330712" y="3263173"/>
            <a:ext cx="551064" cy="954107"/>
            <a:chOff x="1430215" y="4034300"/>
            <a:chExt cx="551064" cy="954107"/>
          </a:xfrm>
        </p:grpSpPr>
        <p:sp>
          <p:nvSpPr>
            <p:cNvPr id="17" name="PoljeZBesedilom 16"/>
            <p:cNvSpPr txBox="1"/>
            <p:nvPr/>
          </p:nvSpPr>
          <p:spPr>
            <a:xfrm>
              <a:off x="1430215" y="4034300"/>
              <a:ext cx="5510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sz="2800" dirty="0"/>
                <a:t>1</a:t>
              </a:r>
            </a:p>
            <a:p>
              <a:r>
                <a:rPr lang="sl-SI" sz="2800" dirty="0"/>
                <a:t>6</a:t>
              </a:r>
            </a:p>
          </p:txBody>
        </p:sp>
        <p:cxnSp>
          <p:nvCxnSpPr>
            <p:cNvPr id="19" name="Raven povezovalnik 18"/>
            <p:cNvCxnSpPr>
              <a:stCxn id="17" idx="1"/>
              <a:endCxn id="17" idx="3"/>
            </p:cNvCxnSpPr>
            <p:nvPr/>
          </p:nvCxnSpPr>
          <p:spPr>
            <a:xfrm>
              <a:off x="1430215" y="4511354"/>
              <a:ext cx="5510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Skupina 21"/>
          <p:cNvGrpSpPr/>
          <p:nvPr/>
        </p:nvGrpSpPr>
        <p:grpSpPr>
          <a:xfrm>
            <a:off x="1330686" y="4321585"/>
            <a:ext cx="551064" cy="954107"/>
            <a:chOff x="1430215" y="4034300"/>
            <a:chExt cx="551064" cy="954107"/>
          </a:xfrm>
        </p:grpSpPr>
        <p:sp>
          <p:nvSpPr>
            <p:cNvPr id="23" name="PoljeZBesedilom 22"/>
            <p:cNvSpPr txBox="1"/>
            <p:nvPr/>
          </p:nvSpPr>
          <p:spPr>
            <a:xfrm>
              <a:off x="1430215" y="4034300"/>
              <a:ext cx="5510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sz="2800" dirty="0"/>
                <a:t>1</a:t>
              </a:r>
            </a:p>
            <a:p>
              <a:r>
                <a:rPr lang="sl-SI" sz="2800" dirty="0"/>
                <a:t>3</a:t>
              </a:r>
            </a:p>
          </p:txBody>
        </p:sp>
        <p:cxnSp>
          <p:nvCxnSpPr>
            <p:cNvPr id="24" name="Raven povezovalnik 23"/>
            <p:cNvCxnSpPr>
              <a:stCxn id="23" idx="1"/>
              <a:endCxn id="23" idx="3"/>
            </p:cNvCxnSpPr>
            <p:nvPr/>
          </p:nvCxnSpPr>
          <p:spPr>
            <a:xfrm>
              <a:off x="1430215" y="4511354"/>
              <a:ext cx="5510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Skupina 25"/>
          <p:cNvGrpSpPr/>
          <p:nvPr/>
        </p:nvGrpSpPr>
        <p:grpSpPr>
          <a:xfrm>
            <a:off x="1330686" y="5275692"/>
            <a:ext cx="551064" cy="954107"/>
            <a:chOff x="1430215" y="4034300"/>
            <a:chExt cx="551064" cy="954107"/>
          </a:xfrm>
        </p:grpSpPr>
        <p:sp>
          <p:nvSpPr>
            <p:cNvPr id="27" name="PoljeZBesedilom 26"/>
            <p:cNvSpPr txBox="1"/>
            <p:nvPr/>
          </p:nvSpPr>
          <p:spPr>
            <a:xfrm>
              <a:off x="1430215" y="4034300"/>
              <a:ext cx="5510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sz="2800" dirty="0"/>
                <a:t>1</a:t>
              </a:r>
            </a:p>
            <a:p>
              <a:r>
                <a:rPr lang="sl-SI" sz="2800" dirty="0"/>
                <a:t>8</a:t>
              </a:r>
            </a:p>
          </p:txBody>
        </p:sp>
        <p:cxnSp>
          <p:nvCxnSpPr>
            <p:cNvPr id="28" name="Raven povezovalnik 27"/>
            <p:cNvCxnSpPr>
              <a:stCxn id="27" idx="1"/>
              <a:endCxn id="27" idx="3"/>
            </p:cNvCxnSpPr>
            <p:nvPr/>
          </p:nvCxnSpPr>
          <p:spPr>
            <a:xfrm>
              <a:off x="1430215" y="4511354"/>
              <a:ext cx="5510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PoljeZBesedilom 28"/>
          <p:cNvSpPr txBox="1"/>
          <p:nvPr/>
        </p:nvSpPr>
        <p:spPr>
          <a:xfrm>
            <a:off x="1981279" y="3555559"/>
            <a:ext cx="1474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od 24  = </a:t>
            </a:r>
          </a:p>
        </p:txBody>
      </p:sp>
      <p:sp>
        <p:nvSpPr>
          <p:cNvPr id="31" name="PoljeZBesedilom 30"/>
          <p:cNvSpPr txBox="1"/>
          <p:nvPr/>
        </p:nvSpPr>
        <p:spPr>
          <a:xfrm>
            <a:off x="2043544" y="4523347"/>
            <a:ext cx="1474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od 18  = </a:t>
            </a:r>
          </a:p>
        </p:txBody>
      </p:sp>
      <p:sp>
        <p:nvSpPr>
          <p:cNvPr id="32" name="PoljeZBesedilom 31"/>
          <p:cNvSpPr txBox="1"/>
          <p:nvPr/>
        </p:nvSpPr>
        <p:spPr>
          <a:xfrm>
            <a:off x="2057554" y="5491135"/>
            <a:ext cx="1474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od 48  = </a:t>
            </a:r>
          </a:p>
        </p:txBody>
      </p:sp>
      <p:sp>
        <p:nvSpPr>
          <p:cNvPr id="33" name="PoljeZBesedilom 32"/>
          <p:cNvSpPr txBox="1"/>
          <p:nvPr/>
        </p:nvSpPr>
        <p:spPr>
          <a:xfrm>
            <a:off x="3362003" y="3537702"/>
            <a:ext cx="1439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 </a:t>
            </a:r>
          </a:p>
        </p:txBody>
      </p:sp>
      <p:sp>
        <p:nvSpPr>
          <p:cNvPr id="34" name="PoljeZBesedilom 33"/>
          <p:cNvSpPr txBox="1"/>
          <p:nvPr/>
        </p:nvSpPr>
        <p:spPr>
          <a:xfrm>
            <a:off x="3233121" y="3536568"/>
            <a:ext cx="4938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4, ker je 24 : 6 = 4 </a:t>
            </a:r>
          </a:p>
        </p:txBody>
      </p:sp>
      <p:sp>
        <p:nvSpPr>
          <p:cNvPr id="35" name="PoljeZBesedilom 34"/>
          <p:cNvSpPr txBox="1"/>
          <p:nvPr/>
        </p:nvSpPr>
        <p:spPr>
          <a:xfrm>
            <a:off x="3275251" y="4522213"/>
            <a:ext cx="4938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6, ker je 18 : 3 = 6 </a:t>
            </a:r>
          </a:p>
        </p:txBody>
      </p:sp>
      <p:sp>
        <p:nvSpPr>
          <p:cNvPr id="36" name="PoljeZBesedilom 35"/>
          <p:cNvSpPr txBox="1"/>
          <p:nvPr/>
        </p:nvSpPr>
        <p:spPr>
          <a:xfrm>
            <a:off x="3233121" y="5460639"/>
            <a:ext cx="4938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6, ker je 48 : 8 = 6</a:t>
            </a:r>
          </a:p>
        </p:txBody>
      </p:sp>
      <p:sp>
        <p:nvSpPr>
          <p:cNvPr id="38" name="PoljeZBesedilom 37"/>
          <p:cNvSpPr txBox="1"/>
          <p:nvPr/>
        </p:nvSpPr>
        <p:spPr>
          <a:xfrm>
            <a:off x="2630114" y="1471847"/>
            <a:ext cx="436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2 </a:t>
            </a:r>
          </a:p>
        </p:txBody>
      </p:sp>
      <p:sp>
        <p:nvSpPr>
          <p:cNvPr id="39" name="PoljeZBesedilom 38"/>
          <p:cNvSpPr txBox="1"/>
          <p:nvPr/>
        </p:nvSpPr>
        <p:spPr>
          <a:xfrm>
            <a:off x="4081736" y="1454440"/>
            <a:ext cx="963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 : 4 =  </a:t>
            </a:r>
          </a:p>
        </p:txBody>
      </p:sp>
      <p:sp>
        <p:nvSpPr>
          <p:cNvPr id="40" name="PoljeZBesedilom 39"/>
          <p:cNvSpPr txBox="1"/>
          <p:nvPr/>
        </p:nvSpPr>
        <p:spPr>
          <a:xfrm>
            <a:off x="4857249" y="1453306"/>
            <a:ext cx="516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 2 </a:t>
            </a:r>
          </a:p>
        </p:txBody>
      </p:sp>
      <p:sp>
        <p:nvSpPr>
          <p:cNvPr id="41" name="PoljeZBesedilom 40"/>
          <p:cNvSpPr txBox="1"/>
          <p:nvPr/>
        </p:nvSpPr>
        <p:spPr>
          <a:xfrm>
            <a:off x="3916622" y="1469134"/>
            <a:ext cx="762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8    </a:t>
            </a:r>
          </a:p>
        </p:txBody>
      </p:sp>
    </p:spTree>
    <p:extLst>
      <p:ext uri="{BB962C8B-B14F-4D97-AF65-F5344CB8AC3E}">
        <p14:creationId xmlns:p14="http://schemas.microsoft.com/office/powerpoint/2010/main" val="29258973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 animBg="1"/>
      <p:bldP spid="10" grpId="0" animBg="1"/>
      <p:bldP spid="11" grpId="0" animBg="1"/>
      <p:bldP spid="12" grpId="0" animBg="1"/>
      <p:bldP spid="13" grpId="0"/>
      <p:bldP spid="29" grpId="0"/>
      <p:bldP spid="31" grpId="0"/>
      <p:bldP spid="32" grpId="0"/>
      <p:bldP spid="34" grpId="0"/>
      <p:bldP spid="35" grpId="0"/>
      <p:bldP spid="36" grpId="0"/>
      <p:bldP spid="38" grpId="0"/>
      <p:bldP spid="39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245999-8974-45E3-83B9-2A7153A91B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7805530" cy="971480"/>
          </a:xfrm>
        </p:spPr>
        <p:txBody>
          <a:bodyPr>
            <a:normAutofit fontScale="90000"/>
          </a:bodyPr>
          <a:lstStyle/>
          <a:p>
            <a:r>
              <a:rPr lang="sl-SI" sz="2000" dirty="0"/>
              <a:t>V zvezek napišite naslov: </a:t>
            </a:r>
            <a:r>
              <a:rPr lang="sl-SI" sz="4000" b="1" dirty="0">
                <a:solidFill>
                  <a:srgbClr val="FF0000"/>
                </a:solidFill>
              </a:rPr>
              <a:t>RAČUNANJE Z DELI CELOTE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C7AD288-B5F9-422A-94C1-BF3CD6783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1478" y="2199861"/>
            <a:ext cx="9276522" cy="3057939"/>
          </a:xfrm>
        </p:spPr>
        <p:txBody>
          <a:bodyPr/>
          <a:lstStyle/>
          <a:p>
            <a:pPr algn="l"/>
            <a:r>
              <a:rPr lang="sl-SI" dirty="0"/>
              <a:t>Del celote izračunamo s pomočjo deljenja.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C4B43453-0FE4-4307-BBF7-3B6D6D3DEB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321" y="2934774"/>
            <a:ext cx="6069496" cy="207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71727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87E1FD-94CE-47CE-8557-B13DC56CADB6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sl-SI" dirty="0"/>
              <a:t>Rešite naloge v SDZ-ju na strani 23.</a:t>
            </a:r>
          </a:p>
        </p:txBody>
      </p:sp>
    </p:spTree>
    <p:extLst>
      <p:ext uri="{BB962C8B-B14F-4D97-AF65-F5344CB8AC3E}">
        <p14:creationId xmlns:p14="http://schemas.microsoft.com/office/powerpoint/2010/main" val="258790005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223</Words>
  <Application>Microsoft Office PowerPoint</Application>
  <PresentationFormat>Širokozaslonsko</PresentationFormat>
  <Paragraphs>50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Officeova tema</vt:lpstr>
      <vt:lpstr>RAČUNAMO DELE CELOTE</vt:lpstr>
      <vt:lpstr>RAČUNANJE DELOV CELOTE </vt:lpstr>
      <vt:lpstr>Pa poglejmo, kako bi to matematično izračunali. Če na prejšnjem posnetku preštejemo število čokoladnih koščkov ugotovimo, da jih je 8.   Želimo izračunati koliko koščkov bi dobil vsak od štirih otrok?  </vt:lpstr>
      <vt:lpstr>….in izračunamo s pomočjo deljenja</vt:lpstr>
      <vt:lpstr>V zvezek napišite naslov: RAČUNANJE Z DELI CELOTE</vt:lpstr>
      <vt:lpstr>Rešite naloge v SDZ-ju na strani 23.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RAČUNAMO DELE CELOTE</dc:title>
  <dc:creator>Nataša Magaš</dc:creator>
  <cp:lastModifiedBy>MCesnik</cp:lastModifiedBy>
  <cp:revision>20</cp:revision>
  <dcterms:created xsi:type="dcterms:W3CDTF">2021-01-19T10:39:57Z</dcterms:created>
  <dcterms:modified xsi:type="dcterms:W3CDTF">2021-01-27T06:27:13Z</dcterms:modified>
  <cp:contentStatus/>
</cp:coreProperties>
</file>