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media/image17.jpg" ContentType="image/jpg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media/image19.jpg" ContentType="image/jpg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media/image20.jpg" ContentType="image/jpg"/>
  <Override PartName="/ppt/media/image22.jpg" ContentType="image/jpg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media/image26.jpg" ContentType="image/jpg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78" r:id="rId6"/>
    <p:sldId id="279" r:id="rId7"/>
    <p:sldId id="300" r:id="rId8"/>
    <p:sldId id="301" r:id="rId9"/>
    <p:sldId id="298" r:id="rId10"/>
    <p:sldId id="299" r:id="rId11"/>
    <p:sldId id="260" r:id="rId12"/>
    <p:sldId id="261" r:id="rId13"/>
    <p:sldId id="262" r:id="rId14"/>
    <p:sldId id="263" r:id="rId15"/>
    <p:sldId id="264" r:id="rId16"/>
    <p:sldId id="265" r:id="rId17"/>
    <p:sldId id="305" r:id="rId18"/>
    <p:sldId id="306" r:id="rId19"/>
    <p:sldId id="266" r:id="rId20"/>
    <p:sldId id="267" r:id="rId21"/>
    <p:sldId id="309" r:id="rId22"/>
    <p:sldId id="310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80" r:id="rId32"/>
    <p:sldId id="281" r:id="rId33"/>
    <p:sldId id="282" r:id="rId34"/>
    <p:sldId id="283" r:id="rId35"/>
    <p:sldId id="307" r:id="rId36"/>
    <p:sldId id="308" r:id="rId37"/>
    <p:sldId id="296" r:id="rId38"/>
    <p:sldId id="297" r:id="rId39"/>
    <p:sldId id="303" r:id="rId40"/>
    <p:sldId id="304" r:id="rId41"/>
    <p:sldId id="276" r:id="rId42"/>
    <p:sldId id="277" r:id="rId43"/>
    <p:sldId id="311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A00"/>
    <a:srgbClr val="D6A300"/>
    <a:srgbClr val="FF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Kliknite, če želite urediti sloge besedila matrice</a:t>
            </a:r>
          </a:p>
          <a:p>
            <a:pPr lvl="1"/>
            <a:r>
              <a:rPr lang="en-US" noProof="0"/>
              <a:t>Druga raven</a:t>
            </a:r>
          </a:p>
          <a:p>
            <a:pPr lvl="2"/>
            <a:r>
              <a:rPr lang="en-US" noProof="0"/>
              <a:t>Tretja raven</a:t>
            </a:r>
          </a:p>
          <a:p>
            <a:pPr lvl="3"/>
            <a:r>
              <a:rPr lang="en-US" noProof="0"/>
              <a:t>Četrta raven</a:t>
            </a:r>
          </a:p>
          <a:p>
            <a:pPr lvl="4"/>
            <a:r>
              <a:rPr lang="en-US" noProof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27E544-9526-4C6B-8FB4-943676D77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39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8B86A-E015-423A-ABF3-972DDD9992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9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13F81-2D9D-49BD-A496-243138BB33F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79A5C-DE3C-429C-993E-9F1F848336C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7493C-0F41-44E4-8D3B-E2F1385CB3D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38EDD-A91F-40F6-861F-43043A43D2A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C7BD6-0E3B-48EA-B7F7-4EB98C3FF56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D4D51-BFF2-4CB3-BBBE-F50D73241C8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32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4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C1250-D708-4FB7-B53A-B98F7C6B3B7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B8B2D-8927-43B5-963E-EED4D4D0AF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E2AE3-8D71-4CC6-A3EB-DA9BF4B610E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9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82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B7F3C-62C9-4D75-98F3-5F0E4EF3151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5B4BC-0782-447A-8AAC-8EBCE630C49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E3D26-4F9A-4238-8016-EF726D21CA0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18E8F-ECFD-42EA-86F2-09EFBEC267B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B20AB-DD60-4E8E-BCD7-E2D5615F191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9F922-E2A0-4109-824D-4FE06783D06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EDE93-0648-4BEE-9F50-CDA9BD48E42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BE359-29BF-4951-BEB1-B81844816F2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91D79-F18E-4A91-9BC7-7ED90F1BCF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E32D6-FA50-467B-9B4B-1D45F1CB119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C5C87-8973-4E5D-BA21-C678043D93F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A1317-915E-4677-86DA-E007AD73204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4F46F-1044-432E-BC6A-4B279187CC2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79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439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526A4-F2A0-4022-8E86-CFD3029D4E3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E2058-999F-4C02-A860-4ED60427459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7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56FE8-85F6-400A-936C-A98578BCE6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459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7E55A-DF5F-4564-A026-CB0BD8F66ED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D0422-C149-4837-82BA-48AC62CD0C9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6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74C11-B514-46CB-96D1-52244808133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BD038-2F5B-4735-9861-85B1D10809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70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29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2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A4D0-AE20-49DC-B033-F19B49D33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845D-D9E0-4253-B7AE-D39F3CD0A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8772-1618-4A0E-88B5-77CDA9ECB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D5F9-DE57-4646-AED7-8E49F03531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8C914-7D4C-4EFC-95E0-511AA7BD9B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3DAF-AB72-4540-A7C2-97AC3B61C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EB832-2876-4058-9563-626D5A740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687E-9B7E-44AD-BF31-C8C71B83A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0C80-EF55-439D-9FAF-D1F32E421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7F565-1787-4FFF-A59B-382379C5B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B280-36AE-4882-8247-D4B01AC86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3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08999C-4781-406E-9BC8-EC50D16CB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" Type="http://schemas.openxmlformats.org/officeDocument/2006/relationships/notesSlide" Target="../notesSlides/notesSlide2.xml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.xml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alphaModFix amt="8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2895600"/>
          </a:xfrm>
        </p:spPr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PROMETNI ZNAKI </a:t>
            </a:r>
            <a:br>
              <a:rPr lang="sl-SI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</a:br>
            <a:r>
              <a:rPr lang="sl-SI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- kviz </a:t>
            </a:r>
            <a:br>
              <a:rPr lang="sl-SI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</a:br>
            <a:r>
              <a:rPr lang="sl-SI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20 vprašanj</a:t>
            </a:r>
            <a:br>
              <a:rPr lang="sl-SI" sz="6600" dirty="0">
                <a:solidFill>
                  <a:srgbClr val="D6A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</a:br>
            <a:endParaRPr lang="en-US" sz="6000" dirty="0">
              <a:solidFill>
                <a:srgbClr val="D6A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sz="4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12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Prepovedan promet za kolesarje. 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36" y="5383400"/>
            <a:ext cx="952633" cy="90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5. vprašanje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Kaj označuje ta prometni znak?</a:t>
            </a:r>
            <a:endParaRPr lang="en-US" sz="5400" dirty="0">
              <a:solidFill>
                <a:srgbClr val="FFC000"/>
              </a:solidFill>
              <a:latin typeface="Candara" pitchFamily="34" charset="0"/>
            </a:endParaRPr>
          </a:p>
          <a:p>
            <a:pPr eaLnBrk="1" hangingPunct="1"/>
            <a:endParaRPr lang="en-US" sz="54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3A7682F-C8A8-40A6-97E5-0B9ED8C67E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00" t="12963" r="30833" b="26296"/>
          <a:stretch/>
        </p:blipFill>
        <p:spPr>
          <a:xfrm>
            <a:off x="2971800" y="3459162"/>
            <a:ext cx="3581400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 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533400" y="1676400"/>
            <a:ext cx="8146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sl-SI" sz="5400" dirty="0">
                <a:solidFill>
                  <a:srgbClr val="FFC000"/>
                </a:solidFill>
                <a:latin typeface="Candara" panose="020E0502030303020204" pitchFamily="34" charset="0"/>
              </a:rPr>
              <a:t>Križišče s prednostno cesto.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6. vprašanje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Kaj pomeni ta prometni znak?</a:t>
            </a:r>
            <a:endParaRPr lang="en-US" sz="54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8715B43-34B0-462C-9E69-15D117E21F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00" t="10895" r="30833" b="23333"/>
          <a:stretch/>
        </p:blipFill>
        <p:spPr>
          <a:xfrm>
            <a:off x="2895600" y="2975836"/>
            <a:ext cx="3581400" cy="3382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USTAVI!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7. vprašanje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Kaj predstavlja ta prometni znak?</a:t>
            </a: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0AA7964-0C42-414B-9DBB-2C96546BAD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00" t="14445" r="30833" b="26296"/>
          <a:stretch/>
        </p:blipFill>
        <p:spPr>
          <a:xfrm>
            <a:off x="2514600" y="3310798"/>
            <a:ext cx="35814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Prehod za </a:t>
            </a:r>
            <a:r>
              <a:rPr lang="sl-SI" sz="5400" dirty="0" err="1">
                <a:solidFill>
                  <a:srgbClr val="FFC000"/>
                </a:solidFill>
                <a:latin typeface="Candara" pitchFamily="34" charset="0"/>
              </a:rPr>
              <a:t>pešče</a:t>
            </a:r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. 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8. vprašanje</a:t>
            </a:r>
            <a:endParaRPr lang="sl-SI" sz="4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Kaj predstavlja ta prometni znak?</a:t>
            </a: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30CFD8E-81B8-4597-A672-7538C8AB31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33" t="14445" r="30833" b="26296"/>
          <a:stretch/>
        </p:blipFill>
        <p:spPr>
          <a:xfrm>
            <a:off x="2590800" y="3429000"/>
            <a:ext cx="35052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sz="4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7411" name="Ograda vsebine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72000"/>
          </a:xfrm>
        </p:spPr>
        <p:txBody>
          <a:bodyPr/>
          <a:lstStyle/>
          <a:p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Otroci na cesti.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0" y="5383400"/>
            <a:ext cx="952633" cy="90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9. vprašanje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Kaj pomeni ta prometni znak?</a:t>
            </a:r>
            <a:endParaRPr lang="en-US" sz="54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843A47E-AE87-4D78-A46A-7A240622F6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00" t="14445" r="31667" b="26296"/>
          <a:stretch/>
        </p:blipFill>
        <p:spPr>
          <a:xfrm>
            <a:off x="2667000" y="3543433"/>
            <a:ext cx="35052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066800"/>
          </a:xfrm>
          <a:ln>
            <a:solidFill>
              <a:srgbClr val="D6A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Izberi vprašanje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5124" name="AutoShape 4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1</a:t>
            </a:r>
          </a:p>
        </p:txBody>
      </p:sp>
      <p:sp>
        <p:nvSpPr>
          <p:cNvPr id="5129" name="AutoShape 9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2</a:t>
            </a:r>
          </a:p>
        </p:txBody>
      </p:sp>
      <p:sp>
        <p:nvSpPr>
          <p:cNvPr id="5130" name="AutoShape 10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3</a:t>
            </a:r>
          </a:p>
        </p:txBody>
      </p:sp>
      <p:sp>
        <p:nvSpPr>
          <p:cNvPr id="5131" name="AutoShape 11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4</a:t>
            </a:r>
          </a:p>
        </p:txBody>
      </p:sp>
      <p:sp>
        <p:nvSpPr>
          <p:cNvPr id="5132" name="AutoShape 12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5</a:t>
            </a:r>
          </a:p>
        </p:txBody>
      </p:sp>
      <p:sp>
        <p:nvSpPr>
          <p:cNvPr id="5133" name="AutoShape 13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6</a:t>
            </a:r>
          </a:p>
        </p:txBody>
      </p:sp>
      <p:sp>
        <p:nvSpPr>
          <p:cNvPr id="5134" name="AutoShape 14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7</a:t>
            </a:r>
          </a:p>
        </p:txBody>
      </p:sp>
      <p:sp>
        <p:nvSpPr>
          <p:cNvPr id="5135" name="AutoShape 15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8</a:t>
            </a:r>
          </a:p>
        </p:txBody>
      </p:sp>
      <p:sp>
        <p:nvSpPr>
          <p:cNvPr id="5136" name="AutoShape 16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9</a:t>
            </a:r>
          </a:p>
        </p:txBody>
      </p:sp>
      <p:sp>
        <p:nvSpPr>
          <p:cNvPr id="5137" name="AutoShape 17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10</a:t>
            </a:r>
          </a:p>
        </p:txBody>
      </p:sp>
      <p:sp>
        <p:nvSpPr>
          <p:cNvPr id="5138" name="AutoShape 18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11</a:t>
            </a:r>
          </a:p>
        </p:txBody>
      </p:sp>
      <p:sp>
        <p:nvSpPr>
          <p:cNvPr id="5139" name="AutoShape 19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12</a:t>
            </a:r>
          </a:p>
        </p:txBody>
      </p:sp>
      <p:sp>
        <p:nvSpPr>
          <p:cNvPr id="5140" name="AutoShape 20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13</a:t>
            </a:r>
          </a:p>
        </p:txBody>
      </p:sp>
      <p:sp>
        <p:nvSpPr>
          <p:cNvPr id="5141" name="AutoShape 21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14</a:t>
            </a:r>
          </a:p>
        </p:txBody>
      </p:sp>
      <p:sp>
        <p:nvSpPr>
          <p:cNvPr id="5142" name="AutoShape 22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15</a:t>
            </a:r>
          </a:p>
        </p:txBody>
      </p:sp>
      <p:sp>
        <p:nvSpPr>
          <p:cNvPr id="5143" name="AutoShape 23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16</a:t>
            </a:r>
          </a:p>
        </p:txBody>
      </p:sp>
      <p:sp>
        <p:nvSpPr>
          <p:cNvPr id="5144" name="AutoShape 24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17</a:t>
            </a:r>
          </a:p>
        </p:txBody>
      </p:sp>
      <p:sp>
        <p:nvSpPr>
          <p:cNvPr id="5145" name="AutoShape 25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18</a:t>
            </a:r>
          </a:p>
        </p:txBody>
      </p:sp>
      <p:sp>
        <p:nvSpPr>
          <p:cNvPr id="5146" name="AutoShape 26">
            <a:hlinkClick r:id="rId2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19</a:t>
            </a:r>
          </a:p>
        </p:txBody>
      </p:sp>
      <p:sp>
        <p:nvSpPr>
          <p:cNvPr id="5147" name="AutoShape 27">
            <a:hlinkClick r:id="rId2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andara" pitchFamily="34" charset="0"/>
              </a:rPr>
              <a:t>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</p:childTnLst>
        </p:cTn>
      </p:par>
    </p:tnLst>
    <p:bldLst>
      <p:bldP spid="5124" grpId="0" animBg="1"/>
      <p:bldP spid="5129" grpId="0" animBg="1"/>
      <p:bldP spid="5130" grpId="0" animBg="1"/>
      <p:bldP spid="5131" grpId="0" animBg="1"/>
      <p:bldP spid="5131" grpId="1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800" dirty="0">
                <a:solidFill>
                  <a:srgbClr val="FFC000"/>
                </a:solidFill>
                <a:latin typeface="Candara" pitchFamily="34" charset="0"/>
              </a:rPr>
              <a:t>Bližina svetlobnih prometnih znakov.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10. vprašanje</a:t>
            </a:r>
            <a:endParaRPr lang="sl-SI" sz="4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20483" name="Ograda vsebine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Kaj pomeni ta prometni znak?</a:t>
            </a:r>
          </a:p>
          <a:p>
            <a:pPr>
              <a:buFontTx/>
              <a:buNone/>
            </a:pPr>
            <a:r>
              <a:rPr lang="sl-SI" dirty="0">
                <a:solidFill>
                  <a:srgbClr val="FFC000"/>
                </a:solidFill>
                <a:latin typeface="Candara" pitchFamily="34" charset="0"/>
              </a:rPr>
              <a:t>  </a:t>
            </a:r>
          </a:p>
        </p:txBody>
      </p:sp>
      <p:pic>
        <p:nvPicPr>
          <p:cNvPr id="13" name="Slika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1883AC9-A822-4CBC-B08A-244523696A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33" t="11481" r="31667" b="21852"/>
          <a:stretch/>
        </p:blipFill>
        <p:spPr>
          <a:xfrm>
            <a:off x="2895600" y="2866964"/>
            <a:ext cx="3733800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21507" name="Ograda vsebine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r>
              <a:rPr lang="sl-SI" sz="5400" dirty="0">
                <a:solidFill>
                  <a:srgbClr val="FFC000"/>
                </a:solidFill>
                <a:latin typeface="Candara" panose="020E0502030303020204" pitchFamily="34" charset="0"/>
              </a:rPr>
              <a:t>Prehod za kolesarje.</a:t>
            </a:r>
          </a:p>
        </p:txBody>
      </p:sp>
      <p:pic>
        <p:nvPicPr>
          <p:cNvPr id="16" name="Slika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11. vprašanje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5400" dirty="0">
                <a:solidFill>
                  <a:srgbClr val="FFC000"/>
                </a:solidFill>
                <a:latin typeface="Candara" panose="020E0502030303020204" pitchFamily="34" charset="0"/>
              </a:rPr>
              <a:t>Kaj predstavlja ta prometni znak?</a:t>
            </a:r>
            <a:endParaRPr lang="en-US" sz="54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A6017B1-4963-43BC-911D-B1B4E1458D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00" t="10895" r="30833" b="21852"/>
          <a:stretch/>
        </p:blipFill>
        <p:spPr>
          <a:xfrm>
            <a:off x="2781300" y="3436160"/>
            <a:ext cx="3581400" cy="3459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4800" dirty="0">
                <a:solidFill>
                  <a:srgbClr val="FFC000"/>
                </a:solidFill>
                <a:latin typeface="Candara" panose="020E0502030303020204" pitchFamily="34" charset="0"/>
              </a:rPr>
              <a:t>Prehod za pešce. </a:t>
            </a:r>
            <a:endParaRPr lang="en-US" sz="4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12. vprašanje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Kaj označuje ta prometni znak? </a:t>
            </a:r>
            <a:endParaRPr lang="en-US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2F4691C-812A-445A-9EBF-2E9771D06C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33" t="10895" r="30833" b="23333"/>
          <a:stretch/>
        </p:blipFill>
        <p:spPr>
          <a:xfrm>
            <a:off x="2819400" y="2975836"/>
            <a:ext cx="3505200" cy="3382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Obvezna smer.</a:t>
            </a:r>
          </a:p>
        </p:txBody>
      </p:sp>
      <p:pic>
        <p:nvPicPr>
          <p:cNvPr id="18" name="Slika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13. 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Kaj označujejo znaki za </a:t>
            </a:r>
            <a:r>
              <a:rPr lang="sl-SI" sz="5400" b="1" dirty="0">
                <a:solidFill>
                  <a:srgbClr val="FFC000"/>
                </a:solidFill>
                <a:latin typeface="Candara" pitchFamily="34" charset="0"/>
              </a:rPr>
              <a:t>prepovedi in omejitve</a:t>
            </a:r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?</a:t>
            </a:r>
            <a:endParaRPr lang="en-US" sz="54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anose="020E0502030303020204" pitchFamily="34" charset="0"/>
              </a:rPr>
              <a:t>Označujejo omejitve, obveznosti in prepovedi. </a:t>
            </a:r>
            <a:endParaRPr lang="en-US" sz="54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23996F97-CEF2-4D58-99A3-D474E17431FF}"/>
              </a:ext>
            </a:extLst>
          </p:cNvPr>
          <p:cNvSpPr/>
          <p:nvPr/>
        </p:nvSpPr>
        <p:spPr>
          <a:xfrm>
            <a:off x="2590800" y="3411894"/>
            <a:ext cx="2055876" cy="2098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14.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5400" dirty="0">
                <a:solidFill>
                  <a:srgbClr val="FFC000"/>
                </a:solidFill>
                <a:latin typeface="Candara" panose="020E0502030303020204" pitchFamily="34" charset="0"/>
              </a:rPr>
              <a:t>Kakšne oblike so znaki za </a:t>
            </a:r>
            <a:r>
              <a:rPr lang="sl-SI" sz="5400" b="1" dirty="0">
                <a:solidFill>
                  <a:srgbClr val="FFC000"/>
                </a:solidFill>
                <a:latin typeface="Candara" panose="020E0502030303020204" pitchFamily="34" charset="0"/>
              </a:rPr>
              <a:t>nevarnost</a:t>
            </a:r>
            <a:r>
              <a:rPr lang="sl-SI" sz="5400" dirty="0">
                <a:solidFill>
                  <a:srgbClr val="FFC000"/>
                </a:solidFill>
                <a:latin typeface="Candara" panose="020E0502030303020204" pitchFamily="34" charset="0"/>
              </a:rPr>
              <a:t>?</a:t>
            </a:r>
            <a:endParaRPr lang="en-US" sz="54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1. vprašanje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Kaj označuje ta prometni znak?</a:t>
            </a:r>
            <a:endParaRPr lang="en-US" sz="54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2" name="Slika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D587E78-C034-40F6-B411-804A088E7A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75" t="11000" r="31250" b="24444"/>
          <a:stretch/>
        </p:blipFill>
        <p:spPr>
          <a:xfrm>
            <a:off x="3048000" y="2590800"/>
            <a:ext cx="4267200" cy="3935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5400" dirty="0">
                <a:solidFill>
                  <a:srgbClr val="FFC000"/>
                </a:solidFill>
                <a:latin typeface="Candara" panose="020E0502030303020204" pitchFamily="34" charset="0"/>
              </a:rPr>
              <a:t>Trikotne oblike. </a:t>
            </a:r>
            <a:endParaRPr lang="en-US" sz="4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56489704-A76D-4495-AC13-F4BAC82170F8}"/>
              </a:ext>
            </a:extLst>
          </p:cNvPr>
          <p:cNvSpPr/>
          <p:nvPr/>
        </p:nvSpPr>
        <p:spPr>
          <a:xfrm>
            <a:off x="2971800" y="2957162"/>
            <a:ext cx="3124200" cy="2681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5.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Kakšne barve so znaki za </a:t>
            </a:r>
            <a:r>
              <a:rPr lang="sl-SI" sz="5400" b="1" dirty="0">
                <a:solidFill>
                  <a:srgbClr val="FFC000"/>
                </a:solidFill>
                <a:latin typeface="Candara" pitchFamily="34" charset="0"/>
              </a:rPr>
              <a:t>obvestila</a:t>
            </a:r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?</a:t>
            </a:r>
            <a:endParaRPr lang="en-US" sz="40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Modre. </a:t>
            </a:r>
            <a:endParaRPr lang="en-US" sz="54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EFB2FAFA-6D4E-4774-A2B4-2057D4686EB9}"/>
              </a:ext>
            </a:extLst>
          </p:cNvPr>
          <p:cNvSpPr/>
          <p:nvPr/>
        </p:nvSpPr>
        <p:spPr>
          <a:xfrm>
            <a:off x="3352800" y="2562563"/>
            <a:ext cx="3276600" cy="27232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6.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r>
              <a:rPr lang="sl-SI" sz="5400" dirty="0">
                <a:solidFill>
                  <a:srgbClr val="FFC000"/>
                </a:solidFill>
                <a:latin typeface="Candara" panose="020E0502030303020204" pitchFamily="34" charset="0"/>
              </a:rPr>
              <a:t>Kakšne oblike prometnih znakov poznaš?</a:t>
            </a:r>
            <a:endParaRPr lang="en-US" sz="54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Slika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sl-SI" dirty="0">
                <a:solidFill>
                  <a:srgbClr val="FFC000"/>
                </a:solidFill>
                <a:latin typeface="Candara" pitchFamily="34" charset="0"/>
              </a:rPr>
              <a:t>Krog, trikotnik, štirikotnik, </a:t>
            </a:r>
            <a:r>
              <a:rPr lang="sl-SI" dirty="0" err="1">
                <a:solidFill>
                  <a:srgbClr val="FFC000"/>
                </a:solidFill>
                <a:latin typeface="Candara" pitchFamily="34" charset="0"/>
              </a:rPr>
              <a:t>osemkotnik</a:t>
            </a:r>
            <a:r>
              <a:rPr lang="sl-SI" dirty="0">
                <a:solidFill>
                  <a:srgbClr val="FFC000"/>
                </a:solidFill>
                <a:latin typeface="Candara" pitchFamily="34" charset="0"/>
              </a:rPr>
              <a:t>. </a:t>
            </a:r>
            <a:endParaRPr lang="en-US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54BB9BCA-5C5C-4E05-8F22-4DD02AAD4C4B}"/>
              </a:ext>
            </a:extLst>
          </p:cNvPr>
          <p:cNvSpPr/>
          <p:nvPr/>
        </p:nvSpPr>
        <p:spPr>
          <a:xfrm>
            <a:off x="2132669" y="4015537"/>
            <a:ext cx="1459992" cy="1459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1A75ED80-2B5F-4D2E-99CA-FAA77E6CA1EB}"/>
              </a:ext>
            </a:extLst>
          </p:cNvPr>
          <p:cNvSpPr/>
          <p:nvPr/>
        </p:nvSpPr>
        <p:spPr>
          <a:xfrm>
            <a:off x="4419600" y="3247218"/>
            <a:ext cx="1493520" cy="1464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7422C9B-5071-4CD1-9946-50776CB7A05B}"/>
              </a:ext>
            </a:extLst>
          </p:cNvPr>
          <p:cNvSpPr/>
          <p:nvPr/>
        </p:nvSpPr>
        <p:spPr>
          <a:xfrm>
            <a:off x="408681" y="2514600"/>
            <a:ext cx="1493519" cy="1491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B1417831-D3DF-4937-9367-41BE7CA91F3B}"/>
              </a:ext>
            </a:extLst>
          </p:cNvPr>
          <p:cNvSpPr/>
          <p:nvPr/>
        </p:nvSpPr>
        <p:spPr>
          <a:xfrm>
            <a:off x="6934200" y="2895600"/>
            <a:ext cx="1391411" cy="15148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sl-SI" dirty="0">
                <a:solidFill>
                  <a:srgbClr val="FFC000"/>
                </a:solidFill>
                <a:latin typeface="Candara" pitchFamily="34" charset="0"/>
              </a:rPr>
            </a:br>
            <a:r>
              <a:rPr lang="sl-SI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17. </a:t>
            </a:r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br>
              <a:rPr lang="sl-SI" dirty="0">
                <a:solidFill>
                  <a:srgbClr val="FFC000"/>
                </a:solidFill>
                <a:latin typeface="Candara" pitchFamily="34" charset="0"/>
              </a:rPr>
            </a:br>
            <a:endParaRPr lang="sl-SI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3277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Kaj vključuje prometna signalizacija?</a:t>
            </a:r>
          </a:p>
        </p:txBody>
      </p:sp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pic>
        <p:nvPicPr>
          <p:cNvPr id="1026" name="Picture 2" descr="Prikaži izvorno sliko">
            <a:extLst>
              <a:ext uri="{FF2B5EF4-FFF2-40B4-BE49-F238E27FC236}">
                <a16:creationId xmlns:a16="http://schemas.microsoft.com/office/drawing/2014/main" id="{8CC908DD-D23C-488C-B8A4-F08ECC1F8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4" y="3752850"/>
            <a:ext cx="2962275" cy="30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  <a:endParaRPr lang="sl-SI" sz="4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379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Prometne znake, označbe na voziščih in drugih prometnih površinah. </a:t>
            </a: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18.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Če poznamo prometna pravila in prometno signalizacijo, potem se lahko čemu izognemo?</a:t>
            </a:r>
            <a:endParaRPr lang="en-US" sz="54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678363"/>
          </a:xfrm>
        </p:spPr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Prometni nesreči.</a:t>
            </a: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  <p:pic>
        <p:nvPicPr>
          <p:cNvPr id="2050" name="Picture 2" descr="Prikaži izvorno sliko">
            <a:extLst>
              <a:ext uri="{FF2B5EF4-FFF2-40B4-BE49-F238E27FC236}">
                <a16:creationId xmlns:a16="http://schemas.microsoft.com/office/drawing/2014/main" id="{508BB3F2-7ACA-43DA-8781-F8C91490F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34506"/>
            <a:ext cx="3733800" cy="256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19.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sl-SI" sz="4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072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Kje in kako so postavljeni prometni znaki?</a:t>
            </a: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454B8F74-0773-40DE-A1B6-A3803C093F35}"/>
              </a:ext>
            </a:extLst>
          </p:cNvPr>
          <p:cNvSpPr/>
          <p:nvPr/>
        </p:nvSpPr>
        <p:spPr>
          <a:xfrm>
            <a:off x="2895600" y="3661854"/>
            <a:ext cx="3962400" cy="30437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sl-SI" sz="4800" dirty="0">
              <a:solidFill>
                <a:srgbClr val="FFC000"/>
              </a:solidFill>
              <a:latin typeface="Candara" pitchFamily="34" charset="0"/>
            </a:endParaRPr>
          </a:p>
          <a:p>
            <a:pPr eaLnBrk="1" hangingPunct="1"/>
            <a:r>
              <a:rPr lang="sl-SI" sz="4400" dirty="0">
                <a:solidFill>
                  <a:srgbClr val="FFC000"/>
                </a:solidFill>
                <a:latin typeface="Candara" pitchFamily="34" charset="0"/>
              </a:rPr>
              <a:t>Prepovedan promet za pešce.</a:t>
            </a:r>
            <a:endParaRPr lang="en-US" sz="44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11" name="Slika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  <a:endParaRPr lang="sl-SI" sz="4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174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5400" b="1" dirty="0">
                <a:solidFill>
                  <a:srgbClr val="FFC000"/>
                </a:solidFill>
                <a:latin typeface="Candara" pitchFamily="34" charset="0"/>
              </a:rPr>
              <a:t>Kje? </a:t>
            </a:r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Na desni strani vozišča v smeri vožnje.</a:t>
            </a:r>
          </a:p>
          <a:p>
            <a:r>
              <a:rPr lang="sl-SI" sz="5400" b="1" dirty="0">
                <a:solidFill>
                  <a:srgbClr val="FFC000"/>
                </a:solidFill>
                <a:latin typeface="Candara" pitchFamily="34" charset="0"/>
              </a:rPr>
              <a:t>Kako? </a:t>
            </a:r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Tako, da so dobro vidni in ne ovirajo vozil, kolesarjev in pešcev. </a:t>
            </a: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20. 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vprašanj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Na kaj nas prometni znaki opozarjajo?</a:t>
            </a:r>
          </a:p>
          <a:p>
            <a:pPr eaLnBrk="1" hangingPunct="1"/>
            <a:endParaRPr lang="en-US" sz="54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pic>
        <p:nvPicPr>
          <p:cNvPr id="3074" name="Picture 2" descr="Prikaži izvorno sliko">
            <a:extLst>
              <a:ext uri="{FF2B5EF4-FFF2-40B4-BE49-F238E27FC236}">
                <a16:creationId xmlns:a16="http://schemas.microsoft.com/office/drawing/2014/main" id="{FFB6DAE1-4403-4F0C-BEE1-04A270AA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28" y="3733800"/>
            <a:ext cx="4343400" cy="275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Na nevarnost.</a:t>
            </a:r>
          </a:p>
          <a:p>
            <a:pPr eaLnBrk="1" hangingPunct="1"/>
            <a:endParaRPr lang="en-US" sz="44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  <p:pic>
        <p:nvPicPr>
          <p:cNvPr id="5122" name="Picture 2" descr="Prikaži izvorno sliko">
            <a:extLst>
              <a:ext uri="{FF2B5EF4-FFF2-40B4-BE49-F238E27FC236}">
                <a16:creationId xmlns:a16="http://schemas.microsoft.com/office/drawing/2014/main" id="{9D0E617F-C0D5-427A-A4E5-084F30CE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3052748"/>
            <a:ext cx="5055925" cy="353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ravokotnik 1"/>
          <p:cNvSpPr>
            <a:spLocks noChangeArrowheads="1"/>
          </p:cNvSpPr>
          <p:nvPr/>
        </p:nvSpPr>
        <p:spPr bwMode="auto">
          <a:xfrm>
            <a:off x="971550" y="457200"/>
            <a:ext cx="72009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  <a:latin typeface="Candara" pitchFamily="34" charset="0"/>
              </a:rPr>
              <a:t>Če česa nisi znal, potem kviz reši še enkrat. Tako se boš najhitreje naučil. </a:t>
            </a:r>
          </a:p>
          <a:p>
            <a:endParaRPr lang="sl-SI" sz="2800" b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l-SI" sz="2800" b="1" dirty="0">
                <a:solidFill>
                  <a:schemeClr val="bg1"/>
                </a:solidFill>
                <a:latin typeface="Candara" pitchFamily="34" charset="0"/>
              </a:rPr>
              <a:t>SAJ BO ŠLO! </a:t>
            </a:r>
          </a:p>
          <a:p>
            <a:endParaRPr lang="sl-SI" dirty="0">
              <a:solidFill>
                <a:srgbClr val="765A00"/>
              </a:solidFill>
              <a:latin typeface="Candara" pitchFamily="34" charset="0"/>
            </a:endParaRPr>
          </a:p>
          <a:p>
            <a:endParaRPr lang="sl-SI" dirty="0">
              <a:solidFill>
                <a:srgbClr val="765A00"/>
              </a:solidFill>
              <a:latin typeface="Candara" pitchFamily="34" charset="0"/>
            </a:endParaRPr>
          </a:p>
          <a:p>
            <a:endParaRPr lang="sl-SI" dirty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4098" name="Picture 2" descr="Prikaži izvorno sliko">
            <a:extLst>
              <a:ext uri="{FF2B5EF4-FFF2-40B4-BE49-F238E27FC236}">
                <a16:creationId xmlns:a16="http://schemas.microsoft.com/office/drawing/2014/main" id="{82586DAF-4D1B-4B8F-8AA7-6F2979806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 b="6080"/>
          <a:stretch/>
        </p:blipFill>
        <p:spPr bwMode="auto">
          <a:xfrm>
            <a:off x="1790700" y="2362200"/>
            <a:ext cx="5562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2.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799"/>
            <a:ext cx="990738" cy="95263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1CE979D-680D-4382-9E75-81D3D4F5C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17638"/>
            <a:ext cx="5715000" cy="201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l-SI" sz="5400" kern="0" dirty="0">
                <a:solidFill>
                  <a:srgbClr val="FFC000"/>
                </a:solidFill>
                <a:latin typeface="Candara" pitchFamily="34" charset="0"/>
              </a:rPr>
              <a:t>Kaj predstavlja ta prometni znak?</a:t>
            </a:r>
            <a:endParaRPr lang="en-US" sz="5400" kern="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7FC6F95-CA90-4711-9DA0-8679EA0C3B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33" t="10895" r="31667" b="23333"/>
          <a:stretch/>
        </p:blipFill>
        <p:spPr>
          <a:xfrm>
            <a:off x="2857500" y="3352800"/>
            <a:ext cx="3429000" cy="3382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Postaja za prvo pomoč. </a:t>
            </a:r>
            <a:endParaRPr lang="en-US" sz="54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3.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sl-SI" sz="48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239C6A4-29AB-4DDB-98C5-519EEC558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l-SI" sz="5400" kern="0" dirty="0">
                <a:solidFill>
                  <a:srgbClr val="FFC000"/>
                </a:solidFill>
                <a:latin typeface="Candara" pitchFamily="34" charset="0"/>
              </a:rPr>
              <a:t>Kaj pomeni ta prometni znak?</a:t>
            </a:r>
            <a:endParaRPr lang="en-US" sz="5400" kern="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8C4AB3F-3A50-44A2-8544-543DCDFD4A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33" t="14444" r="30833" b="24814"/>
          <a:stretch/>
        </p:blipFill>
        <p:spPr>
          <a:xfrm>
            <a:off x="3429000" y="3159028"/>
            <a:ext cx="3505200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sz="4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717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5400" dirty="0">
                <a:solidFill>
                  <a:srgbClr val="FFC000"/>
                </a:solidFill>
                <a:latin typeface="Candara" pitchFamily="34" charset="0"/>
              </a:rPr>
              <a:t>Nevarnost na cesti.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3400"/>
            <a:ext cx="952633" cy="90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4. 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sl-SI" sz="48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4" name="Slika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990738" cy="95263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2FFA773-D8BE-4C94-B4A5-3442411E2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l-SI" sz="5400" kern="0" dirty="0">
                <a:solidFill>
                  <a:srgbClr val="FFC000"/>
                </a:solidFill>
                <a:latin typeface="Candara" pitchFamily="34" charset="0"/>
              </a:rPr>
              <a:t>Kaj označuje ta prometni znak?</a:t>
            </a:r>
            <a:endParaRPr lang="en-US" sz="5400" kern="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CDA6023-39AC-452D-9AB9-189EF5CAF7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33" t="10895" r="30833" b="23333"/>
          <a:stretch/>
        </p:blipFill>
        <p:spPr>
          <a:xfrm>
            <a:off x="3352800" y="2876940"/>
            <a:ext cx="3505200" cy="3382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d8d74b26429241a1a251974b190ef16488f7939"/>
  <p:tag name="ISPRING_SCORM_RATE_QUIZZES" val="0"/>
  <p:tag name="ISPRING_SCORM_PASSING_SCORE" val="100.0000000000"/>
  <p:tag name="GENSWF_OUTPUT_FILE_NAME" val="Orientacija"/>
</p:tagLst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FFFF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499</Words>
  <Application>Microsoft Office PowerPoint</Application>
  <PresentationFormat>Diaprojekcija na zaslonu (4:3)</PresentationFormat>
  <Paragraphs>152</Paragraphs>
  <Slides>43</Slides>
  <Notes>43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47" baseType="lpstr">
      <vt:lpstr>Arial</vt:lpstr>
      <vt:lpstr>Candara</vt:lpstr>
      <vt:lpstr>Wingdings</vt:lpstr>
      <vt:lpstr>Default Design</vt:lpstr>
      <vt:lpstr>PROMETNI ZNAKI  - kviz  20 vprašanj </vt:lpstr>
      <vt:lpstr>Izberi vprašanje</vt:lpstr>
      <vt:lpstr>1. vprašanje </vt:lpstr>
      <vt:lpstr>In odgovor je…</vt:lpstr>
      <vt:lpstr>2. vprašanje</vt:lpstr>
      <vt:lpstr>In odgovor je…</vt:lpstr>
      <vt:lpstr>3. vprašanje</vt:lpstr>
      <vt:lpstr>In odgovor je…</vt:lpstr>
      <vt:lpstr>4.  vprašanje</vt:lpstr>
      <vt:lpstr>In odgovor je…</vt:lpstr>
      <vt:lpstr>5. vprašanje</vt:lpstr>
      <vt:lpstr>In odgovor je… </vt:lpstr>
      <vt:lpstr>6. vprašanje</vt:lpstr>
      <vt:lpstr>In odgovor je…</vt:lpstr>
      <vt:lpstr>7. vprašanje</vt:lpstr>
      <vt:lpstr>In odgovor je…</vt:lpstr>
      <vt:lpstr>8. vprašanje</vt:lpstr>
      <vt:lpstr>In odgovor je…</vt:lpstr>
      <vt:lpstr>9. vprašanje</vt:lpstr>
      <vt:lpstr>In odgovor je…</vt:lpstr>
      <vt:lpstr>10. vprašanje</vt:lpstr>
      <vt:lpstr>In odgovor je…</vt:lpstr>
      <vt:lpstr>11. vprašanje</vt:lpstr>
      <vt:lpstr>In odgovor je…</vt:lpstr>
      <vt:lpstr>12. vprašanje</vt:lpstr>
      <vt:lpstr>In odgovor je…</vt:lpstr>
      <vt:lpstr>13.  vprašanje</vt:lpstr>
      <vt:lpstr>In odgovor je…</vt:lpstr>
      <vt:lpstr>14. vprašanje</vt:lpstr>
      <vt:lpstr>In odgovor je…</vt:lpstr>
      <vt:lpstr>15.  vprašanje</vt:lpstr>
      <vt:lpstr>In odgovor je…</vt:lpstr>
      <vt:lpstr>16. vprašanje</vt:lpstr>
      <vt:lpstr>In odgovor je…</vt:lpstr>
      <vt:lpstr> 17. vprašanje </vt:lpstr>
      <vt:lpstr>In  odgovor je…</vt:lpstr>
      <vt:lpstr>18. vprašanje</vt:lpstr>
      <vt:lpstr>In  odgovor je…</vt:lpstr>
      <vt:lpstr>19. vprašanje</vt:lpstr>
      <vt:lpstr>In  odgovor je…</vt:lpstr>
      <vt:lpstr>20.  vprašanje</vt:lpstr>
      <vt:lpstr>In odgovor je…</vt:lpstr>
      <vt:lpstr>PowerPointova predstavitev</vt:lpstr>
    </vt:vector>
  </TitlesOfParts>
  <Company>Teachnology,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Elektrika</dc:title>
  <dc:creator>Klavdija Štrancar</dc:creator>
  <cp:lastModifiedBy>MCesnik</cp:lastModifiedBy>
  <cp:revision>92</cp:revision>
  <dcterms:created xsi:type="dcterms:W3CDTF">2005-07-07T00:08:32Z</dcterms:created>
  <dcterms:modified xsi:type="dcterms:W3CDTF">2021-01-29T10:14:11Z</dcterms:modified>
</cp:coreProperties>
</file>