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68" r:id="rId7"/>
    <p:sldId id="366" r:id="rId8"/>
    <p:sldId id="370" r:id="rId9"/>
    <p:sldId id="369" r:id="rId10"/>
    <p:sldId id="384" r:id="rId11"/>
    <p:sldId id="385" r:id="rId12"/>
    <p:sldId id="31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Špilar Dodič" initials="JŠD" lastIdx="1" clrIdx="0">
    <p:extLst>
      <p:ext uri="{19B8F6BF-5375-455C-9EA6-DF929625EA0E}">
        <p15:presenceInfo xmlns:p15="http://schemas.microsoft.com/office/powerpoint/2012/main" userId="97a18096048867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xmlns="" id="{3BA15C7C-E4DD-48E8-BA20-EDCC7EA4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xmlns="" id="{E07A59DD-A199-434A-8AB2-5350433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xmlns="" id="{859B35AE-C8F0-4B73-A765-AACF9A25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67AFE0D-1870-40DE-97B8-F6025D19941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9406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A63B4-9680-4380-BDFB-A31F34C4F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49833"/>
          </a:xfrm>
        </p:spPr>
        <p:txBody>
          <a:bodyPr/>
          <a:lstStyle/>
          <a:p>
            <a:r>
              <a:rPr lang="sl-SI" dirty="0"/>
              <a:t>Pesmi Franceta Prešerna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8C4256-4E60-46E8-B8FA-5C586A456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Ponovitev snovi 8. razreda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6A6A18-0D09-4041-A72E-A3F3C7C7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18" y="209724"/>
            <a:ext cx="2970050" cy="2887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E00EBF-59A8-4690-9339-55A3258D2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52" y="4671493"/>
            <a:ext cx="2518317" cy="1885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AA6BFD-09EB-4517-8F19-0A5D5799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860" y="4325112"/>
            <a:ext cx="1714820" cy="223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865474-B9E2-4191-ABD6-45D89B183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29" y="166239"/>
            <a:ext cx="2232314" cy="297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495505-347F-4DA2-B41B-F1F2C33B5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662" y="166240"/>
            <a:ext cx="3756228" cy="2974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E582E38-0313-4A32-8035-57D1E040F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229" y="5051741"/>
            <a:ext cx="1432684" cy="1426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AAF5FB-28F2-4B91-BF8D-216DF00D9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859" y="4897422"/>
            <a:ext cx="2909231" cy="18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05BA475D-2302-411C-B188-F5916080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63" y="142876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sl-SI" sz="1800" dirty="0"/>
              <a:t>Metrična shema</a:t>
            </a:r>
          </a:p>
        </p:txBody>
      </p:sp>
      <p:sp>
        <p:nvSpPr>
          <p:cNvPr id="6" name="Ograda vsebine 2">
            <a:extLst>
              <a:ext uri="{FF2B5EF4-FFF2-40B4-BE49-F238E27FC236}">
                <a16:creationId xmlns:a16="http://schemas.microsoft.com/office/drawing/2014/main" xmlns="" id="{46C7A14F-7F48-4E24-94E3-C28DA88D6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57251"/>
            <a:ext cx="8229600" cy="1285875"/>
          </a:xfrm>
        </p:spPr>
        <p:txBody>
          <a:bodyPr rtlCol="0">
            <a:normAutofit/>
          </a:bodyPr>
          <a:lstStyle/>
          <a:p>
            <a:pPr algn="ctr">
              <a:spcAft>
                <a:spcPts val="0"/>
              </a:spcAft>
              <a:buNone/>
              <a:defRPr/>
            </a:pPr>
            <a:r>
              <a:rPr lang="en-US" sz="4000" spc="200" dirty="0"/>
              <a:t>Apel </a:t>
            </a:r>
            <a:r>
              <a:rPr lang="en-US" sz="4000" spc="200" dirty="0" err="1"/>
              <a:t>podobo</a:t>
            </a:r>
            <a:r>
              <a:rPr lang="en-US" sz="4000" spc="200" dirty="0"/>
              <a:t> </a:t>
            </a:r>
            <a:r>
              <a:rPr lang="en-US" sz="4000" spc="200" dirty="0" err="1"/>
              <a:t>na</a:t>
            </a:r>
            <a:r>
              <a:rPr lang="en-US" sz="4000" spc="200" dirty="0"/>
              <a:t> ogled </a:t>
            </a:r>
            <a:r>
              <a:rPr lang="en-US" sz="4000" spc="200" dirty="0" err="1"/>
              <a:t>postavi</a:t>
            </a:r>
            <a:endParaRPr lang="sl-SI" spc="200" dirty="0">
              <a:solidFill>
                <a:srgbClr val="FF0000"/>
              </a:solidFill>
            </a:endParaRPr>
          </a:p>
        </p:txBody>
      </p:sp>
      <p:cxnSp>
        <p:nvCxnSpPr>
          <p:cNvPr id="7" name="Raven konektor 6">
            <a:extLst>
              <a:ext uri="{FF2B5EF4-FFF2-40B4-BE49-F238E27FC236}">
                <a16:creationId xmlns:a16="http://schemas.microsoft.com/office/drawing/2014/main" xmlns="" id="{D06BCF0F-30DA-4793-9CE6-33A136434306}"/>
              </a:ext>
            </a:extLst>
          </p:cNvPr>
          <p:cNvCxnSpPr/>
          <p:nvPr/>
        </p:nvCxnSpPr>
        <p:spPr>
          <a:xfrm rot="5400000">
            <a:off x="2637630" y="1197133"/>
            <a:ext cx="71437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konektor 7">
            <a:extLst>
              <a:ext uri="{FF2B5EF4-FFF2-40B4-BE49-F238E27FC236}">
                <a16:creationId xmlns:a16="http://schemas.microsoft.com/office/drawing/2014/main" xmlns="" id="{076DD4E4-9B7D-4F7A-84EA-9C1AE5B8DB54}"/>
              </a:ext>
            </a:extLst>
          </p:cNvPr>
          <p:cNvCxnSpPr/>
          <p:nvPr/>
        </p:nvCxnSpPr>
        <p:spPr>
          <a:xfrm rot="5400000">
            <a:off x="4038171" y="1206297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konektor 8">
            <a:extLst>
              <a:ext uri="{FF2B5EF4-FFF2-40B4-BE49-F238E27FC236}">
                <a16:creationId xmlns:a16="http://schemas.microsoft.com/office/drawing/2014/main" xmlns="" id="{243FF28A-4CBA-4B1A-9AAE-9B5CB0CBF149}"/>
              </a:ext>
            </a:extLst>
          </p:cNvPr>
          <p:cNvCxnSpPr/>
          <p:nvPr/>
        </p:nvCxnSpPr>
        <p:spPr>
          <a:xfrm rot="5400000">
            <a:off x="4624816" y="1206296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konektor 9">
            <a:extLst>
              <a:ext uri="{FF2B5EF4-FFF2-40B4-BE49-F238E27FC236}">
                <a16:creationId xmlns:a16="http://schemas.microsoft.com/office/drawing/2014/main" xmlns="" id="{1BD4E13C-7DB6-4829-B0B3-DC119357E8B1}"/>
              </a:ext>
            </a:extLst>
          </p:cNvPr>
          <p:cNvCxnSpPr/>
          <p:nvPr/>
        </p:nvCxnSpPr>
        <p:spPr>
          <a:xfrm rot="5400000">
            <a:off x="3314701" y="1226345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konektor 10">
            <a:extLst>
              <a:ext uri="{FF2B5EF4-FFF2-40B4-BE49-F238E27FC236}">
                <a16:creationId xmlns:a16="http://schemas.microsoft.com/office/drawing/2014/main" xmlns="" id="{D4A283B6-A362-4A6B-96FC-BC7AEFF3BD8F}"/>
              </a:ext>
            </a:extLst>
          </p:cNvPr>
          <p:cNvCxnSpPr/>
          <p:nvPr/>
        </p:nvCxnSpPr>
        <p:spPr>
          <a:xfrm rot="5400000">
            <a:off x="5239545" y="1213645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konektor 11">
            <a:extLst>
              <a:ext uri="{FF2B5EF4-FFF2-40B4-BE49-F238E27FC236}">
                <a16:creationId xmlns:a16="http://schemas.microsoft.com/office/drawing/2014/main" xmlns="" id="{4DC72CBF-555A-485F-A908-D3113E8112CD}"/>
              </a:ext>
            </a:extLst>
          </p:cNvPr>
          <p:cNvCxnSpPr/>
          <p:nvPr/>
        </p:nvCxnSpPr>
        <p:spPr>
          <a:xfrm rot="5400000">
            <a:off x="6025357" y="1213644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konektor 12">
            <a:extLst>
              <a:ext uri="{FF2B5EF4-FFF2-40B4-BE49-F238E27FC236}">
                <a16:creationId xmlns:a16="http://schemas.microsoft.com/office/drawing/2014/main" xmlns="" id="{61ED4B50-79FD-43E9-8FA9-A5E4C8D32E83}"/>
              </a:ext>
            </a:extLst>
          </p:cNvPr>
          <p:cNvCxnSpPr/>
          <p:nvPr/>
        </p:nvCxnSpPr>
        <p:spPr>
          <a:xfrm rot="5400000">
            <a:off x="6382545" y="1213645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konektor 13">
            <a:extLst>
              <a:ext uri="{FF2B5EF4-FFF2-40B4-BE49-F238E27FC236}">
                <a16:creationId xmlns:a16="http://schemas.microsoft.com/office/drawing/2014/main" xmlns="" id="{B86667B7-1494-47A8-881E-447445843FF2}"/>
              </a:ext>
            </a:extLst>
          </p:cNvPr>
          <p:cNvCxnSpPr/>
          <p:nvPr/>
        </p:nvCxnSpPr>
        <p:spPr>
          <a:xfrm rot="5400000">
            <a:off x="7425898" y="1173164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konektor 14">
            <a:extLst>
              <a:ext uri="{FF2B5EF4-FFF2-40B4-BE49-F238E27FC236}">
                <a16:creationId xmlns:a16="http://schemas.microsoft.com/office/drawing/2014/main" xmlns="" id="{680FDDA3-CF3B-403B-B00B-30F62801E762}"/>
              </a:ext>
            </a:extLst>
          </p:cNvPr>
          <p:cNvCxnSpPr/>
          <p:nvPr/>
        </p:nvCxnSpPr>
        <p:spPr>
          <a:xfrm rot="5400000">
            <a:off x="8133556" y="1132111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konektor 15">
            <a:extLst>
              <a:ext uri="{FF2B5EF4-FFF2-40B4-BE49-F238E27FC236}">
                <a16:creationId xmlns:a16="http://schemas.microsoft.com/office/drawing/2014/main" xmlns="" id="{0FA1ECF5-50A4-48D6-B2E3-94C7432D1042}"/>
              </a:ext>
            </a:extLst>
          </p:cNvPr>
          <p:cNvCxnSpPr/>
          <p:nvPr/>
        </p:nvCxnSpPr>
        <p:spPr>
          <a:xfrm rot="5400000">
            <a:off x="8769973" y="1132112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grada vsebine 2">
            <a:extLst>
              <a:ext uri="{FF2B5EF4-FFF2-40B4-BE49-F238E27FC236}">
                <a16:creationId xmlns:a16="http://schemas.microsoft.com/office/drawing/2014/main" xmlns="" id="{3DF86681-FD72-4798-AB0D-22AB10E7C165}"/>
              </a:ext>
            </a:extLst>
          </p:cNvPr>
          <p:cNvSpPr txBox="1">
            <a:spLocks/>
          </p:cNvSpPr>
          <p:nvPr/>
        </p:nvSpPr>
        <p:spPr>
          <a:xfrm>
            <a:off x="1738314" y="2357439"/>
            <a:ext cx="8929687" cy="6429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sl-SI" sz="3200" dirty="0"/>
          </a:p>
        </p:txBody>
      </p:sp>
      <p:sp>
        <p:nvSpPr>
          <p:cNvPr id="18" name="Ograda vsebine 2">
            <a:extLst>
              <a:ext uri="{FF2B5EF4-FFF2-40B4-BE49-F238E27FC236}">
                <a16:creationId xmlns:a16="http://schemas.microsoft.com/office/drawing/2014/main" xmlns="" id="{DD8E74CC-DD22-47B1-9059-1458ECDD04F4}"/>
              </a:ext>
            </a:extLst>
          </p:cNvPr>
          <p:cNvSpPr txBox="1">
            <a:spLocks/>
          </p:cNvSpPr>
          <p:nvPr/>
        </p:nvSpPr>
        <p:spPr bwMode="auto">
          <a:xfrm>
            <a:off x="1809750" y="2786063"/>
            <a:ext cx="85153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sl-SI" altLang="sl-SI" sz="2000" dirty="0">
              <a:latin typeface="+mj-lt"/>
            </a:endParaRPr>
          </a:p>
        </p:txBody>
      </p:sp>
      <p:cxnSp>
        <p:nvCxnSpPr>
          <p:cNvPr id="20" name="Raven konektor 19">
            <a:extLst>
              <a:ext uri="{FF2B5EF4-FFF2-40B4-BE49-F238E27FC236}">
                <a16:creationId xmlns:a16="http://schemas.microsoft.com/office/drawing/2014/main" xmlns="" id="{D8BF08E6-6308-4E23-830D-C04E45E2DBBD}"/>
              </a:ext>
            </a:extLst>
          </p:cNvPr>
          <p:cNvCxnSpPr/>
          <p:nvPr/>
        </p:nvCxnSpPr>
        <p:spPr>
          <a:xfrm>
            <a:off x="3213296" y="1633539"/>
            <a:ext cx="28575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konektor 20">
            <a:extLst>
              <a:ext uri="{FF2B5EF4-FFF2-40B4-BE49-F238E27FC236}">
                <a16:creationId xmlns:a16="http://schemas.microsoft.com/office/drawing/2014/main" xmlns="" id="{91BFB2FC-3D45-4B16-80B0-6D4EEC594BAC}"/>
              </a:ext>
            </a:extLst>
          </p:cNvPr>
          <p:cNvCxnSpPr/>
          <p:nvPr/>
        </p:nvCxnSpPr>
        <p:spPr>
          <a:xfrm>
            <a:off x="4452938" y="1712914"/>
            <a:ext cx="28575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konektor 21">
            <a:extLst>
              <a:ext uri="{FF2B5EF4-FFF2-40B4-BE49-F238E27FC236}">
                <a16:creationId xmlns:a16="http://schemas.microsoft.com/office/drawing/2014/main" xmlns="" id="{D41F0E07-19B4-4D7C-94A3-936A60ABA705}"/>
              </a:ext>
            </a:extLst>
          </p:cNvPr>
          <p:cNvCxnSpPr/>
          <p:nvPr/>
        </p:nvCxnSpPr>
        <p:spPr>
          <a:xfrm>
            <a:off x="7167563" y="1714500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konektor 22">
            <a:extLst>
              <a:ext uri="{FF2B5EF4-FFF2-40B4-BE49-F238E27FC236}">
                <a16:creationId xmlns:a16="http://schemas.microsoft.com/office/drawing/2014/main" xmlns="" id="{F0660416-6DDB-4334-9F8C-23C6B7A71886}"/>
              </a:ext>
            </a:extLst>
          </p:cNvPr>
          <p:cNvCxnSpPr/>
          <p:nvPr/>
        </p:nvCxnSpPr>
        <p:spPr>
          <a:xfrm>
            <a:off x="8667751" y="1633539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ok 23">
            <a:extLst>
              <a:ext uri="{FF2B5EF4-FFF2-40B4-BE49-F238E27FC236}">
                <a16:creationId xmlns:a16="http://schemas.microsoft.com/office/drawing/2014/main" xmlns="" id="{00189CBA-1355-4891-99A0-91523C79D1C7}"/>
              </a:ext>
            </a:extLst>
          </p:cNvPr>
          <p:cNvSpPr/>
          <p:nvPr/>
        </p:nvSpPr>
        <p:spPr>
          <a:xfrm rot="5400000">
            <a:off x="2478881" y="1415107"/>
            <a:ext cx="717550" cy="315912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Lok 24">
            <a:extLst>
              <a:ext uri="{FF2B5EF4-FFF2-40B4-BE49-F238E27FC236}">
                <a16:creationId xmlns:a16="http://schemas.microsoft.com/office/drawing/2014/main" xmlns="" id="{235E3F32-79A0-42F5-8308-E5F86D4A2C05}"/>
              </a:ext>
            </a:extLst>
          </p:cNvPr>
          <p:cNvSpPr/>
          <p:nvPr/>
        </p:nvSpPr>
        <p:spPr>
          <a:xfrm rot="5400000">
            <a:off x="3708640" y="1424783"/>
            <a:ext cx="717550" cy="315913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6" name="Lok 25">
            <a:extLst>
              <a:ext uri="{FF2B5EF4-FFF2-40B4-BE49-F238E27FC236}">
                <a16:creationId xmlns:a16="http://schemas.microsoft.com/office/drawing/2014/main" xmlns="" id="{221A2FA8-CAFC-4795-B7CE-9E9FA871E392}"/>
              </a:ext>
            </a:extLst>
          </p:cNvPr>
          <p:cNvSpPr/>
          <p:nvPr/>
        </p:nvSpPr>
        <p:spPr>
          <a:xfrm rot="5400000">
            <a:off x="4895057" y="1415257"/>
            <a:ext cx="717550" cy="315913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Lok 26">
            <a:extLst>
              <a:ext uri="{FF2B5EF4-FFF2-40B4-BE49-F238E27FC236}">
                <a16:creationId xmlns:a16="http://schemas.microsoft.com/office/drawing/2014/main" xmlns="" id="{B82B5E27-0805-4D4A-B998-90EF3AA4317D}"/>
              </a:ext>
            </a:extLst>
          </p:cNvPr>
          <p:cNvSpPr/>
          <p:nvPr/>
        </p:nvSpPr>
        <p:spPr>
          <a:xfrm rot="5400000">
            <a:off x="6180932" y="1415257"/>
            <a:ext cx="717550" cy="315913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Lok 27">
            <a:extLst>
              <a:ext uri="{FF2B5EF4-FFF2-40B4-BE49-F238E27FC236}">
                <a16:creationId xmlns:a16="http://schemas.microsoft.com/office/drawing/2014/main" xmlns="" id="{F69CECB8-4A16-4219-8468-C873513F7F2C}"/>
              </a:ext>
            </a:extLst>
          </p:cNvPr>
          <p:cNvSpPr/>
          <p:nvPr/>
        </p:nvSpPr>
        <p:spPr>
          <a:xfrm rot="5400000">
            <a:off x="8974895" y="1424782"/>
            <a:ext cx="717550" cy="315913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Ograda vsebine 2">
            <a:extLst>
              <a:ext uri="{FF2B5EF4-FFF2-40B4-BE49-F238E27FC236}">
                <a16:creationId xmlns:a16="http://schemas.microsoft.com/office/drawing/2014/main" xmlns="" id="{8F388077-2E2B-4267-9DC0-E889D874B409}"/>
              </a:ext>
            </a:extLst>
          </p:cNvPr>
          <p:cNvSpPr txBox="1">
            <a:spLocks/>
          </p:cNvSpPr>
          <p:nvPr/>
        </p:nvSpPr>
        <p:spPr bwMode="auto">
          <a:xfrm>
            <a:off x="1809750" y="4857751"/>
            <a:ext cx="85153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3200">
              <a:latin typeface="Calibri" panose="020F0502020204030204" pitchFamily="34" charset="0"/>
            </a:endParaRPr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xmlns="" id="{C69D5044-BE07-4DAB-8476-40A630A17C8F}"/>
              </a:ext>
            </a:extLst>
          </p:cNvPr>
          <p:cNvSpPr/>
          <p:nvPr/>
        </p:nvSpPr>
        <p:spPr>
          <a:xfrm>
            <a:off x="2399909" y="1436099"/>
            <a:ext cx="1288588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1" name="Ograda vsebine 2">
            <a:extLst>
              <a:ext uri="{FF2B5EF4-FFF2-40B4-BE49-F238E27FC236}">
                <a16:creationId xmlns:a16="http://schemas.microsoft.com/office/drawing/2014/main" xmlns="" id="{3E524716-FED9-45B1-B562-53BEB10374FC}"/>
              </a:ext>
            </a:extLst>
          </p:cNvPr>
          <p:cNvSpPr txBox="1">
            <a:spLocks/>
          </p:cNvSpPr>
          <p:nvPr/>
        </p:nvSpPr>
        <p:spPr bwMode="auto">
          <a:xfrm>
            <a:off x="1838325" y="3724276"/>
            <a:ext cx="85153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sl-SI" altLang="sl-SI" sz="2000" dirty="0">
                <a:latin typeface="+mj-lt"/>
              </a:rPr>
              <a:t>Ponavlja se vzorec U-. Ponavljajočemu se metričnemu vzorcu rečemo </a:t>
            </a:r>
            <a:r>
              <a:rPr lang="sl-SI" altLang="sl-SI" sz="2000" dirty="0">
                <a:solidFill>
                  <a:schemeClr val="accent1"/>
                </a:solidFill>
                <a:latin typeface="+mj-lt"/>
              </a:rPr>
              <a:t>STOPICA</a:t>
            </a:r>
            <a:r>
              <a:rPr lang="sl-SI" altLang="sl-SI" sz="2000" dirty="0">
                <a:latin typeface="+mj-lt"/>
              </a:rPr>
              <a:t>.</a:t>
            </a:r>
            <a:r>
              <a:rPr lang="sl-SI" altLang="sl-SI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sl-SI" altLang="sl-SI" sz="2000" dirty="0">
                <a:latin typeface="+mj-lt"/>
              </a:rPr>
              <a:t>Stopici s takim vzorcem pa rečemo </a:t>
            </a:r>
            <a:r>
              <a:rPr lang="sl-SI" altLang="sl-SI" sz="2000" dirty="0">
                <a:solidFill>
                  <a:schemeClr val="accent1"/>
                </a:solidFill>
                <a:latin typeface="+mj-lt"/>
              </a:rPr>
              <a:t>JAMB</a:t>
            </a:r>
            <a:r>
              <a:rPr lang="sl-SI" altLang="sl-SI" sz="2000" dirty="0">
                <a:latin typeface="+mj-lt"/>
              </a:rPr>
              <a:t>. Verz v sonetu je po navadi </a:t>
            </a:r>
            <a:r>
              <a:rPr lang="sl-SI" altLang="sl-SI" sz="2000" u="sng" dirty="0">
                <a:latin typeface="+mj-lt"/>
              </a:rPr>
              <a:t>laški (italijanski) </a:t>
            </a:r>
            <a:r>
              <a:rPr lang="sl-SI" altLang="sl-SI" sz="2000" u="sng" dirty="0" err="1">
                <a:latin typeface="+mj-lt"/>
              </a:rPr>
              <a:t>enajsterec</a:t>
            </a:r>
            <a:r>
              <a:rPr lang="sl-SI" altLang="sl-SI" sz="2000" dirty="0">
                <a:latin typeface="+mj-lt"/>
              </a:rPr>
              <a:t>, sestavljen iz 11 zlogov, stopica je jamb.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sl-SI" altLang="sl-SI" sz="2400" dirty="0">
              <a:latin typeface="Calibri" pitchFamily="34" charset="0"/>
            </a:endParaRPr>
          </a:p>
        </p:txBody>
      </p:sp>
      <p:cxnSp>
        <p:nvCxnSpPr>
          <p:cNvPr id="33" name="Raven konektor 32">
            <a:extLst>
              <a:ext uri="{FF2B5EF4-FFF2-40B4-BE49-F238E27FC236}">
                <a16:creationId xmlns:a16="http://schemas.microsoft.com/office/drawing/2014/main" xmlns="" id="{32ABF42B-508B-4DD5-AF52-C6200927F67E}"/>
              </a:ext>
            </a:extLst>
          </p:cNvPr>
          <p:cNvCxnSpPr/>
          <p:nvPr/>
        </p:nvCxnSpPr>
        <p:spPr>
          <a:xfrm rot="5400000">
            <a:off x="9226692" y="1037431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grada vsebine 2">
            <a:extLst>
              <a:ext uri="{FF2B5EF4-FFF2-40B4-BE49-F238E27FC236}">
                <a16:creationId xmlns:a16="http://schemas.microsoft.com/office/drawing/2014/main" xmlns="" id="{78463EF2-1330-4752-895A-9F2AB644A344}"/>
              </a:ext>
            </a:extLst>
          </p:cNvPr>
          <p:cNvSpPr txBox="1">
            <a:spLocks/>
          </p:cNvSpPr>
          <p:nvPr/>
        </p:nvSpPr>
        <p:spPr bwMode="auto">
          <a:xfrm>
            <a:off x="2195513" y="2178051"/>
            <a:ext cx="82296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sl-SI" altLang="sl-SI" sz="1800" dirty="0">
                <a:solidFill>
                  <a:srgbClr val="FFC5E2"/>
                </a:solidFill>
                <a:latin typeface="Calibri" panose="020F0502020204030204" pitchFamily="34" charset="0"/>
              </a:rPr>
              <a:t>	    JAMB 	         JAMB	     JAMB	              JAMB 	                  JAMB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1800" dirty="0">
              <a:solidFill>
                <a:srgbClr val="FFC5E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1800" dirty="0">
              <a:solidFill>
                <a:srgbClr val="FFC5E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1800" dirty="0">
              <a:solidFill>
                <a:srgbClr val="FFC5E2"/>
              </a:solidFill>
              <a:latin typeface="Calibri" panose="020F0502020204030204" pitchFamily="34" charset="0"/>
            </a:endParaRPr>
          </a:p>
        </p:txBody>
      </p:sp>
      <p:cxnSp>
        <p:nvCxnSpPr>
          <p:cNvPr id="35" name="Raven konektor 34">
            <a:extLst>
              <a:ext uri="{FF2B5EF4-FFF2-40B4-BE49-F238E27FC236}">
                <a16:creationId xmlns:a16="http://schemas.microsoft.com/office/drawing/2014/main" xmlns="" id="{78F3979E-9A5F-4C8A-B59F-55E611A72575}"/>
              </a:ext>
            </a:extLst>
          </p:cNvPr>
          <p:cNvCxnSpPr/>
          <p:nvPr/>
        </p:nvCxnSpPr>
        <p:spPr>
          <a:xfrm>
            <a:off x="5853113" y="1702568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ipsa 35">
            <a:extLst>
              <a:ext uri="{FF2B5EF4-FFF2-40B4-BE49-F238E27FC236}">
                <a16:creationId xmlns:a16="http://schemas.microsoft.com/office/drawing/2014/main" xmlns="" id="{AD6D8530-C649-41BA-BB63-2264B68F3D75}"/>
              </a:ext>
            </a:extLst>
          </p:cNvPr>
          <p:cNvSpPr/>
          <p:nvPr/>
        </p:nvSpPr>
        <p:spPr>
          <a:xfrm>
            <a:off x="3788510" y="1428751"/>
            <a:ext cx="1235929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ok 36">
            <a:extLst>
              <a:ext uri="{FF2B5EF4-FFF2-40B4-BE49-F238E27FC236}">
                <a16:creationId xmlns:a16="http://schemas.microsoft.com/office/drawing/2014/main" xmlns="" id="{FC71BCB4-049C-4A87-928D-96379501CF6C}"/>
              </a:ext>
            </a:extLst>
          </p:cNvPr>
          <p:cNvSpPr/>
          <p:nvPr/>
        </p:nvSpPr>
        <p:spPr>
          <a:xfrm rot="5400000">
            <a:off x="7901782" y="1413669"/>
            <a:ext cx="717550" cy="315913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8" name="Elipsa 37">
            <a:extLst>
              <a:ext uri="{FF2B5EF4-FFF2-40B4-BE49-F238E27FC236}">
                <a16:creationId xmlns:a16="http://schemas.microsoft.com/office/drawing/2014/main" xmlns="" id="{D7C4FFD7-942B-4595-A9AA-13FC797721B3}"/>
              </a:ext>
            </a:extLst>
          </p:cNvPr>
          <p:cNvSpPr/>
          <p:nvPr/>
        </p:nvSpPr>
        <p:spPr>
          <a:xfrm>
            <a:off x="5037502" y="1428751"/>
            <a:ext cx="1272812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9" name="Elipsa 38">
            <a:extLst>
              <a:ext uri="{FF2B5EF4-FFF2-40B4-BE49-F238E27FC236}">
                <a16:creationId xmlns:a16="http://schemas.microsoft.com/office/drawing/2014/main" xmlns="" id="{3A9558A7-F52F-4B76-9DAA-BED15749F3AF}"/>
              </a:ext>
            </a:extLst>
          </p:cNvPr>
          <p:cNvSpPr/>
          <p:nvPr/>
        </p:nvSpPr>
        <p:spPr>
          <a:xfrm>
            <a:off x="6323377" y="1428751"/>
            <a:ext cx="1272812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0" name="Elipsa 39">
            <a:extLst>
              <a:ext uri="{FF2B5EF4-FFF2-40B4-BE49-F238E27FC236}">
                <a16:creationId xmlns:a16="http://schemas.microsoft.com/office/drawing/2014/main" xmlns="" id="{91178DC6-687D-4ECC-956C-934679087D14}"/>
              </a:ext>
            </a:extLst>
          </p:cNvPr>
          <p:cNvSpPr/>
          <p:nvPr/>
        </p:nvSpPr>
        <p:spPr>
          <a:xfrm>
            <a:off x="7739065" y="1428751"/>
            <a:ext cx="1336368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1" name="PoljeZBesedilom 40">
            <a:extLst>
              <a:ext uri="{FF2B5EF4-FFF2-40B4-BE49-F238E27FC236}">
                <a16:creationId xmlns:a16="http://schemas.microsoft.com/office/drawing/2014/main" xmlns="" id="{70F3F35F-1C84-4866-9436-160AEAA0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9" y="642939"/>
            <a:ext cx="7786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</a:rPr>
              <a:t>       1         2             3         4         5           6      7           8                 9          10    11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7" grpId="0" build="p"/>
      <p:bldP spid="18" grpId="0"/>
      <p:bldP spid="29" grpId="0" build="p"/>
      <p:bldP spid="30" grpId="0" animBg="1"/>
      <p:bldP spid="31" grpId="0" build="p"/>
      <p:bldP spid="34" grpId="0" build="p"/>
      <p:bldP spid="36" grpId="0" animBg="1"/>
      <p:bldP spid="38" grpId="0" animBg="1"/>
      <p:bldP spid="39" grpId="0" animBg="1"/>
      <p:bldP spid="40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EF30C-509F-48D2-9BA5-FED00BBA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Uvod h Krstu pri Savici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F5761E-29E0-407F-A639-2645FDE6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Opeva boj med kristjani in pogani.</a:t>
            </a:r>
          </a:p>
          <a:p>
            <a:r>
              <a:rPr lang="sl-SI" dirty="0"/>
              <a:t>Pesem je </a:t>
            </a:r>
            <a:r>
              <a:rPr lang="sl-SI" dirty="0">
                <a:solidFill>
                  <a:srgbClr val="FF0000"/>
                </a:solidFill>
              </a:rPr>
              <a:t>EP</a:t>
            </a:r>
            <a:r>
              <a:rPr lang="sl-SI" dirty="0"/>
              <a:t>. Njegove značilnosti so: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 daljša pripovedna pesem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 pripovedovanje je zelo podrobno, obširno so opisane okoliščine, zunanjost junakov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 pesniški jezik je zelo bogat (poln primer, ponavljanja, metafor 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 glede na tematiko so lahko: junaški, verski, zgodovinski, viteški, živalski …</a:t>
            </a:r>
          </a:p>
        </p:txBody>
      </p:sp>
      <p:pic>
        <p:nvPicPr>
          <p:cNvPr id="4" name="99_uvod">
            <a:hlinkClick r:id="" action="ppaction://media"/>
            <a:extLst>
              <a:ext uri="{FF2B5EF4-FFF2-40B4-BE49-F238E27FC236}">
                <a16:creationId xmlns:a16="http://schemas.microsoft.com/office/drawing/2014/main" xmlns="" id="{420BDEEA-9891-439D-A3A2-A1AE2789C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1285" y="54441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04F437-CCB1-467E-9F75-6000372BA724}"/>
              </a:ext>
            </a:extLst>
          </p:cNvPr>
          <p:cNvSpPr txBox="1"/>
          <p:nvPr/>
        </p:nvSpPr>
        <p:spPr>
          <a:xfrm>
            <a:off x="4850934" y="568442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S klikom na zvočnik lahko poslušaš pesem.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A236C-892B-4B1E-878D-A88EB8A0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729" y="3596641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>
            <a:extLst>
              <a:ext uri="{FF2B5EF4-FFF2-40B4-BE49-F238E27FC236}">
                <a16:creationId xmlns:a16="http://schemas.microsoft.com/office/drawing/2014/main" xmlns="" id="{25080B58-B6C6-4964-BC6E-B739F90B0B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0"/>
            <a:ext cx="8461375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sl-SI" altLang="sl-SI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sl-SI" altLang="sl-SI" sz="2400" dirty="0"/>
              <a:t>PREŠERNOVA PESNIŠKA ZBIRKA NOSI NASLOV: </a:t>
            </a:r>
            <a:r>
              <a:rPr lang="sl-SI" altLang="sl-SI" sz="2400" dirty="0">
                <a:solidFill>
                  <a:srgbClr val="FF0000"/>
                </a:solidFill>
              </a:rPr>
              <a:t>POEZIJE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sl-SI" altLang="sl-SI" sz="2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sl-SI" altLang="sl-SI" sz="2400" dirty="0"/>
              <a:t>1846 JE PREŠEREN ODDAL V CENZURO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l-SI" altLang="sl-SI" sz="2400" dirty="0"/>
              <a:t>ROKOPIS POEZIJ, KI SO BILE NATISNJENE DECEMBRA 1846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l-SI" altLang="sl-SI" sz="2400" dirty="0"/>
              <a:t> Z LETNICO 1847. IZŠLE SO  V 1200 IZVODIH.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sl-SI" altLang="sl-SI" sz="2400" dirty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sl-SI" altLang="sl-SI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B14231A-793D-4737-B282-389F9573BE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61110" y="3538634"/>
            <a:ext cx="3761812" cy="2823681"/>
          </a:xfrm>
          <a:prstGeom prst="rect">
            <a:avLst/>
          </a:prstGeom>
        </p:spPr>
      </p:pic>
    </p:spTree>
  </p:cSld>
  <p:clrMapOvr>
    <a:masterClrMapping/>
  </p:clrMapOvr>
  <p:transition advTm="36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  <p:bldP spid="70659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FC3C1-12C7-44A1-B2FF-854CE281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Povodni mož</a:t>
            </a:r>
            <a:br>
              <a:rPr lang="sl-SI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1C3E2C-0BE8-456C-B5E8-3F4B04D8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136" y="659519"/>
            <a:ext cx="3999323" cy="5121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62C104-462E-4B17-9716-FC09D7F1002F}"/>
              </a:ext>
            </a:extLst>
          </p:cNvPr>
          <p:cNvSpPr txBox="1"/>
          <p:nvPr/>
        </p:nvSpPr>
        <p:spPr>
          <a:xfrm>
            <a:off x="1459684" y="4286774"/>
            <a:ext cx="332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 klikom na zvočnik lahko poslušaš pesem.</a:t>
            </a:r>
          </a:p>
        </p:txBody>
      </p:sp>
      <p:pic>
        <p:nvPicPr>
          <p:cNvPr id="8" name="27_povodni">
            <a:hlinkClick r:id="" action="ppaction://media"/>
            <a:extLst>
              <a:ext uri="{FF2B5EF4-FFF2-40B4-BE49-F238E27FC236}">
                <a16:creationId xmlns:a16="http://schemas.microsoft.com/office/drawing/2014/main" xmlns="" id="{CAF0CF24-66D9-4A04-8F0D-D0167B67D83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775" y="3124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8677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81A9E-D3C3-40D3-B0C0-CEF79B30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Povodni mož je </a:t>
            </a:r>
            <a:r>
              <a:rPr lang="sl-SI" dirty="0">
                <a:solidFill>
                  <a:srgbClr val="FF0000"/>
                </a:solidFill>
              </a:rPr>
              <a:t>BALADA</a:t>
            </a:r>
            <a:r>
              <a:rPr lang="sl-SI" dirty="0"/>
              <a:t>. Njene značilnosti so: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023396-3597-40E8-A602-04A5E6E45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srednje dolga lirsko-epska pesem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značilna zgradba:  zasnova, zaplet, vrh, razplet, razsnova (dramatični trikotnik)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nastopa malo oseb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dogajanje je napeto, grozljivo, dramatično, temačno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veliko je dvogovora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opisuje nenavadne dogodke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</a:t>
            </a:r>
            <a:r>
              <a:rPr lang="sl-SI" altLang="sl-SI" dirty="0" err="1"/>
              <a:t>ponavadi</a:t>
            </a:r>
            <a:r>
              <a:rPr lang="sl-SI" altLang="sl-SI" dirty="0"/>
              <a:t> nastopajo nadnaravne sile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dirty="0"/>
              <a:t> snov jemlje iz zgodovine, pripovedk, bajk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661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41CC5-619E-4CAC-90E3-70E4C818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Turjaška </a:t>
            </a:r>
            <a:r>
              <a:rPr lang="sl-SI" dirty="0" err="1"/>
              <a:t>Rozamunda</a:t>
            </a:r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2E95A0-AA65-4036-B074-6EE79E6183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altLang="sl-SI" sz="2000" dirty="0"/>
              <a:t>Turjačan je gostil </a:t>
            </a:r>
            <a:r>
              <a:rPr lang="sl-SI" altLang="sl-SI" sz="2000" dirty="0" err="1"/>
              <a:t>Rozamundine</a:t>
            </a:r>
            <a:r>
              <a:rPr lang="sl-SI" altLang="sl-SI" sz="2000" dirty="0"/>
              <a:t> snubače. Snubci so prišli iz Italije, iz nemških dežel, s Štajerske in Koroške. Med njimi je bil tudi </a:t>
            </a:r>
            <a:r>
              <a:rPr lang="sl-SI" altLang="sl-SI" sz="2000" dirty="0" err="1"/>
              <a:t>Ostrovrhar</a:t>
            </a:r>
            <a:r>
              <a:rPr lang="sl-SI" altLang="sl-SI" sz="2000" dirty="0"/>
              <a:t>, ki je bil </a:t>
            </a:r>
            <a:r>
              <a:rPr lang="sl-SI" altLang="sl-SI" sz="2000" dirty="0" err="1"/>
              <a:t>Rozamundi</a:t>
            </a:r>
            <a:r>
              <a:rPr lang="sl-SI" altLang="sl-SI" sz="2000" dirty="0"/>
              <a:t> všeč. Naročila mu je, naj njenega očeta prosi za roko. Oče je privolil in pripravil gostijo. Na gostijo je prišel tudi gostujoči pevec. </a:t>
            </a:r>
            <a:r>
              <a:rPr lang="sl-SI" altLang="sl-SI" sz="2000" dirty="0" err="1"/>
              <a:t>Rozamundina</a:t>
            </a:r>
            <a:r>
              <a:rPr lang="sl-SI" altLang="sl-SI" sz="2000" dirty="0"/>
              <a:t> teta ga je vprašala, ali kje živi lepše dekle, kot je njihova </a:t>
            </a:r>
            <a:r>
              <a:rPr lang="sl-SI" altLang="sl-SI" sz="2000" dirty="0" err="1"/>
              <a:t>Rozamunda</a:t>
            </a:r>
            <a:r>
              <a:rPr lang="sl-SI" altLang="sl-SI" sz="2000" dirty="0"/>
              <a:t>.  Pevec je pohvalil </a:t>
            </a:r>
            <a:r>
              <a:rPr lang="sl-SI" altLang="sl-SI" sz="2000" dirty="0" err="1"/>
              <a:t>Rozamundino</a:t>
            </a:r>
            <a:r>
              <a:rPr lang="sl-SI" altLang="sl-SI" sz="2000" dirty="0"/>
              <a:t> lepoto.  A povedal je tudi, da je lepše dekle mogoče v Bosni.  </a:t>
            </a:r>
            <a:r>
              <a:rPr lang="sl-SI" altLang="sl-SI" sz="2000" dirty="0" err="1"/>
              <a:t>Rozamunda</a:t>
            </a:r>
            <a:r>
              <a:rPr lang="sl-SI" altLang="sl-SI" sz="2000" dirty="0"/>
              <a:t> je zardela in se razjezila. </a:t>
            </a:r>
            <a:r>
              <a:rPr lang="sl-SI" altLang="sl-SI" sz="2000" dirty="0" err="1"/>
              <a:t>Ostrovrharja</a:t>
            </a:r>
            <a:r>
              <a:rPr lang="sl-SI" altLang="sl-SI" sz="2000" dirty="0"/>
              <a:t> je poslala v Bosno rešit kristjane in ugrabit lepo </a:t>
            </a:r>
            <a:r>
              <a:rPr lang="sl-SI" altLang="sl-SI" sz="2000" dirty="0" err="1"/>
              <a:t>bašetovo</a:t>
            </a:r>
            <a:r>
              <a:rPr lang="sl-SI" altLang="sl-SI" sz="2000" dirty="0"/>
              <a:t> sestro </a:t>
            </a:r>
            <a:r>
              <a:rPr lang="sl-SI" altLang="sl-SI" sz="2000" dirty="0" err="1"/>
              <a:t>Lejlo</a:t>
            </a:r>
            <a:r>
              <a:rPr lang="sl-SI" altLang="sl-SI" sz="2000" dirty="0"/>
              <a:t>. To je bila le pretveza, </a:t>
            </a:r>
            <a:r>
              <a:rPr lang="sl-SI" altLang="sl-SI" sz="2000" dirty="0" err="1"/>
              <a:t>Rozamundo</a:t>
            </a:r>
            <a:r>
              <a:rPr lang="sl-SI" altLang="sl-SI" sz="2000" dirty="0"/>
              <a:t> niso zanimali kristjani, le </a:t>
            </a:r>
            <a:r>
              <a:rPr lang="sl-SI" altLang="sl-SI" sz="2000" dirty="0" err="1"/>
              <a:t>Lejla</a:t>
            </a:r>
            <a:r>
              <a:rPr lang="sl-SI" altLang="sl-SI" sz="2000" dirty="0"/>
              <a:t>. </a:t>
            </a:r>
          </a:p>
          <a:p>
            <a:r>
              <a:rPr lang="sl-SI" altLang="sl-SI" sz="2000" dirty="0" err="1"/>
              <a:t>Ostrovrhar</a:t>
            </a:r>
            <a:r>
              <a:rPr lang="sl-SI" altLang="sl-SI" sz="2000" dirty="0"/>
              <a:t> je zbral prijatelje in hlapce ter jo </a:t>
            </a:r>
            <a:r>
              <a:rPr lang="sl-SI" altLang="sl-SI" sz="2000" dirty="0" err="1"/>
              <a:t>ubogal.Rešil</a:t>
            </a:r>
            <a:r>
              <a:rPr lang="sl-SI" altLang="sl-SI" sz="2000" dirty="0"/>
              <a:t> je kristjane, uničil </a:t>
            </a:r>
            <a:r>
              <a:rPr lang="sl-SI" altLang="sl-SI" sz="2000" dirty="0" err="1"/>
              <a:t>bašetov</a:t>
            </a:r>
            <a:r>
              <a:rPr lang="sl-SI" altLang="sl-SI" sz="2000" dirty="0"/>
              <a:t> grad in ugrabil lepo </a:t>
            </a:r>
            <a:r>
              <a:rPr lang="sl-SI" altLang="sl-SI" sz="2000" dirty="0" err="1"/>
              <a:t>Lejlo</a:t>
            </a:r>
            <a:r>
              <a:rPr lang="sl-SI" altLang="sl-SI" sz="2000" dirty="0"/>
              <a:t>. </a:t>
            </a:r>
            <a:r>
              <a:rPr lang="sl-SI" altLang="sl-SI" sz="2000" dirty="0" err="1"/>
              <a:t>Lejla</a:t>
            </a:r>
            <a:r>
              <a:rPr lang="sl-SI" altLang="sl-SI" sz="2000" dirty="0"/>
              <a:t> in </a:t>
            </a:r>
            <a:r>
              <a:rPr lang="sl-SI" altLang="sl-SI" sz="2000" dirty="0" err="1"/>
              <a:t>Ostrovrhar</a:t>
            </a:r>
            <a:r>
              <a:rPr lang="sl-SI" altLang="sl-SI" sz="2000" dirty="0"/>
              <a:t> sta se zaljubila. </a:t>
            </a:r>
            <a:r>
              <a:rPr lang="sl-SI" altLang="sl-SI" sz="2000" dirty="0" err="1"/>
              <a:t>Lejla</a:t>
            </a:r>
            <a:r>
              <a:rPr lang="sl-SI" altLang="sl-SI" sz="2000" dirty="0"/>
              <a:t> se je odpovedala muslimanski veri in se pokristjanila.  </a:t>
            </a:r>
            <a:r>
              <a:rPr lang="sl-SI" altLang="sl-SI" sz="2000" dirty="0" err="1"/>
              <a:t>Ostrovrhar</a:t>
            </a:r>
            <a:r>
              <a:rPr lang="sl-SI" altLang="sl-SI" sz="2000" dirty="0"/>
              <a:t> in </a:t>
            </a:r>
            <a:r>
              <a:rPr lang="sl-SI" altLang="sl-SI" sz="2000" dirty="0" err="1"/>
              <a:t>Lejla</a:t>
            </a:r>
            <a:r>
              <a:rPr lang="sl-SI" altLang="sl-SI" sz="2000" dirty="0"/>
              <a:t> sta se poročila.</a:t>
            </a:r>
          </a:p>
          <a:p>
            <a:r>
              <a:rPr lang="sl-SI" altLang="sl-SI" sz="2000" dirty="0" err="1"/>
              <a:t>Rozamunda</a:t>
            </a:r>
            <a:r>
              <a:rPr lang="sl-SI" altLang="sl-SI" sz="2000" dirty="0"/>
              <a:t> je odšla v samostan v Ljubljani.</a:t>
            </a:r>
          </a:p>
          <a:p>
            <a:endParaRPr lang="sl-S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0D6A2A-39D4-483F-97DF-95FE88DA946C}"/>
              </a:ext>
            </a:extLst>
          </p:cNvPr>
          <p:cNvSpPr txBox="1"/>
          <p:nvPr/>
        </p:nvSpPr>
        <p:spPr>
          <a:xfrm>
            <a:off x="1233182" y="5478011"/>
            <a:ext cx="332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 klikom na zvočnik lahko poslušaš pesem.</a:t>
            </a:r>
          </a:p>
        </p:txBody>
      </p:sp>
      <p:pic>
        <p:nvPicPr>
          <p:cNvPr id="8" name="23_turjaska">
            <a:hlinkClick r:id="" action="ppaction://media"/>
            <a:extLst>
              <a:ext uri="{FF2B5EF4-FFF2-40B4-BE49-F238E27FC236}">
                <a16:creationId xmlns:a16="http://schemas.microsoft.com/office/drawing/2014/main" xmlns="" id="{6B6A57A3-6203-499D-9665-1EECB89D5718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7335" y="4106499"/>
            <a:ext cx="609600" cy="6096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069AB-ACC5-4642-92D7-CA10145E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182" y="2041409"/>
            <a:ext cx="2062768" cy="29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1975B-183D-4314-AE65-55B191E5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Turjaška </a:t>
            </a:r>
            <a:r>
              <a:rPr lang="sl-SI" dirty="0" err="1"/>
              <a:t>Rozamunda</a:t>
            </a:r>
            <a:r>
              <a:rPr lang="sl-SI" dirty="0"/>
              <a:t> je </a:t>
            </a:r>
            <a:r>
              <a:rPr lang="sl-SI" dirty="0">
                <a:solidFill>
                  <a:srgbClr val="FF0000"/>
                </a:solidFill>
              </a:rPr>
              <a:t>ROMANCA</a:t>
            </a:r>
            <a:r>
              <a:rPr lang="sl-SI" dirty="0"/>
              <a:t>. Njene značilnosti so: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38F701-0B71-4E6B-A03D-C847DAE6D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sl-SI" altLang="sl-SI" dirty="0"/>
              <a:t>daljša lirsko-epska pesem ali epska pesem španskega izvora</a:t>
            </a:r>
            <a:endParaRPr lang="sl-SI" altLang="sl-SI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altLang="sl-SI" dirty="0"/>
              <a:t>opeva boje in ljubezni plemstva</a:t>
            </a:r>
            <a:endParaRPr lang="sl-SI" altLang="sl-SI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altLang="sl-SI" dirty="0"/>
              <a:t>vedrejša kot balada, mirnejša in bolj stvarna</a:t>
            </a:r>
            <a:endParaRPr lang="sl-SI" altLang="sl-SI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altLang="sl-SI" dirty="0"/>
              <a:t>zaključek je pomirljiv</a:t>
            </a:r>
            <a:endParaRPr lang="sl-SI" altLang="sl-SI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altLang="sl-SI" dirty="0"/>
              <a:t>oblika je predpisana: daljše kitice s </a:t>
            </a:r>
            <a:r>
              <a:rPr lang="sl-SI" altLang="sl-SI" dirty="0" err="1"/>
              <a:t>četverostopičnimi</a:t>
            </a:r>
            <a:r>
              <a:rPr lang="sl-SI" altLang="sl-SI" dirty="0"/>
              <a:t> troheji (španskimi osmerci) in asonancami (poglej razlago na naslednjih prosojnicah)</a:t>
            </a:r>
            <a:endParaRPr lang="sl-SI" altLang="sl-SI" b="1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067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0FC72C-A95C-495D-8E55-53095C21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142876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sl-SI" sz="2400" dirty="0"/>
              <a:t>Metrična shema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xmlns="" id="{D1000D28-ABFF-424C-872F-48477C18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263" y="830264"/>
            <a:ext cx="8229600" cy="1285875"/>
          </a:xfrm>
        </p:spPr>
        <p:txBody>
          <a:bodyPr rtlCol="0">
            <a:normAutofit/>
          </a:bodyPr>
          <a:lstStyle/>
          <a:p>
            <a:pPr algn="ctr">
              <a:spcAft>
                <a:spcPts val="0"/>
              </a:spcAft>
              <a:buNone/>
              <a:defRPr/>
            </a:pPr>
            <a:r>
              <a:rPr lang="sl-SI" sz="4000" spc="200" dirty="0"/>
              <a:t>Hrast stoji v turjaškem dvóri</a:t>
            </a:r>
            <a:endParaRPr lang="sl-SI" spc="200" dirty="0">
              <a:solidFill>
                <a:srgbClr val="FF0000"/>
              </a:solidFill>
            </a:endParaRPr>
          </a:p>
        </p:txBody>
      </p:sp>
      <p:cxnSp>
        <p:nvCxnSpPr>
          <p:cNvPr id="5" name="Raven konektor 4">
            <a:extLst>
              <a:ext uri="{FF2B5EF4-FFF2-40B4-BE49-F238E27FC236}">
                <a16:creationId xmlns:a16="http://schemas.microsoft.com/office/drawing/2014/main" xmlns="" id="{D1ED3ADC-5922-499E-A569-9939C9D6B88B}"/>
              </a:ext>
            </a:extLst>
          </p:cNvPr>
          <p:cNvCxnSpPr/>
          <p:nvPr/>
        </p:nvCxnSpPr>
        <p:spPr>
          <a:xfrm rot="5400000">
            <a:off x="3613150" y="1204119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konektor 7">
            <a:extLst>
              <a:ext uri="{FF2B5EF4-FFF2-40B4-BE49-F238E27FC236}">
                <a16:creationId xmlns:a16="http://schemas.microsoft.com/office/drawing/2014/main" xmlns="" id="{CC794226-59E9-426C-93BC-DF2264D04998}"/>
              </a:ext>
            </a:extLst>
          </p:cNvPr>
          <p:cNvCxnSpPr/>
          <p:nvPr/>
        </p:nvCxnSpPr>
        <p:spPr>
          <a:xfrm rot="5400000">
            <a:off x="4393326" y="1204119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konektor 8">
            <a:extLst>
              <a:ext uri="{FF2B5EF4-FFF2-40B4-BE49-F238E27FC236}">
                <a16:creationId xmlns:a16="http://schemas.microsoft.com/office/drawing/2014/main" xmlns="" id="{D4E48872-0E1B-4DAB-B460-00F8218522D3}"/>
              </a:ext>
            </a:extLst>
          </p:cNvPr>
          <p:cNvCxnSpPr/>
          <p:nvPr/>
        </p:nvCxnSpPr>
        <p:spPr>
          <a:xfrm rot="5400000">
            <a:off x="4739482" y="1212057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konektor 10">
            <a:extLst>
              <a:ext uri="{FF2B5EF4-FFF2-40B4-BE49-F238E27FC236}">
                <a16:creationId xmlns:a16="http://schemas.microsoft.com/office/drawing/2014/main" xmlns="" id="{CDFF2DA9-2F92-4516-85DF-CFD951AAD7FD}"/>
              </a:ext>
            </a:extLst>
          </p:cNvPr>
          <p:cNvCxnSpPr/>
          <p:nvPr/>
        </p:nvCxnSpPr>
        <p:spPr>
          <a:xfrm rot="5400000">
            <a:off x="5941219" y="1212058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konektor 11">
            <a:extLst>
              <a:ext uri="{FF2B5EF4-FFF2-40B4-BE49-F238E27FC236}">
                <a16:creationId xmlns:a16="http://schemas.microsoft.com/office/drawing/2014/main" xmlns="" id="{F9E16EFA-5AC0-4C73-B1C7-AC74F9D3B476}"/>
              </a:ext>
            </a:extLst>
          </p:cNvPr>
          <p:cNvCxnSpPr/>
          <p:nvPr/>
        </p:nvCxnSpPr>
        <p:spPr>
          <a:xfrm rot="5400000">
            <a:off x="6525420" y="1213645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konektor 12">
            <a:extLst>
              <a:ext uri="{FF2B5EF4-FFF2-40B4-BE49-F238E27FC236}">
                <a16:creationId xmlns:a16="http://schemas.microsoft.com/office/drawing/2014/main" xmlns="" id="{30D3EE0B-6DAE-4EFF-804D-A68779E41FEA}"/>
              </a:ext>
            </a:extLst>
          </p:cNvPr>
          <p:cNvCxnSpPr/>
          <p:nvPr/>
        </p:nvCxnSpPr>
        <p:spPr>
          <a:xfrm rot="5400000">
            <a:off x="7655158" y="1255713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konektor 14">
            <a:extLst>
              <a:ext uri="{FF2B5EF4-FFF2-40B4-BE49-F238E27FC236}">
                <a16:creationId xmlns:a16="http://schemas.microsoft.com/office/drawing/2014/main" xmlns="" id="{FBFE06D6-44F6-43F4-85DD-6CE14BBE8C68}"/>
              </a:ext>
            </a:extLst>
          </p:cNvPr>
          <p:cNvCxnSpPr/>
          <p:nvPr/>
        </p:nvCxnSpPr>
        <p:spPr>
          <a:xfrm rot="5400000">
            <a:off x="8443289" y="1212057"/>
            <a:ext cx="714375" cy="1588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konektor 15">
            <a:extLst>
              <a:ext uri="{FF2B5EF4-FFF2-40B4-BE49-F238E27FC236}">
                <a16:creationId xmlns:a16="http://schemas.microsoft.com/office/drawing/2014/main" xmlns="" id="{47EBE301-6E61-456F-A586-127976FE348A}"/>
              </a:ext>
            </a:extLst>
          </p:cNvPr>
          <p:cNvCxnSpPr/>
          <p:nvPr/>
        </p:nvCxnSpPr>
        <p:spPr>
          <a:xfrm rot="5400000">
            <a:off x="8916230" y="1135063"/>
            <a:ext cx="714375" cy="158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grada vsebine 2">
            <a:extLst>
              <a:ext uri="{FF2B5EF4-FFF2-40B4-BE49-F238E27FC236}">
                <a16:creationId xmlns:a16="http://schemas.microsoft.com/office/drawing/2014/main" xmlns="" id="{91FE05BF-1F89-45D2-8CBC-8590790DC994}"/>
              </a:ext>
            </a:extLst>
          </p:cNvPr>
          <p:cNvSpPr txBox="1">
            <a:spLocks/>
          </p:cNvSpPr>
          <p:nvPr/>
        </p:nvSpPr>
        <p:spPr>
          <a:xfrm>
            <a:off x="1666875" y="2357439"/>
            <a:ext cx="8586788" cy="6429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sl-SI" sz="3200" dirty="0"/>
          </a:p>
        </p:txBody>
      </p:sp>
      <p:sp>
        <p:nvSpPr>
          <p:cNvPr id="21" name="Ograda vsebine 2">
            <a:extLst>
              <a:ext uri="{FF2B5EF4-FFF2-40B4-BE49-F238E27FC236}">
                <a16:creationId xmlns:a16="http://schemas.microsoft.com/office/drawing/2014/main" xmlns="" id="{5DD5C193-2408-49C4-9ECF-48D191F689AB}"/>
              </a:ext>
            </a:extLst>
          </p:cNvPr>
          <p:cNvSpPr txBox="1">
            <a:spLocks/>
          </p:cNvSpPr>
          <p:nvPr/>
        </p:nvSpPr>
        <p:spPr bwMode="auto">
          <a:xfrm>
            <a:off x="1745457" y="2770187"/>
            <a:ext cx="858678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</a:rPr>
              <a:t>Nepoudarjeni zlog v verzu označimo </a:t>
            </a:r>
            <a:r>
              <a:rPr lang="sl-SI" altLang="sl-SI" sz="2400" dirty="0">
                <a:solidFill>
                  <a:srgbClr val="FF0000"/>
                </a:solidFill>
                <a:latin typeface="Calibri" panose="020F0502020204030204" pitchFamily="34" charset="0"/>
              </a:rPr>
              <a:t>U</a:t>
            </a:r>
            <a:r>
              <a:rPr lang="sl-SI" altLang="sl-SI" sz="2400" dirty="0">
                <a:latin typeface="Calibri" panose="020F0502020204030204" pitchFamily="34" charset="0"/>
              </a:rPr>
              <a:t>, poudarjenega pa   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3200" dirty="0">
              <a:latin typeface="Calibri" panose="020F0502020204030204" pitchFamily="34" charset="0"/>
            </a:endParaRPr>
          </a:p>
        </p:txBody>
      </p:sp>
      <p:cxnSp>
        <p:nvCxnSpPr>
          <p:cNvPr id="26" name="Raven konektor 25">
            <a:extLst>
              <a:ext uri="{FF2B5EF4-FFF2-40B4-BE49-F238E27FC236}">
                <a16:creationId xmlns:a16="http://schemas.microsoft.com/office/drawing/2014/main" xmlns="" id="{EF4B18F4-5E60-4150-8C94-AA343C955EC9}"/>
              </a:ext>
            </a:extLst>
          </p:cNvPr>
          <p:cNvCxnSpPr/>
          <p:nvPr/>
        </p:nvCxnSpPr>
        <p:spPr>
          <a:xfrm>
            <a:off x="3309938" y="1714500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konektor 27">
            <a:extLst>
              <a:ext uri="{FF2B5EF4-FFF2-40B4-BE49-F238E27FC236}">
                <a16:creationId xmlns:a16="http://schemas.microsoft.com/office/drawing/2014/main" xmlns="" id="{FE3DBEAF-F517-4B2E-8FF7-A6A9BCAF1E0E}"/>
              </a:ext>
            </a:extLst>
          </p:cNvPr>
          <p:cNvCxnSpPr/>
          <p:nvPr/>
        </p:nvCxnSpPr>
        <p:spPr>
          <a:xfrm>
            <a:off x="4774747" y="1711327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konektor 28">
            <a:extLst>
              <a:ext uri="{FF2B5EF4-FFF2-40B4-BE49-F238E27FC236}">
                <a16:creationId xmlns:a16="http://schemas.microsoft.com/office/drawing/2014/main" xmlns="" id="{463C86A9-6E89-439E-9748-2A7572A5A371}"/>
              </a:ext>
            </a:extLst>
          </p:cNvPr>
          <p:cNvCxnSpPr/>
          <p:nvPr/>
        </p:nvCxnSpPr>
        <p:spPr>
          <a:xfrm>
            <a:off x="6524625" y="1714500"/>
            <a:ext cx="2857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konektor 29">
            <a:extLst>
              <a:ext uri="{FF2B5EF4-FFF2-40B4-BE49-F238E27FC236}">
                <a16:creationId xmlns:a16="http://schemas.microsoft.com/office/drawing/2014/main" xmlns="" id="{65555275-D535-427D-9A48-0F0ECDFB1244}"/>
              </a:ext>
            </a:extLst>
          </p:cNvPr>
          <p:cNvCxnSpPr/>
          <p:nvPr/>
        </p:nvCxnSpPr>
        <p:spPr>
          <a:xfrm>
            <a:off x="8271821" y="1714866"/>
            <a:ext cx="285750" cy="1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ok 38">
            <a:extLst>
              <a:ext uri="{FF2B5EF4-FFF2-40B4-BE49-F238E27FC236}">
                <a16:creationId xmlns:a16="http://schemas.microsoft.com/office/drawing/2014/main" xmlns="" id="{5BB640DD-504B-4987-A7B8-9DE4E010A09A}"/>
              </a:ext>
            </a:extLst>
          </p:cNvPr>
          <p:cNvSpPr/>
          <p:nvPr/>
        </p:nvSpPr>
        <p:spPr>
          <a:xfrm rot="5400000">
            <a:off x="4014034" y="1237420"/>
            <a:ext cx="709612" cy="479256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0" name="Lok 39">
            <a:extLst>
              <a:ext uri="{FF2B5EF4-FFF2-40B4-BE49-F238E27FC236}">
                <a16:creationId xmlns:a16="http://schemas.microsoft.com/office/drawing/2014/main" xmlns="" id="{7797A601-8193-4569-83D8-75CAA576B80C}"/>
              </a:ext>
            </a:extLst>
          </p:cNvPr>
          <p:cNvSpPr/>
          <p:nvPr/>
        </p:nvSpPr>
        <p:spPr>
          <a:xfrm rot="5400000">
            <a:off x="5375755" y="1196669"/>
            <a:ext cx="711205" cy="586407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2" name="Lok 41">
            <a:extLst>
              <a:ext uri="{FF2B5EF4-FFF2-40B4-BE49-F238E27FC236}">
                <a16:creationId xmlns:a16="http://schemas.microsoft.com/office/drawing/2014/main" xmlns="" id="{8CFDB4FF-8F92-4C49-8A84-8FC21B8C30D1}"/>
              </a:ext>
            </a:extLst>
          </p:cNvPr>
          <p:cNvSpPr/>
          <p:nvPr/>
        </p:nvSpPr>
        <p:spPr>
          <a:xfrm rot="5400000">
            <a:off x="7152147" y="1331916"/>
            <a:ext cx="717550" cy="315912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4" name="Lok 43">
            <a:extLst>
              <a:ext uri="{FF2B5EF4-FFF2-40B4-BE49-F238E27FC236}">
                <a16:creationId xmlns:a16="http://schemas.microsoft.com/office/drawing/2014/main" xmlns="" id="{66EFC6E2-D18F-4283-A959-7AC9E6308BBF}"/>
              </a:ext>
            </a:extLst>
          </p:cNvPr>
          <p:cNvSpPr/>
          <p:nvPr/>
        </p:nvSpPr>
        <p:spPr>
          <a:xfrm rot="5400000">
            <a:off x="8684572" y="1331122"/>
            <a:ext cx="717550" cy="317500"/>
          </a:xfrm>
          <a:prstGeom prst="arc">
            <a:avLst>
              <a:gd name="adj1" fmla="val 16200000"/>
              <a:gd name="adj2" fmla="val 4954979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5" name="Ograda vsebine 2">
            <a:extLst>
              <a:ext uri="{FF2B5EF4-FFF2-40B4-BE49-F238E27FC236}">
                <a16:creationId xmlns:a16="http://schemas.microsoft.com/office/drawing/2014/main" xmlns="" id="{C72ABBAE-5820-4142-9D66-9AFCF1D97838}"/>
              </a:ext>
            </a:extLst>
          </p:cNvPr>
          <p:cNvSpPr txBox="1">
            <a:spLocks/>
          </p:cNvSpPr>
          <p:nvPr/>
        </p:nvSpPr>
        <p:spPr bwMode="auto">
          <a:xfrm>
            <a:off x="1666876" y="5143500"/>
            <a:ext cx="86582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3200">
              <a:latin typeface="Calibri" panose="020F0502020204030204" pitchFamily="34" charset="0"/>
            </a:endParaRPr>
          </a:p>
        </p:txBody>
      </p:sp>
      <p:sp>
        <p:nvSpPr>
          <p:cNvPr id="46" name="Elipsa 45">
            <a:extLst>
              <a:ext uri="{FF2B5EF4-FFF2-40B4-BE49-F238E27FC236}">
                <a16:creationId xmlns:a16="http://schemas.microsoft.com/office/drawing/2014/main" xmlns="" id="{059F2878-B449-49B3-AFB7-3888384C316F}"/>
              </a:ext>
            </a:extLst>
          </p:cNvPr>
          <p:cNvSpPr/>
          <p:nvPr/>
        </p:nvSpPr>
        <p:spPr>
          <a:xfrm>
            <a:off x="4784003" y="1357314"/>
            <a:ext cx="1740622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7" name="Elipsa 46">
            <a:extLst>
              <a:ext uri="{FF2B5EF4-FFF2-40B4-BE49-F238E27FC236}">
                <a16:creationId xmlns:a16="http://schemas.microsoft.com/office/drawing/2014/main" xmlns="" id="{90652637-09AF-46FC-906E-34CBFB3ADDA9}"/>
              </a:ext>
            </a:extLst>
          </p:cNvPr>
          <p:cNvSpPr/>
          <p:nvPr/>
        </p:nvSpPr>
        <p:spPr>
          <a:xfrm>
            <a:off x="6495914" y="1357313"/>
            <a:ext cx="1647200" cy="785812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8" name="Elipsa 47">
            <a:extLst>
              <a:ext uri="{FF2B5EF4-FFF2-40B4-BE49-F238E27FC236}">
                <a16:creationId xmlns:a16="http://schemas.microsoft.com/office/drawing/2014/main" xmlns="" id="{C2B4A992-17EA-46C6-A0A8-BA8D27964B90}"/>
              </a:ext>
            </a:extLst>
          </p:cNvPr>
          <p:cNvSpPr/>
          <p:nvPr/>
        </p:nvSpPr>
        <p:spPr>
          <a:xfrm>
            <a:off x="8167688" y="1357314"/>
            <a:ext cx="1714500" cy="714375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9" name="Elipsa 48">
            <a:extLst>
              <a:ext uri="{FF2B5EF4-FFF2-40B4-BE49-F238E27FC236}">
                <a16:creationId xmlns:a16="http://schemas.microsoft.com/office/drawing/2014/main" xmlns="" id="{FC111E6F-1D9B-4BF0-A08C-E41B926E889A}"/>
              </a:ext>
            </a:extLst>
          </p:cNvPr>
          <p:cNvSpPr/>
          <p:nvPr/>
        </p:nvSpPr>
        <p:spPr>
          <a:xfrm>
            <a:off x="2687638" y="1330327"/>
            <a:ext cx="2067548" cy="785812"/>
          </a:xfrm>
          <a:prstGeom prst="ellipse">
            <a:avLst/>
          </a:prstGeom>
          <a:noFill/>
          <a:ln>
            <a:solidFill>
              <a:srgbClr val="FFC5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50" name="Ograda vsebine 2">
            <a:extLst>
              <a:ext uri="{FF2B5EF4-FFF2-40B4-BE49-F238E27FC236}">
                <a16:creationId xmlns:a16="http://schemas.microsoft.com/office/drawing/2014/main" xmlns="" id="{112EE3AC-0264-45C6-8F06-0DDB3F573D27}"/>
              </a:ext>
            </a:extLst>
          </p:cNvPr>
          <p:cNvSpPr txBox="1">
            <a:spLocks/>
          </p:cNvSpPr>
          <p:nvPr/>
        </p:nvSpPr>
        <p:spPr bwMode="auto">
          <a:xfrm>
            <a:off x="1666876" y="3644900"/>
            <a:ext cx="86582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sl-SI" altLang="sl-SI" sz="2400" dirty="0">
                <a:latin typeface="Calibri" panose="020F0502020204030204" pitchFamily="34" charset="0"/>
              </a:rPr>
              <a:t>Ponavlja se vzorec </a:t>
            </a:r>
            <a:r>
              <a:rPr lang="sl-SI" altLang="sl-SI" sz="2400" dirty="0">
                <a:solidFill>
                  <a:srgbClr val="FF0000"/>
                </a:solidFill>
                <a:latin typeface="Calibri" panose="020F0502020204030204" pitchFamily="34" charset="0"/>
              </a:rPr>
              <a:t> -U</a:t>
            </a:r>
            <a:r>
              <a:rPr lang="sl-SI" altLang="sl-SI" sz="2400" dirty="0">
                <a:latin typeface="Calibri" panose="020F0502020204030204" pitchFamily="34" charset="0"/>
              </a:rPr>
              <a:t>. Ponavljajočemu se metričnemu vzorcu rečemo </a:t>
            </a:r>
            <a:r>
              <a:rPr lang="sl-SI" altLang="sl-SI" sz="2400" dirty="0">
                <a:solidFill>
                  <a:srgbClr val="FF0000"/>
                </a:solidFill>
                <a:latin typeface="Calibri" panose="020F0502020204030204" pitchFamily="34" charset="0"/>
              </a:rPr>
              <a:t>STOPICA</a:t>
            </a:r>
            <a:r>
              <a:rPr lang="sl-SI" altLang="sl-SI" sz="2400" dirty="0">
                <a:latin typeface="Calibri" panose="020F0502020204030204" pitchFamily="34" charset="0"/>
              </a:rPr>
              <a:t>.</a:t>
            </a:r>
            <a:r>
              <a:rPr lang="sl-SI" altLang="sl-SI" sz="2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l-SI" altLang="sl-SI" sz="2400" dirty="0">
                <a:latin typeface="Calibri" panose="020F0502020204030204" pitchFamily="34" charset="0"/>
              </a:rPr>
              <a:t>Stopici s takim vzorcem pa rečemo </a:t>
            </a:r>
            <a:r>
              <a:rPr lang="sl-SI" altLang="sl-SI" sz="2400" dirty="0">
                <a:solidFill>
                  <a:srgbClr val="FF0000"/>
                </a:solidFill>
                <a:latin typeface="Calibri" panose="020F0502020204030204" pitchFamily="34" charset="0"/>
              </a:rPr>
              <a:t>TROHEJ</a:t>
            </a:r>
            <a:r>
              <a:rPr lang="sl-SI" altLang="sl-SI" sz="2400" dirty="0">
                <a:latin typeface="Calibri" panose="020F050202020403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2400" dirty="0">
              <a:latin typeface="Calibri" panose="020F0502020204030204" pitchFamily="34" charset="0"/>
            </a:endParaRPr>
          </a:p>
        </p:txBody>
      </p:sp>
      <p:sp>
        <p:nvSpPr>
          <p:cNvPr id="38" name="Ograda vsebine 2">
            <a:extLst>
              <a:ext uri="{FF2B5EF4-FFF2-40B4-BE49-F238E27FC236}">
                <a16:creationId xmlns:a16="http://schemas.microsoft.com/office/drawing/2014/main" xmlns="" id="{DE73A32F-78F9-408E-81F9-F119E0A85570}"/>
              </a:ext>
            </a:extLst>
          </p:cNvPr>
          <p:cNvSpPr txBox="1">
            <a:spLocks/>
          </p:cNvSpPr>
          <p:nvPr/>
        </p:nvSpPr>
        <p:spPr bwMode="auto">
          <a:xfrm>
            <a:off x="2166938" y="2143126"/>
            <a:ext cx="82296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sl-SI" altLang="sl-SI" sz="1800" dirty="0">
                <a:solidFill>
                  <a:srgbClr val="FFC5E2"/>
                </a:solidFill>
                <a:latin typeface="Calibri" panose="020F0502020204030204" pitchFamily="34" charset="0"/>
              </a:rPr>
              <a:t>            	       TROHEJ	            TROHEJ	 	           TROHEJ	 	              TROHEJ	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endParaRPr lang="sl-SI" altLang="sl-SI" sz="1800" dirty="0">
              <a:solidFill>
                <a:srgbClr val="FFC5E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xmlns="" id="{21366632-37FA-4F34-9BCB-8CD519F1A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414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              1                     2     3               4          5            6                        7      8 </a:t>
            </a:r>
          </a:p>
        </p:txBody>
      </p:sp>
      <p:pic>
        <p:nvPicPr>
          <p:cNvPr id="58401" name="Picture 3">
            <a:extLst>
              <a:ext uri="{FF2B5EF4-FFF2-40B4-BE49-F238E27FC236}">
                <a16:creationId xmlns:a16="http://schemas.microsoft.com/office/drawing/2014/main" xmlns="" id="{3185819A-3C48-4A53-9D1C-38005C492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5" y="3005138"/>
            <a:ext cx="292100" cy="2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9" grpId="0" build="p"/>
      <p:bldP spid="21" grpId="0"/>
      <p:bldP spid="45" grpId="0" build="p"/>
      <p:bldP spid="46" grpId="0" animBg="1"/>
      <p:bldP spid="47" grpId="0" animBg="1"/>
      <p:bldP spid="48" grpId="0" animBg="1"/>
      <p:bldP spid="49" grpId="0" animBg="1"/>
      <p:bldP spid="50" grpId="0" build="p"/>
      <p:bldP spid="38" grpId="0" build="p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EAD4371-F305-4844-8172-4381AC6D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039" y="804863"/>
            <a:ext cx="6251575" cy="1058862"/>
          </a:xfrm>
        </p:spPr>
        <p:txBody>
          <a:bodyPr/>
          <a:lstStyle/>
          <a:p>
            <a:pPr>
              <a:defRPr/>
            </a:pPr>
            <a:r>
              <a:rPr lang="sl-SI" dirty="0"/>
              <a:t>Kaj je to asonanca?</a:t>
            </a:r>
          </a:p>
        </p:txBody>
      </p:sp>
      <p:sp>
        <p:nvSpPr>
          <p:cNvPr id="59395" name="Ograda vsebine 2">
            <a:extLst>
              <a:ext uri="{FF2B5EF4-FFF2-40B4-BE49-F238E27FC236}">
                <a16:creationId xmlns:a16="http://schemas.microsoft.com/office/drawing/2014/main" xmlns="" id="{26EEB64A-23AC-48C6-994F-D234DF348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7038" y="2014539"/>
            <a:ext cx="2965450" cy="3436937"/>
          </a:xfrm>
        </p:spPr>
        <p:txBody>
          <a:bodyPr/>
          <a:lstStyle/>
          <a:p>
            <a:r>
              <a:rPr lang="sl-SI" altLang="sl-SI" sz="1600" dirty="0"/>
              <a:t>Samoglasniški stik ali </a:t>
            </a:r>
            <a:r>
              <a:rPr lang="sl-SI" altLang="sl-SI" sz="1600" b="1" dirty="0"/>
              <a:t>asonanca</a:t>
            </a:r>
            <a:r>
              <a:rPr lang="sl-SI" altLang="sl-SI" sz="1600" dirty="0"/>
              <a:t> je ujemanje samoglasnikov na koncu dveh ali več verzov ali v celotnem verzu. Poznamo več vrst asonanc, Prešeren je uporabil špansko asonanco – povezava vsakega drugega verza.</a:t>
            </a:r>
          </a:p>
          <a:p>
            <a:endParaRPr lang="sl-SI" altLang="sl-SI" dirty="0"/>
          </a:p>
        </p:txBody>
      </p:sp>
      <p:sp>
        <p:nvSpPr>
          <p:cNvPr id="59396" name="Ograda vsebine 3">
            <a:extLst>
              <a:ext uri="{FF2B5EF4-FFF2-40B4-BE49-F238E27FC236}">
                <a16:creationId xmlns:a16="http://schemas.microsoft.com/office/drawing/2014/main" xmlns="" id="{0F00C2C5-5E4E-4DA6-844E-CB24E4807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3164" y="2014539"/>
            <a:ext cx="3875087" cy="3436937"/>
          </a:xfrm>
        </p:spPr>
        <p:txBody>
          <a:bodyPr/>
          <a:lstStyle/>
          <a:p>
            <a:r>
              <a:rPr lang="sl-SI" altLang="sl-SI" sz="1800" dirty="0"/>
              <a:t>Hrast stoji v turjaškem dvori,</a:t>
            </a:r>
            <a:br>
              <a:rPr lang="sl-SI" altLang="sl-SI" sz="1800" dirty="0"/>
            </a:br>
            <a:r>
              <a:rPr lang="sl-SI" altLang="sl-SI" sz="1800" dirty="0"/>
              <a:t>vrh vzdiguje svoj v obl</a:t>
            </a:r>
            <a:r>
              <a:rPr lang="sl-SI" altLang="sl-SI" sz="1800" dirty="0">
                <a:solidFill>
                  <a:srgbClr val="FF0000"/>
                </a:solidFill>
              </a:rPr>
              <a:t>a</a:t>
            </a:r>
            <a:r>
              <a:rPr lang="sl-SI" altLang="sl-SI" sz="1800" dirty="0"/>
              <a:t>k</a:t>
            </a:r>
            <a:r>
              <a:rPr lang="sl-SI" altLang="sl-SI" sz="1800" dirty="0">
                <a:solidFill>
                  <a:srgbClr val="FF0000"/>
                </a:solidFill>
              </a:rPr>
              <a:t>e</a:t>
            </a:r>
            <a:r>
              <a:rPr lang="sl-SI" altLang="sl-SI" sz="1800" dirty="0"/>
              <a:t>,</a:t>
            </a:r>
            <a:br>
              <a:rPr lang="sl-SI" altLang="sl-SI" sz="1800" dirty="0"/>
            </a:br>
            <a:r>
              <a:rPr lang="sl-SI" altLang="sl-SI" sz="1800" dirty="0"/>
              <a:t>v senci pri kamnitni mizi</a:t>
            </a:r>
            <a:br>
              <a:rPr lang="sl-SI" altLang="sl-SI" sz="1800" dirty="0"/>
            </a:br>
            <a:r>
              <a:rPr lang="sl-SI" altLang="sl-SI" sz="1800" dirty="0"/>
              <a:t>zbor sedi gospode žl</a:t>
            </a:r>
            <a:r>
              <a:rPr lang="sl-SI" altLang="sl-SI" sz="1800" dirty="0">
                <a:solidFill>
                  <a:srgbClr val="FF0000"/>
                </a:solidFill>
              </a:rPr>
              <a:t>a</a:t>
            </a:r>
            <a:r>
              <a:rPr lang="sl-SI" altLang="sl-SI" sz="1800" dirty="0"/>
              <a:t>htn</a:t>
            </a:r>
            <a:r>
              <a:rPr lang="sl-SI" altLang="sl-SI" sz="1800" dirty="0">
                <a:solidFill>
                  <a:srgbClr val="FF0000"/>
                </a:solidFill>
              </a:rPr>
              <a:t>e</a:t>
            </a:r>
            <a:r>
              <a:rPr lang="sl-SI" altLang="sl-SI" sz="1800" dirty="0"/>
              <a:t>,</a:t>
            </a:r>
            <a:br>
              <a:rPr lang="sl-SI" altLang="sl-SI" sz="1800" dirty="0"/>
            </a:br>
            <a:r>
              <a:rPr lang="sl-SI" altLang="sl-SI" sz="1800" dirty="0"/>
              <a:t>ker Turjačan spet gostuje</a:t>
            </a:r>
            <a:br>
              <a:rPr lang="sl-SI" altLang="sl-SI" sz="1800" dirty="0"/>
            </a:br>
            <a:r>
              <a:rPr lang="sl-SI" altLang="sl-SI" sz="1800" dirty="0" err="1"/>
              <a:t>Rozamundine</a:t>
            </a:r>
            <a:r>
              <a:rPr lang="sl-SI" altLang="sl-SI" sz="1800" dirty="0"/>
              <a:t> snub</a:t>
            </a:r>
            <a:r>
              <a:rPr lang="sl-SI" altLang="sl-SI" sz="1800" dirty="0">
                <a:solidFill>
                  <a:srgbClr val="FF0000"/>
                </a:solidFill>
              </a:rPr>
              <a:t>a</a:t>
            </a:r>
            <a:r>
              <a:rPr lang="sl-SI" altLang="sl-SI" sz="1800" dirty="0"/>
              <a:t>č</a:t>
            </a:r>
            <a:r>
              <a:rPr lang="sl-SI" altLang="sl-SI" sz="1800" dirty="0">
                <a:solidFill>
                  <a:srgbClr val="FF0000"/>
                </a:solidFill>
              </a:rPr>
              <a:t>e</a:t>
            </a:r>
            <a:r>
              <a:rPr lang="sl-SI" altLang="sl-SI" sz="18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C1BC3-9DF5-4E45-A8A1-017C91CB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Apel in čevljar            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9F5205-CB7D-4729-B312-1CAAB22461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/>
              <a:t>Apel </a:t>
            </a:r>
            <a:r>
              <a:rPr lang="en-US" altLang="sl-SI" sz="2000" dirty="0" err="1"/>
              <a:t>podobo</a:t>
            </a:r>
            <a:r>
              <a:rPr lang="en-US" altLang="sl-SI" sz="2000" dirty="0"/>
              <a:t> </a:t>
            </a:r>
            <a:r>
              <a:rPr lang="en-US" altLang="sl-SI" sz="2000" dirty="0" err="1"/>
              <a:t>na</a:t>
            </a:r>
            <a:r>
              <a:rPr lang="en-US" altLang="sl-SI" sz="2000" dirty="0"/>
              <a:t> ogled </a:t>
            </a:r>
            <a:r>
              <a:rPr lang="en-US" altLang="sl-SI" sz="2000" dirty="0" err="1"/>
              <a:t>postavi</a:t>
            </a:r>
            <a:r>
              <a:rPr lang="en-US" altLang="sl-SI" sz="2000" dirty="0"/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ker</a:t>
            </a:r>
            <a:r>
              <a:rPr lang="en-US" altLang="sl-SI" sz="2000" dirty="0"/>
              <a:t> </a:t>
            </a:r>
            <a:r>
              <a:rPr lang="en-US" altLang="sl-SI" sz="2000" dirty="0" err="1"/>
              <a:t>bolj</a:t>
            </a:r>
            <a:r>
              <a:rPr lang="en-US" altLang="sl-SI" sz="2000" dirty="0"/>
              <a:t> </a:t>
            </a:r>
            <a:r>
              <a:rPr lang="en-US" altLang="sl-SI" sz="2000" dirty="0" err="1"/>
              <a:t>resnico</a:t>
            </a:r>
            <a:r>
              <a:rPr lang="en-US" altLang="sl-SI" sz="2000" dirty="0"/>
              <a:t> </a:t>
            </a:r>
            <a:r>
              <a:rPr lang="en-US" altLang="sl-SI" sz="2000" dirty="0" err="1"/>
              <a:t>ljubi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kakor</a:t>
            </a:r>
            <a:r>
              <a:rPr lang="en-US" altLang="sl-SI" sz="2000" dirty="0"/>
              <a:t> </a:t>
            </a:r>
            <a:r>
              <a:rPr lang="en-US" altLang="sl-SI" sz="2000" dirty="0" err="1"/>
              <a:t>hvalo</a:t>
            </a:r>
            <a:r>
              <a:rPr lang="en-US" altLang="sl-SI" sz="2000" dirty="0"/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zad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skrit</a:t>
            </a:r>
            <a:r>
              <a:rPr lang="en-US" altLang="sl-SI" sz="2000" dirty="0"/>
              <a:t> </a:t>
            </a:r>
            <a:r>
              <a:rPr lang="en-US" altLang="sl-SI" sz="2000" dirty="0" err="1"/>
              <a:t>vsevprek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poslu</a:t>
            </a:r>
            <a:r>
              <a:rPr lang="sl-SI" altLang="sl-SI" sz="2000" dirty="0"/>
              <a:t>š</a:t>
            </a:r>
            <a:r>
              <a:rPr lang="en-US" altLang="sl-SI" sz="2000" dirty="0"/>
              <a:t>a, </a:t>
            </a:r>
            <a:r>
              <a:rPr lang="en-US" altLang="sl-SI" sz="2000" dirty="0" err="1"/>
              <a:t>kaj</a:t>
            </a:r>
            <a:r>
              <a:rPr lang="en-US" altLang="sl-SI" sz="2000" dirty="0"/>
              <a:t> </a:t>
            </a:r>
            <a:r>
              <a:rPr lang="en-US" altLang="sl-SI" sz="2000" dirty="0" err="1"/>
              <a:t>zijalo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neumno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kaj</a:t>
            </a:r>
            <a:r>
              <a:rPr lang="en-US" altLang="sl-SI" sz="2000" dirty="0"/>
              <a:t> </a:t>
            </a:r>
            <a:r>
              <a:rPr lang="en-US" altLang="sl-SI" sz="2000" dirty="0" err="1"/>
              <a:t>umetni</a:t>
            </a:r>
            <a:r>
              <a:rPr lang="en-US" altLang="sl-SI" sz="2000" dirty="0"/>
              <a:t> od </a:t>
            </a:r>
            <a:r>
              <a:rPr lang="en-US" altLang="sl-SI" sz="2000" dirty="0" err="1"/>
              <a:t>nje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pravi</a:t>
            </a:r>
            <a:r>
              <a:rPr lang="en-US" altLang="sl-SI" sz="2000" dirty="0"/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000" dirty="0"/>
              <a:t>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Pred</a:t>
            </a:r>
            <a:r>
              <a:rPr lang="en-US" altLang="sl-SI" sz="2000" dirty="0"/>
              <a:t> </a:t>
            </a:r>
            <a:r>
              <a:rPr lang="en-US" altLang="sl-SI" sz="2000" dirty="0" err="1"/>
              <a:t>njo</a:t>
            </a:r>
            <a:r>
              <a:rPr lang="en-US" altLang="sl-SI" sz="2000" dirty="0"/>
              <a:t> s </a:t>
            </a:r>
            <a:r>
              <a:rPr lang="en-US" altLang="sl-SI" sz="2000" dirty="0" err="1"/>
              <a:t>kopiti</a:t>
            </a:r>
            <a:r>
              <a:rPr lang="en-US" altLang="sl-SI" sz="2000" dirty="0"/>
              <a:t> </a:t>
            </a:r>
            <a:r>
              <a:rPr lang="sl-SI" altLang="sl-SI" sz="2000" dirty="0"/>
              <a:t>čé</a:t>
            </a:r>
            <a:r>
              <a:rPr lang="en-US" altLang="sl-SI" sz="2000" dirty="0" err="1"/>
              <a:t>vljar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ek</a:t>
            </a:r>
            <a:r>
              <a:rPr lang="en-US" altLang="sl-SI" sz="2000" dirty="0"/>
              <a:t> se </a:t>
            </a:r>
            <a:r>
              <a:rPr lang="en-US" altLang="sl-SI" sz="2000" dirty="0" err="1"/>
              <a:t>ustavi</a:t>
            </a:r>
            <a:r>
              <a:rPr lang="en-US" altLang="sl-SI" sz="2000" dirty="0"/>
              <a:t>;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ker</a:t>
            </a:r>
            <a:r>
              <a:rPr lang="en-US" altLang="sl-SI" sz="2000" dirty="0"/>
              <a:t> </a:t>
            </a:r>
            <a:r>
              <a:rPr lang="en-US" altLang="sl-SI" sz="2000" dirty="0" err="1"/>
              <a:t>ogleduje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smôlec</a:t>
            </a:r>
            <a:r>
              <a:rPr lang="en-US" altLang="sl-SI" sz="2000" dirty="0"/>
              <a:t> </a:t>
            </a:r>
            <a:r>
              <a:rPr lang="en-US" altLang="sl-SI" sz="2000" dirty="0" err="1"/>
              <a:t>obuvalo</a:t>
            </a:r>
            <a:r>
              <a:rPr lang="en-US" altLang="sl-SI" sz="2000" dirty="0"/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jermenov</a:t>
            </a:r>
            <a:r>
              <a:rPr lang="en-US" altLang="sl-SI" sz="2000" dirty="0"/>
              <a:t> m</a:t>
            </a:r>
            <a:r>
              <a:rPr lang="sl-SI" altLang="sl-SI" sz="2000" dirty="0"/>
              <a:t>é</a:t>
            </a:r>
            <a:r>
              <a:rPr lang="en-US" altLang="sl-SI" sz="2000" dirty="0" err="1"/>
              <a:t>ni</a:t>
            </a:r>
            <a:r>
              <a:rPr lang="en-US" altLang="sl-SI" sz="2000" dirty="0"/>
              <a:t>, de </a:t>
            </a:r>
            <a:r>
              <a:rPr lang="en-US" altLang="sl-SI" sz="2000" dirty="0" err="1"/>
              <a:t>ima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premalo</a:t>
            </a:r>
            <a:r>
              <a:rPr lang="en-US" altLang="sl-SI" sz="2000" dirty="0"/>
              <a:t>;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kar</a:t>
            </a:r>
            <a:r>
              <a:rPr lang="en-US" altLang="sl-SI" sz="2000" dirty="0"/>
              <a:t> on o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ita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koj</a:t>
            </a:r>
            <a:r>
              <a:rPr lang="en-US" altLang="sl-SI" sz="2000" dirty="0"/>
              <a:t> Apel </a:t>
            </a:r>
            <a:r>
              <a:rPr lang="en-US" altLang="sl-SI" sz="2000" dirty="0" err="1"/>
              <a:t>popravi</a:t>
            </a:r>
            <a:r>
              <a:rPr lang="en-US" altLang="sl-SI" sz="2000" dirty="0"/>
              <a:t>.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000" dirty="0"/>
              <a:t>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/>
              <a:t>Ko pride </a:t>
            </a:r>
            <a:r>
              <a:rPr lang="en-US" altLang="sl-SI" sz="2000" dirty="0" err="1"/>
              <a:t>drugi</a:t>
            </a:r>
            <a:r>
              <a:rPr lang="en-US" altLang="sl-SI" sz="2000" dirty="0"/>
              <a:t> dan </a:t>
            </a:r>
            <a:r>
              <a:rPr lang="en-US" altLang="sl-SI" sz="2000" dirty="0" err="1"/>
              <a:t>spet</a:t>
            </a:r>
            <a:r>
              <a:rPr lang="en-US" altLang="sl-SI" sz="2000" dirty="0"/>
              <a:t> </a:t>
            </a:r>
            <a:r>
              <a:rPr lang="en-US" altLang="sl-SI" sz="2000" dirty="0" err="1"/>
              <a:t>mo</a:t>
            </a:r>
            <a:r>
              <a:rPr lang="sl-SI" altLang="sl-SI" sz="2000" dirty="0"/>
              <a:t>ž</a:t>
            </a:r>
            <a:r>
              <a:rPr lang="en-US" altLang="sl-SI" sz="2000" dirty="0"/>
              <a:t> </a:t>
            </a:r>
            <a:r>
              <a:rPr lang="en-US" altLang="sl-SI" sz="2000" dirty="0" err="1"/>
              <a:t>kopitni</a:t>
            </a:r>
            <a:r>
              <a:rPr lang="en-US" altLang="sl-SI" sz="2000" dirty="0"/>
              <a:t>,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namest</a:t>
            </a:r>
            <a:r>
              <a:rPr lang="en-US" altLang="sl-SI" sz="2000" dirty="0"/>
              <a:t>, de bi </a:t>
            </a:r>
            <a:r>
              <a:rPr lang="sl-SI" altLang="sl-SI" sz="2000" dirty="0"/>
              <a:t>š</a:t>
            </a:r>
            <a:r>
              <a:rPr lang="en-US" altLang="sl-SI" sz="2000" dirty="0"/>
              <a:t>el </a:t>
            </a:r>
            <a:r>
              <a:rPr lang="en-US" altLang="sl-SI" sz="2000" dirty="0" err="1"/>
              <a:t>delj</a:t>
            </a:r>
            <a:r>
              <a:rPr lang="en-US" altLang="sl-SI" sz="2000" dirty="0"/>
              <a:t> po </a:t>
            </a:r>
            <a:r>
              <a:rPr lang="en-US" altLang="sl-SI" sz="2000" dirty="0" err="1"/>
              <a:t>svoji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poti</a:t>
            </a:r>
            <a:r>
              <a:rPr lang="en-US" altLang="sl-SI" sz="2000" dirty="0"/>
              <a:t>,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ker</a:t>
            </a:r>
            <a:r>
              <a:rPr lang="en-US" altLang="sl-SI" sz="2000" dirty="0"/>
              <a:t> 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evlji</a:t>
            </a:r>
            <a:r>
              <a:rPr lang="en-US" altLang="sl-SI" sz="2000" dirty="0"/>
              <a:t> so </a:t>
            </a:r>
            <a:r>
              <a:rPr lang="en-US" altLang="sl-SI" sz="2000" dirty="0" err="1"/>
              <a:t>pogodi</a:t>
            </a:r>
            <a:r>
              <a:rPr lang="en-US" altLang="sl-SI" sz="2000" dirty="0"/>
              <a:t>, m</a:t>
            </a:r>
            <a:r>
              <a:rPr lang="sl-SI" altLang="sl-SI" sz="2000" dirty="0" err="1"/>
              <a:t>éč</a:t>
            </a:r>
            <a:r>
              <a:rPr lang="en-US" altLang="sl-SI" sz="2000" dirty="0"/>
              <a:t> se loti;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2000" dirty="0"/>
              <a:t>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zavrne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ga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obraznik</a:t>
            </a:r>
            <a:r>
              <a:rPr lang="en-US" altLang="sl-SI" sz="2000" dirty="0"/>
              <a:t> </a:t>
            </a:r>
            <a:r>
              <a:rPr lang="en-US" altLang="sl-SI" sz="2000" dirty="0" err="1"/>
              <a:t>imenitni</a:t>
            </a:r>
            <a:r>
              <a:rPr lang="en-US" altLang="sl-SI" sz="2000" dirty="0"/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/>
              <a:t>in </a:t>
            </a:r>
            <a:r>
              <a:rPr lang="en-US" altLang="sl-SI" sz="2000" dirty="0" err="1"/>
              <a:t>tebe</a:t>
            </a:r>
            <a:r>
              <a:rPr lang="en-US" altLang="sl-SI" sz="2000" dirty="0"/>
              <a:t> z </a:t>
            </a:r>
            <a:r>
              <a:rPr lang="en-US" altLang="sl-SI" sz="2000" dirty="0" err="1"/>
              <a:t>njim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kdor</a:t>
            </a:r>
            <a:r>
              <a:rPr lang="en-US" altLang="sl-SI" sz="2000" dirty="0"/>
              <a:t> napa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en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si</a:t>
            </a:r>
            <a:r>
              <a:rPr lang="en-US" altLang="sl-SI" sz="2000" dirty="0"/>
              <a:t> o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itar</a:t>
            </a:r>
            <a:r>
              <a:rPr lang="en-US" altLang="sl-SI" sz="2000" dirty="0"/>
              <a:t>,</a:t>
            </a:r>
            <a:endParaRPr lang="sl-SI" altLang="sl-SI" sz="20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sl-SI" sz="2000" dirty="0" err="1"/>
              <a:t>reko</a:t>
            </a:r>
            <a:r>
              <a:rPr lang="sl-SI" altLang="sl-SI" sz="2000" dirty="0"/>
              <a:t>č</a:t>
            </a:r>
            <a:r>
              <a:rPr lang="en-US" altLang="sl-SI" sz="2000" dirty="0"/>
              <a:t>: "Le </a:t>
            </a:r>
            <a:r>
              <a:rPr lang="sl-SI" altLang="sl-SI" sz="2000" dirty="0"/>
              <a:t>č</a:t>
            </a:r>
            <a:r>
              <a:rPr lang="en-US" altLang="sl-SI" sz="2000" dirty="0" err="1"/>
              <a:t>evlje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sodi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naj</a:t>
            </a:r>
            <a:r>
              <a:rPr lang="en-US" altLang="sl-SI" sz="2000" dirty="0"/>
              <a:t> Kopitar!" </a:t>
            </a:r>
            <a:endParaRPr lang="sl-SI" altLang="sl-SI" sz="2000" dirty="0"/>
          </a:p>
          <a:p>
            <a:endParaRPr lang="sl-S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38C9A8-1F8E-45E7-8883-543608B292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00913" y="1309989"/>
            <a:ext cx="2944623" cy="3932261"/>
          </a:xfrm>
          <a:prstGeom prst="rect">
            <a:avLst/>
          </a:prstGeom>
        </p:spPr>
      </p:pic>
      <p:pic>
        <p:nvPicPr>
          <p:cNvPr id="6" name="90_apel_podobo">
            <a:hlinkClick r:id="" action="ppaction://media"/>
            <a:extLst>
              <a:ext uri="{FF2B5EF4-FFF2-40B4-BE49-F238E27FC236}">
                <a16:creationId xmlns:a16="http://schemas.microsoft.com/office/drawing/2014/main" xmlns="" id="{80D4062B-BD28-453C-B7B8-8F488D6C5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2464" y="4727416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37ABFA-6B53-482E-AFF3-D8939C75DB91}"/>
              </a:ext>
            </a:extLst>
          </p:cNvPr>
          <p:cNvSpPr txBox="1"/>
          <p:nvPr/>
        </p:nvSpPr>
        <p:spPr>
          <a:xfrm>
            <a:off x="4850934" y="568442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S klikom na zvočnik lahko poslušaš pesem.</a:t>
            </a:r>
          </a:p>
        </p:txBody>
      </p:sp>
    </p:spTree>
    <p:extLst>
      <p:ext uri="{BB962C8B-B14F-4D97-AF65-F5344CB8AC3E}">
        <p14:creationId xmlns:p14="http://schemas.microsoft.com/office/powerpoint/2010/main" val="21368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875AD-05E6-4689-8484-01BBFAC6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Apel in čevljar je </a:t>
            </a:r>
            <a:r>
              <a:rPr lang="sl-SI" dirty="0">
                <a:solidFill>
                  <a:srgbClr val="FF0000"/>
                </a:solidFill>
              </a:rPr>
              <a:t>SONET. </a:t>
            </a:r>
            <a:r>
              <a:rPr lang="sl-SI" dirty="0">
                <a:solidFill>
                  <a:schemeClr val="tx1"/>
                </a:solidFill>
              </a:rPr>
              <a:t>Njegove značilnosti so: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862EE5-6043-44BF-9282-483569111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tx1"/>
                </a:solidFill>
              </a:rPr>
              <a:t> lirska pesem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schemeClr val="tx1"/>
                </a:solidFill>
              </a:rPr>
              <a:t> ima 4 kitice; p</a:t>
            </a:r>
            <a:r>
              <a:rPr lang="sl-SI" altLang="sl-SI" sz="1800" dirty="0">
                <a:solidFill>
                  <a:schemeClr val="tx1"/>
                </a:solidFill>
              </a:rPr>
              <a:t>rvi dve kitici imata vsaka po štiri verze – ŠTIRIVRSTIČNICI ali KVARTINI, drugi dve kitici imata vsaka po tri verze – TRIVRSTIČNICI ali TERCINI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1800" dirty="0">
                <a:solidFill>
                  <a:schemeClr val="tx1"/>
                </a:solidFill>
              </a:rPr>
              <a:t> rima v kvartinah je oklepajoča (</a:t>
            </a:r>
            <a:r>
              <a:rPr lang="sl-SI" altLang="sl-SI" sz="1800" dirty="0" err="1">
                <a:solidFill>
                  <a:schemeClr val="tx1"/>
                </a:solidFill>
              </a:rPr>
              <a:t>abba</a:t>
            </a:r>
            <a:r>
              <a:rPr lang="sl-SI" altLang="sl-SI" sz="1800" dirty="0">
                <a:solidFill>
                  <a:schemeClr val="tx1"/>
                </a:solidFill>
              </a:rPr>
              <a:t>), v </a:t>
            </a:r>
            <a:r>
              <a:rPr lang="sl-SI" altLang="sl-SI" sz="1800" dirty="0" err="1">
                <a:solidFill>
                  <a:schemeClr val="tx1"/>
                </a:solidFill>
              </a:rPr>
              <a:t>tercinah</a:t>
            </a:r>
            <a:r>
              <a:rPr lang="sl-SI" altLang="sl-SI" sz="1800" dirty="0">
                <a:solidFill>
                  <a:schemeClr val="tx1"/>
                </a:solidFill>
              </a:rPr>
              <a:t> je prestopna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altLang="sl-SI" sz="1800" dirty="0">
                <a:solidFill>
                  <a:schemeClr val="tx1"/>
                </a:solidFill>
              </a:rPr>
              <a:t> verz je po navadi </a:t>
            </a:r>
            <a:r>
              <a:rPr lang="sl-SI" altLang="sl-SI" sz="1800" u="sng" dirty="0">
                <a:solidFill>
                  <a:schemeClr val="tx1"/>
                </a:solidFill>
              </a:rPr>
              <a:t>laški (italijanski) </a:t>
            </a:r>
            <a:r>
              <a:rPr lang="sl-SI" altLang="sl-SI" sz="1800" u="sng" dirty="0" err="1">
                <a:solidFill>
                  <a:schemeClr val="tx1"/>
                </a:solidFill>
              </a:rPr>
              <a:t>enajsterec</a:t>
            </a:r>
            <a:r>
              <a:rPr lang="sl-SI" altLang="sl-SI" sz="1800" dirty="0">
                <a:solidFill>
                  <a:schemeClr val="tx1"/>
                </a:solidFill>
              </a:rPr>
              <a:t>, sestavljen iz 11 zlogov, stopica je jamb (razlago si poglej na naslednji prosojnici)</a:t>
            </a:r>
          </a:p>
          <a:p>
            <a:endParaRPr lang="sl-SI" altLang="sl-SI" sz="16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23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</TotalTime>
  <Words>718</Words>
  <Application>Microsoft Office PowerPoint</Application>
  <PresentationFormat>Widescreen</PresentationFormat>
  <Paragraphs>78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Retrospect</vt:lpstr>
      <vt:lpstr>Pesmi Franceta Prešerna</vt:lpstr>
      <vt:lpstr>Povodni mož </vt:lpstr>
      <vt:lpstr>Povodni mož je BALADA. Njene značilnosti so:</vt:lpstr>
      <vt:lpstr>Turjaška Rozamunda</vt:lpstr>
      <vt:lpstr>Turjaška Rozamunda je ROMANCA. Njene značilnosti so:</vt:lpstr>
      <vt:lpstr>Metrična shema</vt:lpstr>
      <vt:lpstr>Kaj je to asonanca?</vt:lpstr>
      <vt:lpstr>Apel in čevljar                          </vt:lpstr>
      <vt:lpstr>Apel in čevljar je SONET. Njegove značilnosti so:</vt:lpstr>
      <vt:lpstr>Metrična shema</vt:lpstr>
      <vt:lpstr>Uvod h Krstu pri Savici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Pesmi Franceta Prešerna</dc:title>
  <dc:creator>Jana Špilar Dodič</dc:creator>
  <cp:lastModifiedBy>Janko</cp:lastModifiedBy>
  <cp:revision>17</cp:revision>
  <dcterms:created xsi:type="dcterms:W3CDTF">2020-12-23T10:06:01Z</dcterms:created>
  <dcterms:modified xsi:type="dcterms:W3CDTF">2020-12-23T13:47:45Z</dcterms:modified>
</cp:coreProperties>
</file>