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21-01-13T17:32:40.225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C5163AFF-C4D6-4A8D-B34D-CD0C7DA53673}" emma:medium="tactile" emma:mode="ink">
          <msink:context xmlns:msink="http://schemas.microsoft.com/ink/2010/main" type="inkDrawing" rotatedBoundingBox="11294,6392 25472,10790 25271,11438 11093,7040" shapeName="Other">
            <msink:destinationLink direction="with" ref="{A34AF5D2-9375-49EA-984E-1AE38558A4A3}"/>
          </msink:context>
        </emma:interpretation>
      </emma:emma>
    </inkml:annotationXML>
    <inkml:trace contextRef="#ctx0" brushRef="#br0">0 0 0,'72'0'250,"-36"0"-250,35 35 16,1 1-1,35 0-15,-35-36 16,-1 36-16,1-1 15,35-35 1,0 36-16,1-36 16,35 36-1,-36-36-15,0 0 16,72 36-16,-36-36 16,-35 36-1,-1-36-15,0 0 16,1 0-16,-1 0 15,0 0 1,-35 35-16,-36-35 16,71 36-1,-35-36-15,-1 0 16,1 36-16,-37-36 16,73 36-1,-1-1-15,0 1 16,36 0-16,-35 0 15,71 0 1,-36-1-16,71 1 16,-71 0-1,1 35-15,34-71 16,-70 72-16,-1-36 16,0-1-1,-35-35-15,0 36 16,-1 0-16,-35 0 15,-36 0 1,36-36-16,-36 35 16,35-35-1,37 36 267,0 0-267,35-36-15,107 36 16,-35-1-1,108 1-15,35 0 16,-144 0-16,37 0 16,0 35-1,-36 1-15,-1-1 16,-34 1-16,34-1 16,-34 1-1,-1-1-15,-36 1 16,0 35-1,1 1-15,35-37 16,-36 72-16,36-35 16,-71-37-1,71 1-15,-72-1 16,1-35-16,-36 0 16,-1 0-1,1-36-15,0 0 266,35 0-251,37 0-15,-1 0 16,144 0-16,-1 0 16,-35 0-1,35 35-15,-35 1 16,35 36-16,-71-37 16,0 1-1,-36 36-15,36-36 16,-72-1-1,0 37-15,72-1 16,-71 37-16,71-1 16,-72-71-1,36 35-15,-36 1 16,-35-72-16,-36 36 16,-1-1-1,1-35-15,0 0 266,36 0-251,-1 0-15,1 0 16,-1 0-16,-35 0 16,35 0-1,-35 0-15,0 0 16,0 0 0,0 0-1,-1 0 16,1 0-31,0 36 32,35-36-17,-35 0 1,0 0 15,-36 36-31,36-36 16,0 0-1,-1 0 1,1 36 0,0-36-1,0 0 1,-36 36 0,35-36-16,1 0 15,0 0 16,0 0-15,0 0-16,-1 0 63,1 0 452,0 0-484,0 0-15,-1 0 0,1 0-1,0 0-15,0 0 32,-1 0-32,1 0 15,0 0 1,0 0-1,0 0 1,-1 0 15,1 0 1</inkml:trace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21-01-13T17:32:46.693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A34AF5D2-9375-49EA-984E-1AE38558A4A3}" emma:medium="tactile" emma:mode="ink">
          <msink:context xmlns:msink="http://schemas.microsoft.com/ink/2010/main" type="inkDrawing" rotatedBoundingBox="15851,8932 25186,12008 25015,12528 15679,9453" semanticType="callout" shapeName="Other">
            <msink:sourceLink direction="with" ref="{C5163AFF-C4D6-4A8D-B34D-CD0C7DA53673}"/>
          </msink:context>
        </emma:interpretation>
      </emma:emma>
    </inkml:annotationXML>
    <inkml:trace contextRef="#ctx0" brushRef="#br0">0 0 0,'35'0'125,"37"36"-110,-1 0 1,37-1-16,35 37 16,0-1-1,36 1-15,-36-1 16,72-35-16,-1 72 15,1-1 1,-36-36-16,35 37 16,1-37-16,0 37 15,-1 35 1,1-72-16,0 72 16,-72-35-1,36-1-15,-1-35 16,-70-1-16,-1 1 15,0-72 1,1 71-16,35-35 16,-72 0-16,37 0 15,71-1 1,-72 1-16,36 0 16,36 0-1,0-1-15,35 37 16,-70-36-16,34 0 15,-35-1 1,-35-35-16,-1 36 16,-35-36-16,-1 0 15,37 0 1,-37 0-16,-35 0 16,0 0-1,35 0-15,-35 0 16,0 36-1,0-36 1,-1 36 218,1-36-218,36 0-16,35 35 16,0 1-16,36 0 15,-35-36 1,-1 36-16,0 0 16,-35-1-1,71 1-15,-71-36 16,-1 36-16,1 0 15,-37-36 1,37 0-16,-36 0 16,0 0-1,-1 0-15,1 35 16,0-35 0,0 0-1,-36 36 1,35-36-16,1 36 31,0-36-31,0 0 16,35 36-1,-71-1 1,36-35-16,36 0 16,-37 0-1,1 36-15,36-36 16,-72 36-16,71-36 15,-35 0 1,36 36 0,-37-36-1,37 36 1,-72-1-16,71-35 16,-35 36-1,0 0-15,0-36 16,-36 36-16,36-36 15,-1 0 1,1 0 78,-36 35-32,36-35-62,0 36 32,-36 0-17,35-36 32,-35 36-16,0 0 32</inkml:trace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21-01-13T17:32:53.755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B2F08F56-BADC-4DB7-91DF-B53779F75ACB}" emma:medium="tactile" emma:mode="ink">
          <msink:context xmlns:msink="http://schemas.microsoft.com/ink/2010/main" type="inkDrawing" rotatedBoundingBox="14846,10410 25083,6527 25248,6962 15011,10845" semanticType="callout" shapeName="Other">
            <msink:sourceLink direction="with" ref="{C00F82B4-00B6-40B8-8222-C47F12787E4D}"/>
          </msink:context>
        </emma:interpretation>
      </emma:emma>
    </inkml:annotationXML>
    <inkml:trace contextRef="#ctx0" brushRef="#br0">0 3614 0,'36'0'78,"-1"0"-63,37 0 1,-1 0-16,1 0 16,0 0-16,35 0 15,-36 0 1,37-36-16,-1 36 15,36-36-15,36 0 16,-72 1 0,1-1-16,-1 0 15,-35 36 1,-1-36-16,1 36 16,35-35-16,-35-1 15,-1 36 1,1 0-16,35-36 15,0 0-15,36 0 16,-35-35 0,71-36-16,-72 35 15,72 0 1,-72 1-16,0-1 16,37 37-16,-1 35 15,-72-36 1,37 36-16,-1 0 15,0-36-15,1 0 16,-1 36 0,0-36-16,-35 1 15,-1-1 1,-35 36-16,0-36 16,0 36-16,35 0 265,1-36-249,71 1-16,107-73 15,-35 1 1,35-36-16,1 36 16,-37-1-16,1-35 15,0 72 1,-36-1-16,-72 0 16,72 1-16,-36-1 15,36 37 1,-72-37-16,36 0 15,36 1 1,-36 71-16,-36-36 16,72-35-16,-107 35 15,-1 36 1,-35 0-16,36-36 16,-37 36 218,37-36-234,0 1 16,71-73-16,71 1 15,-35 35 1,0 1-16,-72 35 15,1 0 1,-73 0-16,37 36 16,0-35-16,-37-1 31,1 36-15,0 0-16,0 0 31,35-36-31,-35 0 15,0 36 1,0 0-16,-1 0 16,1 0-16,0 0 15,0 0 1,-1-35 0,1 35 93,0 0-93,0 0-16,0-36 31,-1 36-31,1-36 15,0 36 1,0-36 0,-1 36-1,1 0 1,-36-36-16,36 36 109,0 0-15</inkml:trace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21-01-13T17:33:07.968"/>
    </inkml:context>
    <inkml:brush xml:id="br0">
      <inkml:brushProperty name="width" value="0.13333" units="cm"/>
      <inkml:brushProperty name="height" value="0.13333" units="cm"/>
      <inkml:brushProperty name="color" value="#57D200"/>
      <inkml:brushProperty name="fitToCurve" value="1"/>
    </inkml:brush>
  </inkml:definitions>
  <inkml:traceGroup>
    <inkml:annotationXML>
      <emma:emma xmlns:emma="http://www.w3.org/2003/04/emma" version="1.0">
        <emma:interpretation id="{C00F82B4-00B6-40B8-8222-C47F12787E4D}" emma:medium="tactile" emma:mode="ink">
          <msink:context xmlns:msink="http://schemas.microsoft.com/ink/2010/main" type="inkDrawing" rotatedBoundingBox="12322,11141 25312,14055 25250,14331 12260,11418" shapeName="Other">
            <msink:destinationLink direction="with" ref="{B2F08F56-BADC-4DB7-91DF-B53779F75ACB}"/>
            <msink:destinationLink direction="with" ref="{88182683-7D2B-4DE8-BC52-7DE5F47CE58D}"/>
          </msink:context>
        </emma:interpretation>
      </emma:emma>
    </inkml:annotationXML>
    <inkml:trace contextRef="#ctx0" brushRef="#br0">0 0 0,'36'0'125,"0"0"-109,-1 0-16,73 0 15,-1 0 1,36 35-16,-36 1 16,108 36-1,-72-36-15,0-36 16,72 35-16,35 37 15,-71-72 1,36 36-16,71-1 16,-71 1-16,35 0 15,-35-36 1,-1 36-16,1-1 16,-72 37-16,36 0 15,-72-37 1,37 1-16,-37 36 15,72-1 1,-36-35-16,0 0 16,0 0-16,36 35 15,-36-71 1,0 36-16,0 0 16,72-36-1,-72 0-15,-36 0 16,1 0-16,-37 0 15,-35 0 1,0 0-16,-1 71 63,1-71 296,0 0-343,0 0-1,35 36-15,37-36 16,-1 36-16,36 0 15,-36-36 1,36 35-16,-35 1 16,71 36-16,-36-37 15,71 1 1,-35-36-16,72 72 16,-37-37-1,73 37-15,-37 0 16,36 35-16,36-36 15,-36 1 1,-71 0-16,-36-1 16,36-71-16,-108 36 15,36 0 1,-36-36-16,36 35 16,-71-35-1,-1 36-15,-35-36 16,0 0-16,0 0 250,0 0-235,35 0 1,36 36-16,37 0 16,-1-36-1,-36 36-15,36-36 16,-36 0-16,-35 71 16,35-71-1,-71 36-15,36-36 16,-37 0 218,37 36-218,-36-36-1,35 35 1,1-35-16,-1 0 16,1 72-1,-36-72-15,35 36 16,-35 0-16,36-1 31,-72 1-31,35-36 16,1 36-1,0-36 1,-36 36 15,36-36-31,-1 35 32,1-35-17,0 0 1,-36 36-16,36-36 15,-1 0 157,1 0-125</inkml:trace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21-01-13T17:33:18.835"/>
    </inkml:context>
    <inkml:brush xml:id="br0">
      <inkml:brushProperty name="width" value="0.13333" units="cm"/>
      <inkml:brushProperty name="height" value="0.13333" units="cm"/>
      <inkml:brushProperty name="color" value="#FFF200"/>
      <inkml:brushProperty name="fitToCurve" value="1"/>
    </inkml:brush>
  </inkml:definitions>
  <inkml:traceGroup>
    <inkml:annotationXML>
      <emma:emma xmlns:emma="http://www.w3.org/2003/04/emma" version="1.0">
        <emma:interpretation id="{88182683-7D2B-4DE8-BC52-7DE5F47CE58D}" emma:medium="tactile" emma:mode="ink">
          <msink:context xmlns:msink="http://schemas.microsoft.com/ink/2010/main" type="inkDrawing" rotatedBoundingBox="12771,12663 25135,14833 24961,15825 12597,13655" semanticType="callout" shapeName="Other">
            <msink:sourceLink direction="with" ref="{C00F82B4-00B6-40B8-8222-C47F12787E4D}"/>
          </msink:context>
        </emma:interpretation>
      </emma:emma>
    </inkml:annotationXML>
    <inkml:trace contextRef="#ctx0" brushRef="#br0">0 0 0,'36'35'156,"-1"1"-140,1 0 0,36 0-1,-36-1-15,-1 1 16,37 0 0,35 35-16,-35-35 15,71 72-15,-36-37 16,-35 1-1,107-1-15,-36 1 16,36 35-16,71 0 16,-35 1-1,-1-37-15,37 37 16,-37-37 0,37 1-16,-37-1 15,37 1-15,-72-36 16,71 35-1,-107-35-15,108-36 16,-37 36-16,37-36 16,35 35-1,-71-35-15,-37 36 16,1-36 0,0 36-16,0-36 15,-36 0-15,-35 0 16,-37 0-1,1 0-15,-37 0 16,1 0 234,0 0-234,35 0-16,73 0 15,70 36-15,-35-36 16,72 36 0,70-1-16,-106 1 15,0 36-15,35-72 16,1 71-1,-108-35-15,71-36 16,-71 36 0,1 0-16,34-1 15,-34 1-15,34 36 16,-34-72 0,-1 35-16,-36 1 15,-36-36-15,37 36 16,-72-36-1,-1 0-15,1 0 32,0 0 202,71 0-218,1 0-16,-1 0 15,36 0-15,-36 0 16,36 0 0,-35 0-16,-37 0 15,37 36-15,-37-36 16,1 0-1,-1 0-15,-35 0 16,0 0 0,0 0-16,-1 0 250,37 0-235,-1 0-15,-35 0 16,36 0 0,-1 0-16,-35 0 15,0 0 1,0 0-16,35 0 15,-35 0 1,0 0 93,0 0-93,-1 0 78,1 0-63,0 0 0,0 0-15,-1 0 0</inkml:trace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21-01-13T17:33:30.396"/>
    </inkml:context>
    <inkml:brush xml:id="br0">
      <inkml:brushProperty name="width" value="0.13333" units="cm"/>
      <inkml:brushProperty name="height" value="0.13333" units="cm"/>
      <inkml:brushProperty name="fitToCurve" value="1"/>
    </inkml:brush>
  </inkml:definitions>
  <inkml:traceGroup>
    <inkml:annotationXML>
      <emma:emma xmlns:emma="http://www.w3.org/2003/04/emma" version="1.0">
        <emma:interpretation id="{347166C6-B002-4555-9389-CB5F12B34D4D}" emma:medium="tactile" emma:mode="ink">
          <msink:context xmlns:msink="http://schemas.microsoft.com/ink/2010/main" type="inkDrawing" rotatedBoundingBox="13861,14026 25003,8125 25197,8491 14054,14392" semanticType="callout" shapeName="Other"/>
        </emma:interpretation>
      </emma:emma>
    </inkml:annotationXML>
    <inkml:trace contextRef="#ctx0" brushRef="#br0">0 5870 0,'0'-35'172,"35"-1"-156,37-36-16,35 1 15,36-37-15,1 37 16,34 35 0,-34 0-16,-37-35 15,36 35 1,-36 36-16,1 0 16,-37-36-16,36 0 15,1 1 1,35-1-16,36-36 15,0 1-15,-36-37 16,36 37 0,-36-37-16,36 73 15,-72-37 1,72 1-16,-72-1 16,72 1-16,-72-1 15,1 0 1,70-35-16,1 0 15,36-1-15,-72 1 16,72 0 0,-36-1-16,0 73 15,-36-37 1,-72 1-16,36 35 16,1 0-16,-72 0 15,-1 36 1,-35-35-16,36 35 250,36-36-235,35-36 1,108-35-16,-1-36 16,37 35-16,-1 1 15,-35 0 1,-36-1-16,-36 73 16,36-37-16,-108 1 15,37 35 1,-37 0-16,72-36 15,-71 37 1,-1-37-16,37 36 16,-1 1-16,36-73 15,-36 73 1,-35-37-16,35 72 16,-35-72-16,-36 37 15,-1-1 1,-35 0-1,72 0 220,35 1-235,0-37 15,-35 72 1,35-72-16,1 1 16,-1 71-16,-35-72 15,-37 37 1,37-1-16,-1 0 16,-35 36-16,36-72 15,-36 1 1,-1 71-1,1-72 1,0 72-16,-36-35 16,36 35-16,-1-36 250,1 36-250,36-36 15,-36-35 1,71 71-16,-71-72 16,-1 72-1,37-36-15,-1 0 16,-35 1-16,36 35 15,-36-36 1,-1 0-16,1 0 16,0 36-16,0-71 15,-1 35 1,1 0 0,-36 0-16,36 36 15,-36-35 1,36 35 78,0-36-63,-1 36-16,1 0 1,0-36 0,-36 0 31,71 36-32,-35-35 1,0 35-1,-36-36 1,36 36-16,0 0 16,-36-36-16,35 0 437,1 36-421,0 0 15,0 0 47,-1 0 16</inkml:trace>
  </inkml:traceGroup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79275" units="1/cm"/>
          <inkml:channelProperty channel="T" name="resolution" value="1" units="1/dev"/>
        </inkml:channelProperties>
      </inkml:inkSource>
      <inkml:timestamp xml:id="ts0" timeString="2021-01-13T17:33:40.306"/>
    </inkml:context>
    <inkml:brush xml:id="br0">
      <inkml:brushProperty name="width" value="0.13333" units="cm"/>
      <inkml:brushProperty name="height" value="0.13333" units="cm"/>
      <inkml:brushProperty name="color" value="#FFA6CC"/>
      <inkml:brushProperty name="fitToCurve" value="1"/>
    </inkml:brush>
  </inkml:definitions>
  <inkml:traceGroup>
    <inkml:annotationXML>
      <emma:emma xmlns:emma="http://www.w3.org/2003/04/emma" version="1.0">
        <emma:interpretation id="{E74CAF6F-737A-4FF4-B632-C85DD9715A4D}" emma:medium="tactile" emma:mode="ink">
          <msink:context xmlns:msink="http://schemas.microsoft.com/ink/2010/main" type="inkDrawing" rotatedBoundingBox="13092,15775 25030,9240 25828,10698 13891,17234" semanticType="callout" shapeName="Other"/>
        </emma:interpretation>
      </emma:emma>
    </inkml:annotationXML>
    <inkml:trace contextRef="#ctx0" brushRef="#br0">0 6189 0,'71'0'125,"37"0"-110,-1 0-15,72 0 16,0 0 0,107 0-16,-36 0 15,37 0 1,70-72-16,-70 1 15,142-37-15,-36-70 16,108-37 0,0 72-16,-107 0 15,71 0 1,-72 35-16,1-71 16,-72 36-16,35-35 15,1-1 1,-36 0-16,0-36 15,0 72-15,0-36 16,-36 36 0,0 0-16,1 36 15,-108-1 1,35 37-16,-35-37 16,-107 108-16,-1-71 15,-35 35 1,35 0 234,1-35-235,71-108-15,-36 36 16,1 71 0,-37-35-16,1 35 15,35 1 1,-107-1-16,72 72 16,-36-71-16,-1 35 15,-35 0 1,72 0-16,-36 1 15,-1-37-15,37 1 16,-36-1 0,35-35-16,-35-1 15,36 37 1,-37 71-16,-35-72 16,36 72-16,-36-36 15,36 1 251,0-1-266,35 0 15,-35 0-15,0 1 16,35-37 0,-35 72-16,0-36 15,0 36 1,-1-36-16,1 1 16,0-1-1,0 36 1,0-36-1,-1 0 1,1 36-16,-36-35 16,36 35-16,-36-36 15,36 36 1,-36-36-16,35 0 16,1 36-16,0-35 31,0 35 16,0-36 31,-1 36-78,-35-36 15,36 0 1,0 0-16,0-35 16,-1 71-1,-35-36 1,0 0 0,36 1 93,-36-1-93,0 0-16,36 0 15,0 0 1,-36 1-1,35 35 251,-35-36-188</inkml:trace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0132-5203-4355-9A4F-3FF77AB2DFEB}" type="datetimeFigureOut">
              <a:rPr lang="sl-SI" smtClean="0"/>
              <a:t>13. 01. 2021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501F4-8B51-433C-9788-ECA373A1C4C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21197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0132-5203-4355-9A4F-3FF77AB2DFEB}" type="datetimeFigureOut">
              <a:rPr lang="sl-SI" smtClean="0"/>
              <a:t>13. 01. 2021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501F4-8B51-433C-9788-ECA373A1C4C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45488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0132-5203-4355-9A4F-3FF77AB2DFEB}" type="datetimeFigureOut">
              <a:rPr lang="sl-SI" smtClean="0"/>
              <a:t>13. 01. 2021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501F4-8B51-433C-9788-ECA373A1C4C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49192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0132-5203-4355-9A4F-3FF77AB2DFEB}" type="datetimeFigureOut">
              <a:rPr lang="sl-SI" smtClean="0"/>
              <a:t>13. 01. 2021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501F4-8B51-433C-9788-ECA373A1C4C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2708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0132-5203-4355-9A4F-3FF77AB2DFEB}" type="datetimeFigureOut">
              <a:rPr lang="sl-SI" smtClean="0"/>
              <a:t>13. 01. 2021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501F4-8B51-433C-9788-ECA373A1C4C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27658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0132-5203-4355-9A4F-3FF77AB2DFEB}" type="datetimeFigureOut">
              <a:rPr lang="sl-SI" smtClean="0"/>
              <a:t>13. 01. 2021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501F4-8B51-433C-9788-ECA373A1C4C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15617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0132-5203-4355-9A4F-3FF77AB2DFEB}" type="datetimeFigureOut">
              <a:rPr lang="sl-SI" smtClean="0"/>
              <a:t>13. 01. 2021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501F4-8B51-433C-9788-ECA373A1C4C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61657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0132-5203-4355-9A4F-3FF77AB2DFEB}" type="datetimeFigureOut">
              <a:rPr lang="sl-SI" smtClean="0"/>
              <a:t>13. 01. 2021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501F4-8B51-433C-9788-ECA373A1C4C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33701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0132-5203-4355-9A4F-3FF77AB2DFEB}" type="datetimeFigureOut">
              <a:rPr lang="sl-SI" smtClean="0"/>
              <a:t>13. 01. 2021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501F4-8B51-433C-9788-ECA373A1C4C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0342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0132-5203-4355-9A4F-3FF77AB2DFEB}" type="datetimeFigureOut">
              <a:rPr lang="sl-SI" smtClean="0"/>
              <a:t>13. 01. 2021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501F4-8B51-433C-9788-ECA373A1C4C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56041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0132-5203-4355-9A4F-3FF77AB2DFEB}" type="datetimeFigureOut">
              <a:rPr lang="sl-SI" smtClean="0"/>
              <a:t>13. 01. 2021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501F4-8B51-433C-9788-ECA373A1C4C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69485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D0132-5203-4355-9A4F-3FF77AB2DFEB}" type="datetimeFigureOut">
              <a:rPr lang="sl-SI" smtClean="0"/>
              <a:t>13. 01. 2021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501F4-8B51-433C-9788-ECA373A1C4C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29004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6.emf"/><Relationship Id="rId3" Type="http://schemas.openxmlformats.org/officeDocument/2006/relationships/image" Target="../media/image1.emf"/><Relationship Id="rId7" Type="http://schemas.openxmlformats.org/officeDocument/2006/relationships/image" Target="../media/image3.emf"/><Relationship Id="rId12" Type="http://schemas.openxmlformats.org/officeDocument/2006/relationships/customXml" Target="../ink/ink6.xml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5.emf"/><Relationship Id="rId5" Type="http://schemas.openxmlformats.org/officeDocument/2006/relationships/image" Target="../media/image2.emf"/><Relationship Id="rId15" Type="http://schemas.openxmlformats.org/officeDocument/2006/relationships/image" Target="../media/image7.emf"/><Relationship Id="rId10" Type="http://schemas.openxmlformats.org/officeDocument/2006/relationships/customXml" Target="../ink/ink5.xml"/><Relationship Id="rId4" Type="http://schemas.openxmlformats.org/officeDocument/2006/relationships/customXml" Target="../ink/ink2.xml"/><Relationship Id="rId9" Type="http://schemas.openxmlformats.org/officeDocument/2006/relationships/image" Target="../media/image4.emf"/><Relationship Id="rId14" Type="http://schemas.openxmlformats.org/officeDocument/2006/relationships/customXml" Target="../ink/ink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smtClean="0"/>
              <a:t>PREGLED NALOGE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10616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sl-SI" b="1" dirty="0"/>
              <a:t>PRAVILNO POVEŽI!</a:t>
            </a:r>
            <a:endParaRPr lang="sl-SI" dirty="0"/>
          </a:p>
          <a:p>
            <a:pPr marL="0" indent="0">
              <a:buNone/>
            </a:pPr>
            <a:r>
              <a:rPr lang="sl-SI" b="1" dirty="0"/>
              <a:t> </a:t>
            </a:r>
            <a:endParaRPr lang="sl-SI" dirty="0"/>
          </a:p>
          <a:p>
            <a:pPr lvl="0"/>
            <a:r>
              <a:rPr lang="sl-SI" sz="3000" dirty="0"/>
              <a:t>od nekaj cm do nekaj m dolge kraške oblike, 						</a:t>
            </a:r>
            <a:r>
              <a:rPr lang="sl-SI" sz="3000" dirty="0" smtClean="0"/>
              <a:t>- </a:t>
            </a:r>
            <a:r>
              <a:rPr lang="sl-SI" sz="3000" dirty="0"/>
              <a:t>UVALA</a:t>
            </a:r>
          </a:p>
          <a:p>
            <a:pPr marL="0" indent="0">
              <a:buNone/>
            </a:pPr>
            <a:r>
              <a:rPr lang="sl-SI" sz="3000" dirty="0" smtClean="0"/>
              <a:t>      nastale </a:t>
            </a:r>
            <a:r>
              <a:rPr lang="sl-SI" sz="3000" dirty="0"/>
              <a:t>zaradi korozije vzdolž razpok </a:t>
            </a:r>
          </a:p>
          <a:p>
            <a:pPr lvl="0"/>
            <a:r>
              <a:rPr lang="sl-SI" sz="3000" dirty="0"/>
              <a:t>kotanje skledaste ali lijakaste oblike, s premerom do 					</a:t>
            </a:r>
            <a:r>
              <a:rPr lang="sl-SI" sz="3000" dirty="0" smtClean="0"/>
              <a:t>	- </a:t>
            </a:r>
            <a:r>
              <a:rPr lang="sl-SI" sz="3000" dirty="0"/>
              <a:t>KAPNIKI</a:t>
            </a:r>
          </a:p>
          <a:p>
            <a:pPr marL="0" indent="0">
              <a:buNone/>
            </a:pPr>
            <a:r>
              <a:rPr lang="sl-SI" sz="3000" dirty="0" smtClean="0"/>
              <a:t>      50m </a:t>
            </a:r>
            <a:r>
              <a:rPr lang="sl-SI" sz="3000" dirty="0"/>
              <a:t>in globoke do 10m. Debelejša plast prsti na dnu je primerna za njive.</a:t>
            </a:r>
          </a:p>
          <a:p>
            <a:pPr lvl="0"/>
            <a:r>
              <a:rPr lang="sl-SI" sz="3000" dirty="0"/>
              <a:t>večja od vrtače in manjša od kraškega polja , od katerega		               			- JAMA</a:t>
            </a:r>
          </a:p>
          <a:p>
            <a:pPr marL="0" indent="0">
              <a:buNone/>
            </a:pPr>
            <a:r>
              <a:rPr lang="sl-SI" sz="3000" dirty="0" smtClean="0"/>
              <a:t>     se </a:t>
            </a:r>
            <a:r>
              <a:rPr lang="sl-SI" sz="3000" dirty="0"/>
              <a:t>razlikuje tudi po neravnem dnu, ki je lahko razčlenjena z vrtačami</a:t>
            </a:r>
          </a:p>
          <a:p>
            <a:pPr lvl="0"/>
            <a:r>
              <a:rPr lang="sl-SI" sz="3000" dirty="0"/>
              <a:t>največja kotanja na krasu, z ravnim dnom, strmim, 					</a:t>
            </a:r>
            <a:r>
              <a:rPr lang="sl-SI" sz="3000" dirty="0" smtClean="0"/>
              <a:t>	- </a:t>
            </a:r>
            <a:r>
              <a:rPr lang="sl-SI" sz="3000" dirty="0"/>
              <a:t>ŠKRAPLJE</a:t>
            </a:r>
          </a:p>
          <a:p>
            <a:pPr marL="0" indent="0">
              <a:buNone/>
            </a:pPr>
            <a:r>
              <a:rPr lang="sl-SI" sz="3000" dirty="0" smtClean="0"/>
              <a:t>      sklenjenim </a:t>
            </a:r>
            <a:r>
              <a:rPr lang="sl-SI" sz="3000" dirty="0"/>
              <a:t>obodom. Po njem teče reka ponikalnica.</a:t>
            </a:r>
          </a:p>
          <a:p>
            <a:pPr lvl="0"/>
            <a:r>
              <a:rPr lang="sl-SI" sz="3000" dirty="0"/>
              <a:t>navpičen jašek v kraškem svetu, ki je praviloma bolj globok 					</a:t>
            </a:r>
            <a:r>
              <a:rPr lang="sl-SI" sz="3000" dirty="0" smtClean="0"/>
              <a:t>- </a:t>
            </a:r>
            <a:r>
              <a:rPr lang="sl-SI" sz="3000" dirty="0"/>
              <a:t>VRTAČA</a:t>
            </a:r>
          </a:p>
          <a:p>
            <a:pPr marL="0" indent="0">
              <a:buNone/>
            </a:pPr>
            <a:r>
              <a:rPr lang="sl-SI" sz="3000" dirty="0" smtClean="0"/>
              <a:t>      kot </a:t>
            </a:r>
            <a:r>
              <a:rPr lang="sl-SI" sz="3000" dirty="0"/>
              <a:t>pa širok in se mu ne vidi dna</a:t>
            </a:r>
          </a:p>
          <a:p>
            <a:pPr lvl="0"/>
            <a:r>
              <a:rPr lang="sl-SI" sz="3000" dirty="0"/>
              <a:t>tvorbe so različnih oblik: stalagmiti ( na tleh), stalaktiti </a:t>
            </a:r>
          </a:p>
          <a:p>
            <a:pPr marL="0" indent="0">
              <a:buNone/>
            </a:pPr>
            <a:r>
              <a:rPr lang="sl-SI" sz="3000" dirty="0" smtClean="0"/>
              <a:t>     (</a:t>
            </a:r>
            <a:r>
              <a:rPr lang="sl-SI" sz="3000" dirty="0"/>
              <a:t>s stropa), stebri (po združitvi stalaktitov in stalagmitov), zavese, cevčice				- KRAŠKO  POLJE</a:t>
            </a:r>
          </a:p>
          <a:p>
            <a:pPr lvl="0"/>
            <a:r>
              <a:rPr lang="sl-SI" sz="3000" dirty="0"/>
              <a:t>lahko so suhe ali vodne (npr. Planinska jama), izvirne (Unica 					- BREZNO</a:t>
            </a:r>
          </a:p>
          <a:p>
            <a:pPr marL="0" indent="0">
              <a:buNone/>
            </a:pPr>
            <a:r>
              <a:rPr lang="sl-SI" sz="3000" dirty="0" smtClean="0"/>
              <a:t>      V </a:t>
            </a:r>
            <a:r>
              <a:rPr lang="sl-SI" sz="3000" dirty="0"/>
              <a:t>Planinski jami) ali ponorne ( Rak v jami Karlovica)	</a:t>
            </a:r>
          </a:p>
          <a:p>
            <a:pPr marL="0" indent="0">
              <a:buNone/>
            </a:pPr>
            <a:r>
              <a:rPr lang="sl-SI" sz="3000" dirty="0"/>
              <a:t> </a:t>
            </a:r>
          </a:p>
          <a:p>
            <a:endParaRPr lang="sl-SI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Rokopis 4"/>
              <p14:cNvContentPartPr/>
              <p14:nvPr/>
            </p14:nvContentPartPr>
            <p14:xfrm>
              <a:off x="4005228" y="2498654"/>
              <a:ext cx="5151960" cy="1433160"/>
            </p14:xfrm>
          </p:contentPart>
        </mc:Choice>
        <mc:Fallback>
          <p:pic>
            <p:nvPicPr>
              <p:cNvPr id="5" name="Rokopis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993348" y="2486774"/>
                <a:ext cx="5175720" cy="1456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7" name="Rokopis 6"/>
              <p14:cNvContentPartPr/>
              <p14:nvPr/>
            </p14:nvContentPartPr>
            <p14:xfrm>
              <a:off x="5705508" y="3219734"/>
              <a:ext cx="3322800" cy="1224000"/>
            </p14:xfrm>
          </p:contentPart>
        </mc:Choice>
        <mc:Fallback>
          <p:pic>
            <p:nvPicPr>
              <p:cNvPr id="7" name="Rokopis 6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693628" y="3207854"/>
                <a:ext cx="3346560" cy="1247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9" name="Rokopis 8"/>
              <p14:cNvContentPartPr/>
              <p14:nvPr/>
            </p14:nvContentPartPr>
            <p14:xfrm>
              <a:off x="5344788" y="2446814"/>
              <a:ext cx="3722400" cy="1301400"/>
            </p14:xfrm>
          </p:contentPart>
        </mc:Choice>
        <mc:Fallback>
          <p:pic>
            <p:nvPicPr>
              <p:cNvPr id="9" name="Rokopis 8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332908" y="2434934"/>
                <a:ext cx="3746160" cy="1325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1" name="Rokopis 10"/>
              <p14:cNvContentPartPr/>
              <p14:nvPr/>
            </p14:nvContentPartPr>
            <p14:xfrm>
              <a:off x="4417428" y="4095614"/>
              <a:ext cx="4675320" cy="1056240"/>
            </p14:xfrm>
          </p:contentPart>
        </mc:Choice>
        <mc:Fallback>
          <p:pic>
            <p:nvPicPr>
              <p:cNvPr id="11" name="Rokopis 10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393308" y="4071494"/>
                <a:ext cx="4723560" cy="1104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3" name="Rokopis 12"/>
              <p14:cNvContentPartPr/>
              <p14:nvPr/>
            </p14:nvContentPartPr>
            <p14:xfrm>
              <a:off x="4597788" y="4559294"/>
              <a:ext cx="4430520" cy="902520"/>
            </p14:xfrm>
          </p:contentPart>
        </mc:Choice>
        <mc:Fallback>
          <p:pic>
            <p:nvPicPr>
              <p:cNvPr id="13" name="Rokopis 12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573668" y="4535174"/>
                <a:ext cx="4478760" cy="950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5" name="Rokopis 14"/>
              <p14:cNvContentPartPr/>
              <p14:nvPr/>
            </p14:nvContentPartPr>
            <p14:xfrm>
              <a:off x="5009988" y="2973854"/>
              <a:ext cx="4018320" cy="2113560"/>
            </p14:xfrm>
          </p:contentPart>
        </mc:Choice>
        <mc:Fallback>
          <p:pic>
            <p:nvPicPr>
              <p:cNvPr id="15" name="Rokopis 14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985868" y="2949734"/>
                <a:ext cx="4066560" cy="2161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7" name="Rokopis 16"/>
              <p14:cNvContentPartPr/>
              <p14:nvPr/>
            </p14:nvContentPartPr>
            <p14:xfrm>
              <a:off x="4713708" y="3451574"/>
              <a:ext cx="4366080" cy="2229120"/>
            </p14:xfrm>
          </p:contentPart>
        </mc:Choice>
        <mc:Fallback>
          <p:pic>
            <p:nvPicPr>
              <p:cNvPr id="17" name="Rokopis 16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689588" y="3427454"/>
                <a:ext cx="4414320" cy="2277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30681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224</Words>
  <Application>Microsoft Office PowerPoint</Application>
  <PresentationFormat>Širokozaslonsko</PresentationFormat>
  <Paragraphs>18</Paragraphs>
  <Slides>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Officeova tema</vt:lpstr>
      <vt:lpstr>PREGLED NALOGE</vt:lpstr>
      <vt:lpstr>PowerPointova predstavitev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petra.bergoc@gmail.com</dc:creator>
  <cp:lastModifiedBy>petra.bergoc@gmail.com</cp:lastModifiedBy>
  <cp:revision>3</cp:revision>
  <dcterms:created xsi:type="dcterms:W3CDTF">2021-01-13T16:24:56Z</dcterms:created>
  <dcterms:modified xsi:type="dcterms:W3CDTF">2021-01-13T17:34:06Z</dcterms:modified>
</cp:coreProperties>
</file>