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fornian FB" panose="0207040306080B030204" pitchFamily="18" charset="0"/>
      <p:regular r:id="rId18"/>
      <p:bold r:id="rId19"/>
      <p:italic r:id="rId20"/>
    </p:embeddedFont>
    <p:embeddedFont>
      <p:font typeface="Calisto MT" panose="02040603050505030304" pitchFamily="18" charset="0"/>
      <p:regular r:id="rId21"/>
      <p:bold r:id="rId22"/>
      <p:italic r:id="rId23"/>
      <p:boldItalic r:id="rId24"/>
    </p:embeddedFont>
    <p:embeddedFont>
      <p:font typeface="Comfortaa" panose="020B0604020202020204" charset="0"/>
      <p:regular r:id="rId25"/>
      <p:bold r:id="rId26"/>
    </p:embeddedFont>
    <p:embeddedFont>
      <p:font typeface="Fredericka the Great" panose="020B0604020202020204" charset="0"/>
      <p:regular r:id="rId27"/>
    </p:embeddedFont>
    <p:embeddedFont>
      <p:font typeface="Sue Ellen Francisco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681222-BB03-4D71-9EAE-815DC18E1EDC}">
  <a:tblStyle styleId="{03681222-BB03-4D71-9EAE-815DC18E1E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fornian FB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5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994675" y="1945160"/>
            <a:ext cx="21756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620525" y="1828613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58" name="Google Shape;58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59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flipH="1">
            <a:off x="7801668" y="777675"/>
            <a:ext cx="1220894" cy="165386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7841255" y="2124165"/>
            <a:ext cx="1414390" cy="1136307"/>
            <a:chOff x="4649450" y="3527425"/>
            <a:chExt cx="1224050" cy="983475"/>
          </a:xfrm>
        </p:grpSpPr>
        <p:sp>
          <p:nvSpPr>
            <p:cNvPr id="82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flipH="1">
            <a:off x="7913985" y="2593942"/>
            <a:ext cx="1414414" cy="191600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rot="-5400000">
            <a:off x="8219206" y="4367378"/>
            <a:ext cx="803967" cy="108907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rot="5400000">
            <a:off x="47341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 rot="10800000" flipH="1">
            <a:off x="-359666" y="719282"/>
            <a:ext cx="949251" cy="762685"/>
            <a:chOff x="4649450" y="3527425"/>
            <a:chExt cx="1224050" cy="983475"/>
          </a:xfrm>
        </p:grpSpPr>
        <p:sp>
          <p:nvSpPr>
            <p:cNvPr id="89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rot="10800000" flipH="1">
            <a:off x="-197523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flipH="1">
            <a:off x="8276759" y="3925536"/>
            <a:ext cx="1051459" cy="844805"/>
            <a:chOff x="4649450" y="3527425"/>
            <a:chExt cx="1224050" cy="983475"/>
          </a:xfrm>
        </p:grpSpPr>
        <p:sp>
          <p:nvSpPr>
            <p:cNvPr id="94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 hasCustomPrompt="1"/>
          </p:nvPr>
        </p:nvSpPr>
        <p:spPr>
          <a:xfrm>
            <a:off x="2510174" y="492028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229" name="Google Shape;229;p9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230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title" idx="2"/>
          </p:nvPr>
        </p:nvSpPr>
        <p:spPr>
          <a:xfrm>
            <a:off x="4000500" y="605225"/>
            <a:ext cx="2693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2" name="Google Shape;252;p9"/>
          <p:cNvSpPr/>
          <p:nvPr/>
        </p:nvSpPr>
        <p:spPr>
          <a:xfrm rot="10800000" flipH="1">
            <a:off x="-379363" y="2210351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9"/>
          <p:cNvGrpSpPr/>
          <p:nvPr/>
        </p:nvGrpSpPr>
        <p:grpSpPr>
          <a:xfrm rot="10800000" flipH="1">
            <a:off x="-621477" y="1291315"/>
            <a:ext cx="1768018" cy="1420433"/>
            <a:chOff x="4649450" y="3527425"/>
            <a:chExt cx="1224050" cy="983475"/>
          </a:xfrm>
        </p:grpSpPr>
        <p:sp>
          <p:nvSpPr>
            <p:cNvPr id="254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9"/>
          <p:cNvSpPr/>
          <p:nvPr/>
        </p:nvSpPr>
        <p:spPr>
          <a:xfrm rot="10800000" flipH="1">
            <a:off x="-288050" y="-52570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 rot="5400000">
            <a:off x="327786" y="-658075"/>
            <a:ext cx="1407871" cy="19072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9"/>
          <p:cNvGrpSpPr/>
          <p:nvPr/>
        </p:nvGrpSpPr>
        <p:grpSpPr>
          <a:xfrm rot="10800000" flipH="1">
            <a:off x="1360085" y="-200139"/>
            <a:ext cx="1004945" cy="807433"/>
            <a:chOff x="4649450" y="3527425"/>
            <a:chExt cx="1224050" cy="983475"/>
          </a:xfrm>
        </p:grpSpPr>
        <p:sp>
          <p:nvSpPr>
            <p:cNvPr id="260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9"/>
          <p:cNvSpPr/>
          <p:nvPr/>
        </p:nvSpPr>
        <p:spPr>
          <a:xfrm flipH="1">
            <a:off x="7796137" y="3177326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CUSTOM_2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4965475" y="2534838"/>
            <a:ext cx="3013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4716025" y="330968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5803375" y="1391475"/>
            <a:ext cx="13380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8227093" y="3480547"/>
            <a:ext cx="1327430" cy="17980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8006258" y="4377911"/>
            <a:ext cx="874074" cy="11841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198300" y="-153778"/>
            <a:ext cx="1036964" cy="14047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764528" y="-193301"/>
            <a:ext cx="754382" cy="606116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249861" y="-321600"/>
            <a:ext cx="767166" cy="10392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459731" y="-557813"/>
            <a:ext cx="1115918" cy="1511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7246780" y="4704871"/>
            <a:ext cx="874094" cy="7022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2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29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10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9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814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9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9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9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21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29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9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29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827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21_1_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0"/>
          <p:cNvSpPr/>
          <p:nvPr/>
        </p:nvSpPr>
        <p:spPr>
          <a:xfrm rot="5400000">
            <a:off x="2155410" y="-303306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30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33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30"/>
          <p:cNvGrpSpPr/>
          <p:nvPr/>
        </p:nvGrpSpPr>
        <p:grpSpPr>
          <a:xfrm rot="5400000">
            <a:off x="843699" y="-167799"/>
            <a:ext cx="1566539" cy="1258553"/>
            <a:chOff x="4649450" y="3527425"/>
            <a:chExt cx="1224050" cy="983475"/>
          </a:xfrm>
        </p:grpSpPr>
        <p:sp>
          <p:nvSpPr>
            <p:cNvPr id="837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30"/>
          <p:cNvSpPr/>
          <p:nvPr/>
        </p:nvSpPr>
        <p:spPr>
          <a:xfrm rot="5400000">
            <a:off x="46552" y="-266247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10800000" flipH="1">
            <a:off x="-323965" y="502387"/>
            <a:ext cx="890430" cy="12064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30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44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0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30"/>
          <p:cNvGrpSpPr/>
          <p:nvPr/>
        </p:nvGrpSpPr>
        <p:grpSpPr>
          <a:xfrm rot="5400000">
            <a:off x="-411660" y="1521699"/>
            <a:ext cx="890496" cy="715478"/>
            <a:chOff x="4649450" y="3527425"/>
            <a:chExt cx="1224050" cy="983475"/>
          </a:xfrm>
        </p:grpSpPr>
        <p:sp>
          <p:nvSpPr>
            <p:cNvPr id="850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2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1"/>
          <p:cNvGrpSpPr/>
          <p:nvPr/>
        </p:nvGrpSpPr>
        <p:grpSpPr>
          <a:xfrm rot="10800000" flipH="1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85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76" name="Google Shape;876;p31"/>
          <p:cNvSpPr/>
          <p:nvPr/>
        </p:nvSpPr>
        <p:spPr>
          <a:xfrm rot="10800000">
            <a:off x="7737102" y="2481981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1"/>
          <p:cNvGrpSpPr/>
          <p:nvPr/>
        </p:nvGrpSpPr>
        <p:grpSpPr>
          <a:xfrm rot="10800000" flipH="1">
            <a:off x="1025682" y="-401568"/>
            <a:ext cx="1479225" cy="1242621"/>
            <a:chOff x="4649450" y="3501085"/>
            <a:chExt cx="1170736" cy="983475"/>
          </a:xfrm>
        </p:grpSpPr>
        <p:sp>
          <p:nvSpPr>
            <p:cNvPr id="878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31"/>
          <p:cNvGrpSpPr/>
          <p:nvPr/>
        </p:nvGrpSpPr>
        <p:grpSpPr>
          <a:xfrm rot="10800000">
            <a:off x="7792232" y="1326924"/>
            <a:ext cx="1970721" cy="1583296"/>
            <a:chOff x="4649450" y="3527425"/>
            <a:chExt cx="1224050" cy="983475"/>
          </a:xfrm>
        </p:grpSpPr>
        <p:sp>
          <p:nvSpPr>
            <p:cNvPr id="882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31"/>
          <p:cNvSpPr/>
          <p:nvPr/>
        </p:nvSpPr>
        <p:spPr>
          <a:xfrm rot="10800000">
            <a:off x="7690482" y="-170907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1"/>
          <p:cNvSpPr/>
          <p:nvPr/>
        </p:nvSpPr>
        <p:spPr>
          <a:xfrm rot="-5400000" flipH="1">
            <a:off x="7407383" y="-534038"/>
            <a:ext cx="1120156" cy="15174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1"/>
          <p:cNvSpPr/>
          <p:nvPr/>
        </p:nvSpPr>
        <p:spPr>
          <a:xfrm rot="5400000">
            <a:off x="-137427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1"/>
          <p:cNvGrpSpPr/>
          <p:nvPr/>
        </p:nvGrpSpPr>
        <p:grpSpPr>
          <a:xfrm rot="10800000" flipH="1">
            <a:off x="-230168" y="1678417"/>
            <a:ext cx="1255875" cy="1009045"/>
            <a:chOff x="4649450" y="3527425"/>
            <a:chExt cx="1224050" cy="983475"/>
          </a:xfrm>
        </p:grpSpPr>
        <p:sp>
          <p:nvSpPr>
            <p:cNvPr id="889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/>
          <p:nvPr/>
        </p:nvSpPr>
        <p:spPr>
          <a:xfrm rot="10800000" flipH="1">
            <a:off x="-496404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1"/>
          <p:cNvSpPr/>
          <p:nvPr/>
        </p:nvSpPr>
        <p:spPr>
          <a:xfrm rot="10800000" flipH="1">
            <a:off x="-786719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1"/>
          <p:cNvGrpSpPr/>
          <p:nvPr/>
        </p:nvGrpSpPr>
        <p:grpSpPr>
          <a:xfrm rot="10800000">
            <a:off x="6434392" y="-335257"/>
            <a:ext cx="1120128" cy="899978"/>
            <a:chOff x="4649450" y="3527425"/>
            <a:chExt cx="1224050" cy="983475"/>
          </a:xfrm>
        </p:grpSpPr>
        <p:sp>
          <p:nvSpPr>
            <p:cNvPr id="895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_1_1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/>
          <p:nvPr/>
        </p:nvSpPr>
        <p:spPr>
          <a:xfrm>
            <a:off x="-414566" y="126042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" name="Google Shape;900;p32"/>
          <p:cNvGrpSpPr/>
          <p:nvPr/>
        </p:nvGrpSpPr>
        <p:grpSpPr>
          <a:xfrm rot="10800000">
            <a:off x="7292228" y="-173074"/>
            <a:ext cx="1019360" cy="856312"/>
            <a:chOff x="4649450" y="3501085"/>
            <a:chExt cx="1170736" cy="983475"/>
          </a:xfrm>
        </p:grpSpPr>
        <p:sp>
          <p:nvSpPr>
            <p:cNvPr id="901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-786934" y="2796990"/>
            <a:ext cx="1694575" cy="1361523"/>
            <a:chOff x="4649450" y="3527425"/>
            <a:chExt cx="1224050" cy="983475"/>
          </a:xfrm>
        </p:grpSpPr>
        <p:sp>
          <p:nvSpPr>
            <p:cNvPr id="905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32"/>
          <p:cNvSpPr/>
          <p:nvPr/>
        </p:nvSpPr>
        <p:spPr>
          <a:xfrm>
            <a:off x="-467370" y="346468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2"/>
          <p:cNvSpPr/>
          <p:nvPr/>
        </p:nvSpPr>
        <p:spPr>
          <a:xfrm rot="5400000" flipH="1">
            <a:off x="679909" y="3845523"/>
            <a:ext cx="1660496" cy="224955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2"/>
          <p:cNvSpPr/>
          <p:nvPr/>
        </p:nvSpPr>
        <p:spPr>
          <a:xfrm rot="-5400000" flipH="1">
            <a:off x="7923469" y="-285816"/>
            <a:ext cx="1189743" cy="161166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32"/>
          <p:cNvGrpSpPr/>
          <p:nvPr/>
        </p:nvGrpSpPr>
        <p:grpSpPr>
          <a:xfrm rot="10800000">
            <a:off x="8311770" y="1260418"/>
            <a:ext cx="865403" cy="695317"/>
            <a:chOff x="4649450" y="3527425"/>
            <a:chExt cx="1224050" cy="983475"/>
          </a:xfrm>
        </p:grpSpPr>
        <p:sp>
          <p:nvSpPr>
            <p:cNvPr id="912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32"/>
          <p:cNvSpPr/>
          <p:nvPr/>
        </p:nvSpPr>
        <p:spPr>
          <a:xfrm rot="10800000">
            <a:off x="8480403" y="283235"/>
            <a:ext cx="880170" cy="119230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2"/>
          <p:cNvSpPr/>
          <p:nvPr/>
        </p:nvSpPr>
        <p:spPr>
          <a:xfrm rot="10800000">
            <a:off x="8280334" y="1600350"/>
            <a:ext cx="1280295" cy="173432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-7960" y="4583288"/>
            <a:ext cx="963205" cy="773896"/>
            <a:chOff x="4649450" y="3527425"/>
            <a:chExt cx="1224050" cy="983475"/>
          </a:xfrm>
        </p:grpSpPr>
        <p:sp>
          <p:nvSpPr>
            <p:cNvPr id="918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60" r:id="rId4"/>
    <p:sldLayoutId id="2147483675" r:id="rId5"/>
    <p:sldLayoutId id="2147483676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/>
          <p:cNvSpPr txBox="1"/>
          <p:nvPr/>
        </p:nvSpPr>
        <p:spPr>
          <a:xfrm>
            <a:off x="2285984" y="1000114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Calisto MT" pitchFamily="18" charset="0"/>
                <a:cs typeface="Calibri" pitchFamily="34" charset="0"/>
              </a:rPr>
              <a:t>Pred katerimi besedami pišemo </a:t>
            </a:r>
            <a:r>
              <a:rPr lang="sl-SI" sz="2800" b="1" dirty="0">
                <a:solidFill>
                  <a:srgbClr val="0070C0"/>
                </a:solidFill>
                <a:latin typeface="Calisto MT" pitchFamily="18" charset="0"/>
                <a:cs typeface="Calibri" pitchFamily="34" charset="0"/>
              </a:rPr>
              <a:t>K</a:t>
            </a:r>
            <a:r>
              <a:rPr lang="sl-SI" sz="2400" dirty="0">
                <a:latin typeface="Calisto MT" pitchFamily="18" charset="0"/>
                <a:cs typeface="Calibri" pitchFamily="34" charset="0"/>
              </a:rPr>
              <a:t>, pred katerimi pa </a:t>
            </a:r>
            <a:r>
              <a:rPr lang="sl-SI" sz="2800" b="1" dirty="0">
                <a:solidFill>
                  <a:schemeClr val="accent2"/>
                </a:solidFill>
                <a:latin typeface="Calisto MT" pitchFamily="18" charset="0"/>
                <a:cs typeface="Calibri" pitchFamily="34" charset="0"/>
              </a:rPr>
              <a:t>H</a:t>
            </a:r>
            <a:r>
              <a:rPr lang="sl-SI" sz="2400" dirty="0">
                <a:latin typeface="Calisto MT" pitchFamily="18" charset="0"/>
                <a:cs typeface="Calibri" pitchFamily="34" charset="0"/>
              </a:rPr>
              <a:t>? </a:t>
            </a:r>
          </a:p>
        </p:txBody>
      </p:sp>
      <p:pic>
        <p:nvPicPr>
          <p:cNvPr id="12" name="Slika 11" descr="4580083e-e28c-4001-b89d-20fa54cf8c93-28111fa1-9e3a-4be0-821e-a5948078e239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00166" y="2928940"/>
            <a:ext cx="1785950" cy="1785950"/>
          </a:xfrm>
          <a:prstGeom prst="rect">
            <a:avLst/>
          </a:prstGeom>
        </p:spPr>
      </p:pic>
      <p:pic>
        <p:nvPicPr>
          <p:cNvPr id="13" name="Slika 12" descr="4580083e-e28c-4001-b89d-20fa54cf8c93-28111fa1-9e3a-4be0-821e-a5948078e239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000378"/>
            <a:ext cx="1785950" cy="1785950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2857488" y="2500312"/>
            <a:ext cx="642942" cy="5715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5786446" y="2500312"/>
            <a:ext cx="642942" cy="5715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/>
          <p:cNvSpPr txBox="1"/>
          <p:nvPr/>
        </p:nvSpPr>
        <p:spPr>
          <a:xfrm>
            <a:off x="2928926" y="25003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70C0"/>
                </a:solidFill>
              </a:rPr>
              <a:t>K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5857884" y="25003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/>
                </a:solidFill>
              </a:rPr>
              <a:t>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2214546" y="428610"/>
            <a:ext cx="5000660" cy="1000132"/>
          </a:xfrm>
        </p:spPr>
        <p:txBody>
          <a:bodyPr/>
          <a:lstStyle/>
          <a:p>
            <a:r>
              <a:rPr lang="sl-SI" b="0" dirty="0">
                <a:latin typeface="+mn-lt"/>
              </a:rPr>
              <a:t>Sedaj pa lahko končno obiščem živalski vrt! </a:t>
            </a:r>
            <a:r>
              <a:rPr lang="sl-SI" b="0" dirty="0">
                <a:latin typeface="+mn-lt"/>
                <a:sym typeface="Wingdings" pitchFamily="2" charset="2"/>
              </a:rPr>
              <a:t> </a:t>
            </a:r>
            <a:endParaRPr lang="sl-SI" b="0" dirty="0">
              <a:latin typeface="+mn-lt"/>
            </a:endParaRPr>
          </a:p>
        </p:txBody>
      </p:sp>
      <p:pic>
        <p:nvPicPr>
          <p:cNvPr id="1026" name="Picture 2" descr="Clipart: zoo map | Map of a zoo park — Stock Vector © artisticco #592217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304"/>
            <a:ext cx="5357850" cy="3571900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2071670" y="2857502"/>
            <a:ext cx="8572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" name="Raven puščični konektor 4"/>
          <p:cNvCxnSpPr/>
          <p:nvPr/>
        </p:nvCxnSpPr>
        <p:spPr>
          <a:xfrm rot="16200000" flipV="1">
            <a:off x="1303711" y="2411015"/>
            <a:ext cx="821538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642910" y="200024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k/h  kameli</a:t>
            </a:r>
          </a:p>
        </p:txBody>
      </p:sp>
      <p:sp>
        <p:nvSpPr>
          <p:cNvPr id="9" name="Elipsa 8"/>
          <p:cNvSpPr/>
          <p:nvPr/>
        </p:nvSpPr>
        <p:spPr>
          <a:xfrm>
            <a:off x="857224" y="2000246"/>
            <a:ext cx="21431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2143108" y="1857370"/>
            <a:ext cx="8572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uščični konektor 10"/>
          <p:cNvCxnSpPr/>
          <p:nvPr/>
        </p:nvCxnSpPr>
        <p:spPr>
          <a:xfrm rot="16200000" flipV="1">
            <a:off x="1446587" y="1268007"/>
            <a:ext cx="821538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928662" y="85723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k/h  žirafi</a:t>
            </a:r>
          </a:p>
        </p:txBody>
      </p:sp>
      <p:sp>
        <p:nvSpPr>
          <p:cNvPr id="13" name="Elipsa 12"/>
          <p:cNvSpPr/>
          <p:nvPr/>
        </p:nvSpPr>
        <p:spPr>
          <a:xfrm>
            <a:off x="928662" y="857238"/>
            <a:ext cx="21431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5357818" y="1285866"/>
            <a:ext cx="8572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5" name="Raven puščični konektor 14"/>
          <p:cNvCxnSpPr/>
          <p:nvPr/>
        </p:nvCxnSpPr>
        <p:spPr>
          <a:xfrm flipV="1">
            <a:off x="6000760" y="1071552"/>
            <a:ext cx="642942" cy="2500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6643702" y="85723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k/h  kači</a:t>
            </a:r>
          </a:p>
        </p:txBody>
      </p:sp>
      <p:sp>
        <p:nvSpPr>
          <p:cNvPr id="18" name="Elipsa 17"/>
          <p:cNvSpPr/>
          <p:nvPr/>
        </p:nvSpPr>
        <p:spPr>
          <a:xfrm>
            <a:off x="6858016" y="857238"/>
            <a:ext cx="21431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6215074" y="1643056"/>
            <a:ext cx="8572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uščični konektor 20"/>
          <p:cNvCxnSpPr/>
          <p:nvPr/>
        </p:nvCxnSpPr>
        <p:spPr>
          <a:xfrm flipV="1">
            <a:off x="7072330" y="1643056"/>
            <a:ext cx="857256" cy="2500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7929554" y="135730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k/h slonu</a:t>
            </a:r>
          </a:p>
        </p:txBody>
      </p:sp>
      <p:sp>
        <p:nvSpPr>
          <p:cNvPr id="24" name="Elipsa 23"/>
          <p:cNvSpPr/>
          <p:nvPr/>
        </p:nvSpPr>
        <p:spPr>
          <a:xfrm>
            <a:off x="7929586" y="1357304"/>
            <a:ext cx="21431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Elipsa 25"/>
          <p:cNvSpPr/>
          <p:nvPr/>
        </p:nvSpPr>
        <p:spPr>
          <a:xfrm>
            <a:off x="6572264" y="3357568"/>
            <a:ext cx="8572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7" name="Raven puščični konektor 26"/>
          <p:cNvCxnSpPr/>
          <p:nvPr/>
        </p:nvCxnSpPr>
        <p:spPr>
          <a:xfrm flipV="1">
            <a:off x="7286644" y="3214692"/>
            <a:ext cx="714380" cy="2500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/>
          <p:cNvSpPr txBox="1"/>
          <p:nvPr/>
        </p:nvSpPr>
        <p:spPr>
          <a:xfrm>
            <a:off x="7715272" y="2857502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k/h medvedu</a:t>
            </a:r>
          </a:p>
        </p:txBody>
      </p:sp>
      <p:sp>
        <p:nvSpPr>
          <p:cNvPr id="30" name="Elipsa 29"/>
          <p:cNvSpPr/>
          <p:nvPr/>
        </p:nvSpPr>
        <p:spPr>
          <a:xfrm>
            <a:off x="7715272" y="2857502"/>
            <a:ext cx="21431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1" name="Slika 30" descr="dd529f5e-8281-4ede-a0c6-5ab8836eadf8-28111fa1-9e3a-4be0-821e-a5948078e239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14560"/>
            <a:ext cx="1659256" cy="1659256"/>
          </a:xfrm>
          <a:prstGeom prst="rect">
            <a:avLst/>
          </a:prstGeom>
        </p:spPr>
      </p:pic>
      <p:pic>
        <p:nvPicPr>
          <p:cNvPr id="32" name="Slika 31" descr="c975f4b4-c180-41de-a5f0-dda9b708d5a9-28111fa1-9e3a-4be0-821e-a5948078e239-v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857238"/>
            <a:ext cx="1302066" cy="1302066"/>
          </a:xfrm>
          <a:prstGeom prst="rect">
            <a:avLst/>
          </a:prstGeom>
        </p:spPr>
      </p:pic>
      <p:pic>
        <p:nvPicPr>
          <p:cNvPr id="33" name="Slika 32" descr="0677c1ce-e9b1-455c-b71b-d6b40ebab931-28111fa1-9e3a-4be0-821e-a5948078e239-v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214296"/>
            <a:ext cx="1230628" cy="1230628"/>
          </a:xfrm>
          <a:prstGeom prst="rect">
            <a:avLst/>
          </a:prstGeom>
        </p:spPr>
      </p:pic>
      <p:pic>
        <p:nvPicPr>
          <p:cNvPr id="34" name="Slika 33" descr="6e5b44a4-9565-4b69-a32b-ac48dfbe64d5-28111fa1-9e3a-4be0-821e-a5948078e239-v1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82" y="1428742"/>
            <a:ext cx="1587850" cy="1587850"/>
          </a:xfrm>
          <a:prstGeom prst="rect">
            <a:avLst/>
          </a:prstGeom>
        </p:spPr>
      </p:pic>
      <p:pic>
        <p:nvPicPr>
          <p:cNvPr id="35" name="Slika 34" descr="bc812184-49da-491e-9aa0-3b6b91d08ec5-28111fa1-9e3a-4be0-821e-a5948078e239-v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3143254"/>
            <a:ext cx="1659256" cy="165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9" grpId="0"/>
      <p:bldP spid="29" grpId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428992" y="1071552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u="sng" dirty="0"/>
              <a:t>Samostojno delo:</a:t>
            </a:r>
          </a:p>
          <a:p>
            <a:pPr algn="ctr"/>
            <a:endParaRPr lang="sl-SI" sz="2400" dirty="0"/>
          </a:p>
          <a:p>
            <a:pPr algn="ctr"/>
            <a:r>
              <a:rPr lang="sl-SI" sz="2400" dirty="0"/>
              <a:t>SDZ str. 122 </a:t>
            </a:r>
            <a:r>
              <a:rPr lang="sl-SI" sz="2400" dirty="0">
                <a:sym typeface="Symbol"/>
              </a:rPr>
              <a:t> 125</a:t>
            </a:r>
            <a:endParaRPr lang="sl-SI" sz="2400" dirty="0"/>
          </a:p>
        </p:txBody>
      </p:sp>
      <p:pic>
        <p:nvPicPr>
          <p:cNvPr id="6" name="Slika 5" descr="d79f8946-0dbb-4784-bb61-7f85fc673f01-28111fa1-9e3a-4be0-821e-a5948078e239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428874"/>
            <a:ext cx="2928958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2571736" y="500048"/>
            <a:ext cx="4143404" cy="1000132"/>
          </a:xfrm>
        </p:spPr>
        <p:txBody>
          <a:bodyPr/>
          <a:lstStyle/>
          <a:p>
            <a:r>
              <a:rPr lang="sl-SI" b="0" dirty="0">
                <a:latin typeface="+mn-lt"/>
              </a:rPr>
              <a:t>Odločila sem se, da obiščem živalski vrt.  </a:t>
            </a:r>
            <a:r>
              <a:rPr lang="sl-SI" b="0" dirty="0">
                <a:latin typeface="+mn-lt"/>
                <a:sym typeface="Wingdings" pitchFamily="2" charset="2"/>
              </a:rPr>
              <a:t> </a:t>
            </a:r>
            <a:endParaRPr lang="sl-SI" b="0" dirty="0">
              <a:latin typeface="+mn-lt"/>
            </a:endParaRPr>
          </a:p>
        </p:txBody>
      </p:sp>
      <p:pic>
        <p:nvPicPr>
          <p:cNvPr id="1026" name="Picture 2" descr="Clipart: zoo map | Map of a zoo park — Stock Vector © artisticco #592217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304"/>
            <a:ext cx="535785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1"/>
          <p:cNvSpPr>
            <a:spLocks noGrp="1"/>
          </p:cNvSpPr>
          <p:nvPr>
            <p:ph type="subTitle" idx="1"/>
          </p:nvPr>
        </p:nvSpPr>
        <p:spPr>
          <a:xfrm>
            <a:off x="2571736" y="500048"/>
            <a:ext cx="4143404" cy="1000132"/>
          </a:xfrm>
        </p:spPr>
        <p:txBody>
          <a:bodyPr/>
          <a:lstStyle/>
          <a:p>
            <a:r>
              <a:rPr lang="sl-SI" sz="1800" b="0" dirty="0">
                <a:latin typeface="+mn-lt"/>
              </a:rPr>
              <a:t>Vendar, če želim obiskati živali, moram vedeti:</a:t>
            </a:r>
          </a:p>
          <a:p>
            <a:endParaRPr lang="sl-SI" sz="1800" b="0" dirty="0">
              <a:latin typeface="+mn-lt"/>
            </a:endParaRPr>
          </a:p>
          <a:p>
            <a:r>
              <a:rPr lang="sl-SI" b="0" dirty="0">
                <a:latin typeface="+mn-lt"/>
              </a:rPr>
              <a:t>Ali grem </a:t>
            </a:r>
            <a:r>
              <a:rPr lang="sl-SI" dirty="0">
                <a:solidFill>
                  <a:srgbClr val="0070C0"/>
                </a:solidFill>
                <a:latin typeface="+mn-lt"/>
              </a:rPr>
              <a:t>K</a:t>
            </a:r>
            <a:r>
              <a:rPr lang="sl-SI" b="0" dirty="0">
                <a:latin typeface="+mn-lt"/>
              </a:rPr>
              <a:t> slonu ali </a:t>
            </a:r>
            <a:r>
              <a:rPr lang="sl-SI">
                <a:solidFill>
                  <a:schemeClr val="accent2"/>
                </a:solidFill>
                <a:latin typeface="+mn-lt"/>
              </a:rPr>
              <a:t>H</a:t>
            </a:r>
            <a:r>
              <a:rPr lang="sl-SI" b="0">
                <a:latin typeface="+mn-lt"/>
              </a:rPr>
              <a:t> slonu?</a:t>
            </a:r>
            <a:endParaRPr lang="sl-SI" b="0" dirty="0">
              <a:latin typeface="+mn-lt"/>
            </a:endParaRPr>
          </a:p>
          <a:p>
            <a:endParaRPr lang="sl-SI" b="0" dirty="0">
              <a:latin typeface="+mn-lt"/>
            </a:endParaRPr>
          </a:p>
          <a:p>
            <a:endParaRPr lang="sl-SI" b="0" dirty="0">
              <a:latin typeface="+mn-lt"/>
            </a:endParaRPr>
          </a:p>
        </p:txBody>
      </p:sp>
      <p:pic>
        <p:nvPicPr>
          <p:cNvPr id="6" name="Slika 5" descr="214e2e2c-3a98-46f6-9b61-50c57a0d8fca-28111fa1-9e3a-4be0-821e-a5948078e239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00048"/>
            <a:ext cx="1961208" cy="1961208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500298" y="2643188"/>
            <a:ext cx="4572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2000" dirty="0"/>
          </a:p>
          <a:p>
            <a:pPr algn="ctr"/>
            <a:r>
              <a:rPr lang="sl-SI" sz="2000" dirty="0"/>
              <a:t>Mi boš pomagal, da se ne bom pri tem motila? </a:t>
            </a:r>
            <a:r>
              <a:rPr lang="sl-SI" sz="2000" dirty="0">
                <a:sym typeface="Wingdings" pitchFamily="2" charset="2"/>
              </a:rPr>
              <a:t> </a:t>
            </a:r>
            <a:endParaRPr lang="sl-SI" sz="2000" dirty="0"/>
          </a:p>
          <a:p>
            <a:endParaRPr lang="sl-SI" dirty="0"/>
          </a:p>
        </p:txBody>
      </p:sp>
      <p:pic>
        <p:nvPicPr>
          <p:cNvPr id="10" name="Slika 9" descr="054dd530-0437-42e2-b542-ea3336633e5f-28111fa1-9e3a-4be0-821e-a5948078e239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357568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1"/>
          <p:cNvSpPr>
            <a:spLocks noGrp="1"/>
          </p:cNvSpPr>
          <p:nvPr>
            <p:ph type="subTitle" idx="1"/>
          </p:nvPr>
        </p:nvSpPr>
        <p:spPr>
          <a:xfrm>
            <a:off x="2571736" y="500048"/>
            <a:ext cx="4143404" cy="1000132"/>
          </a:xfrm>
        </p:spPr>
        <p:txBody>
          <a:bodyPr/>
          <a:lstStyle/>
          <a:p>
            <a:r>
              <a:rPr lang="sl-SI" sz="1800" b="0" dirty="0">
                <a:latin typeface="+mn-lt"/>
              </a:rPr>
              <a:t>Slišala sem, da obstaja za to pravilo in prav nič težko ni. </a:t>
            </a:r>
            <a:r>
              <a:rPr lang="sl-SI" sz="1800" b="0" dirty="0">
                <a:latin typeface="+mn-lt"/>
                <a:sym typeface="Wingdings" pitchFamily="2" charset="2"/>
              </a:rPr>
              <a:t> </a:t>
            </a:r>
            <a:endParaRPr lang="sl-SI" sz="1800" b="0" dirty="0">
              <a:latin typeface="+mn-lt"/>
            </a:endParaRPr>
          </a:p>
          <a:p>
            <a:endParaRPr lang="sl-SI" b="0" dirty="0">
              <a:latin typeface="+mn-lt"/>
            </a:endParaRPr>
          </a:p>
          <a:p>
            <a:endParaRPr lang="sl-SI" b="0" dirty="0">
              <a:latin typeface="+mn-lt"/>
            </a:endParaRPr>
          </a:p>
        </p:txBody>
      </p:sp>
      <p:pic>
        <p:nvPicPr>
          <p:cNvPr id="3" name="Slika 2" descr="1k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000246"/>
            <a:ext cx="1683117" cy="2050794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4572000" y="3214692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 descr="h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357304"/>
            <a:ext cx="2020880" cy="2541513"/>
          </a:xfrm>
          <a:prstGeom prst="rect">
            <a:avLst/>
          </a:prstGeom>
        </p:spPr>
      </p:pic>
      <p:cxnSp>
        <p:nvCxnSpPr>
          <p:cNvPr id="7" name="Raven puščični konektor 6"/>
          <p:cNvCxnSpPr>
            <a:stCxn id="4" idx="6"/>
          </p:cNvCxnSpPr>
          <p:nvPr/>
        </p:nvCxnSpPr>
        <p:spPr>
          <a:xfrm flipV="1">
            <a:off x="5000628" y="2643188"/>
            <a:ext cx="1714512" cy="750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214546" y="714362"/>
            <a:ext cx="50720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u="sng" dirty="0"/>
              <a:t>Pravilo: </a:t>
            </a:r>
          </a:p>
          <a:p>
            <a:pPr algn="ctr"/>
            <a:r>
              <a:rPr lang="sl-SI" sz="2000" dirty="0"/>
              <a:t>Pred besedami, ki se začnejo s črko </a:t>
            </a:r>
            <a:r>
              <a:rPr lang="sl-SI" sz="2000" dirty="0">
                <a:solidFill>
                  <a:srgbClr val="FF0000"/>
                </a:solidFill>
              </a:rPr>
              <a:t>K</a:t>
            </a:r>
            <a:r>
              <a:rPr lang="sl-SI" sz="2000" dirty="0"/>
              <a:t> ali </a:t>
            </a:r>
            <a:r>
              <a:rPr lang="sl-SI" sz="2000" dirty="0">
                <a:solidFill>
                  <a:srgbClr val="FF0000"/>
                </a:solidFill>
              </a:rPr>
              <a:t>G</a:t>
            </a:r>
            <a:r>
              <a:rPr lang="sl-SI" sz="2000" dirty="0"/>
              <a:t>, napišemo črko </a:t>
            </a:r>
            <a:r>
              <a:rPr lang="sl-SI" sz="2400" b="1" dirty="0">
                <a:solidFill>
                  <a:schemeClr val="accent2"/>
                </a:solidFill>
              </a:rPr>
              <a:t>H</a:t>
            </a:r>
            <a:r>
              <a:rPr lang="sl-SI" sz="2000" dirty="0"/>
              <a:t>. </a:t>
            </a:r>
          </a:p>
          <a:p>
            <a:pPr algn="ctr"/>
            <a:endParaRPr lang="sl-SI" sz="2000" dirty="0"/>
          </a:p>
          <a:p>
            <a:pPr algn="ctr"/>
            <a:r>
              <a:rPr lang="sl-SI" sz="2000" dirty="0"/>
              <a:t>Pred vsemi ostalimi besedami pa napišemo črko </a:t>
            </a:r>
            <a:r>
              <a:rPr lang="sl-SI" sz="2400" b="1" dirty="0">
                <a:solidFill>
                  <a:srgbClr val="0070C0"/>
                </a:solidFill>
              </a:rPr>
              <a:t>K</a:t>
            </a:r>
            <a:r>
              <a:rPr lang="sl-SI" sz="2000" dirty="0"/>
              <a:t>. </a:t>
            </a:r>
          </a:p>
          <a:p>
            <a:endParaRPr lang="sl-SI" dirty="0"/>
          </a:p>
        </p:txBody>
      </p:sp>
      <p:pic>
        <p:nvPicPr>
          <p:cNvPr id="6" name="Slika 5" descr="h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786064"/>
            <a:ext cx="1509646" cy="1898571"/>
          </a:xfrm>
          <a:prstGeom prst="rect">
            <a:avLst/>
          </a:prstGeom>
        </p:spPr>
      </p:pic>
      <p:cxnSp>
        <p:nvCxnSpPr>
          <p:cNvPr id="11" name="Raven konektor 10"/>
          <p:cNvCxnSpPr/>
          <p:nvPr/>
        </p:nvCxnSpPr>
        <p:spPr>
          <a:xfrm rot="5400000">
            <a:off x="5930116" y="3642526"/>
            <a:ext cx="185738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rot="5400000">
            <a:off x="4929984" y="3642526"/>
            <a:ext cx="185738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 rot="10800000" flipV="1">
            <a:off x="5857884" y="3643320"/>
            <a:ext cx="1000132" cy="95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6072198" y="3071816"/>
            <a:ext cx="500066" cy="500066"/>
          </a:xfrm>
          <a:prstGeom prst="ellipse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6072198" y="3929072"/>
            <a:ext cx="500066" cy="500066"/>
          </a:xfrm>
          <a:prstGeom prst="ellipse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konektor 23"/>
          <p:cNvCxnSpPr/>
          <p:nvPr/>
        </p:nvCxnSpPr>
        <p:spPr>
          <a:xfrm>
            <a:off x="5572132" y="1785932"/>
            <a:ext cx="35719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konektor 27"/>
          <p:cNvCxnSpPr/>
          <p:nvPr/>
        </p:nvCxnSpPr>
        <p:spPr>
          <a:xfrm>
            <a:off x="5572132" y="1857370"/>
            <a:ext cx="35719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konektor 28"/>
          <p:cNvCxnSpPr/>
          <p:nvPr/>
        </p:nvCxnSpPr>
        <p:spPr>
          <a:xfrm>
            <a:off x="5429256" y="2786064"/>
            <a:ext cx="35719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konektor 29"/>
          <p:cNvCxnSpPr/>
          <p:nvPr/>
        </p:nvCxnSpPr>
        <p:spPr>
          <a:xfrm>
            <a:off x="5429256" y="2857502"/>
            <a:ext cx="35719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714612" y="5714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1600" u="sng" dirty="0"/>
              <a:t>Pravilo: </a:t>
            </a:r>
          </a:p>
          <a:p>
            <a:pPr algn="ctr"/>
            <a:r>
              <a:rPr lang="sl-SI" sz="1600" dirty="0"/>
              <a:t>Pred besedami, ki se začnejo s črko </a:t>
            </a:r>
            <a:r>
              <a:rPr lang="sl-SI" sz="1600" dirty="0">
                <a:solidFill>
                  <a:srgbClr val="FF0000"/>
                </a:solidFill>
              </a:rPr>
              <a:t>K</a:t>
            </a:r>
            <a:r>
              <a:rPr lang="sl-SI" sz="1600" dirty="0"/>
              <a:t> ali </a:t>
            </a:r>
            <a:r>
              <a:rPr lang="sl-SI" sz="1600" dirty="0">
                <a:solidFill>
                  <a:srgbClr val="FF0000"/>
                </a:solidFill>
              </a:rPr>
              <a:t>G</a:t>
            </a:r>
            <a:r>
              <a:rPr lang="sl-SI" sz="1600" dirty="0"/>
              <a:t>, napišemo črko </a:t>
            </a:r>
            <a:r>
              <a:rPr lang="sl-SI" sz="1600" b="1" dirty="0">
                <a:solidFill>
                  <a:schemeClr val="accent2"/>
                </a:solidFill>
              </a:rPr>
              <a:t>H</a:t>
            </a:r>
            <a:r>
              <a:rPr lang="sl-SI" sz="1600" dirty="0"/>
              <a:t>. </a:t>
            </a:r>
          </a:p>
          <a:p>
            <a:pPr algn="ctr"/>
            <a:endParaRPr lang="sl-SI" sz="1600" dirty="0"/>
          </a:p>
          <a:p>
            <a:pPr algn="ctr"/>
            <a:r>
              <a:rPr lang="sl-SI" sz="1600" dirty="0"/>
              <a:t>Pred vsemi ostalimi besedami pa napišemo črko </a:t>
            </a:r>
            <a:r>
              <a:rPr lang="sl-SI" sz="1600" b="1" dirty="0">
                <a:solidFill>
                  <a:srgbClr val="0070C0"/>
                </a:solidFill>
              </a:rPr>
              <a:t>K</a:t>
            </a:r>
            <a:r>
              <a:rPr lang="sl-SI" sz="1600" dirty="0"/>
              <a:t>. 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214942" y="3000378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Želela sem si izposoditi zanimivo knjigo, zato sem šla po nasvet </a:t>
            </a:r>
            <a:r>
              <a:rPr lang="sl-SI" sz="1600" b="1" dirty="0">
                <a:solidFill>
                  <a:schemeClr val="accent2"/>
                </a:solidFill>
              </a:rPr>
              <a:t>H</a:t>
            </a:r>
            <a:r>
              <a:rPr lang="sl-SI" sz="1600" b="1" dirty="0">
                <a:solidFill>
                  <a:srgbClr val="0070C0"/>
                </a:solidFill>
              </a:rPr>
              <a:t> </a:t>
            </a:r>
            <a:r>
              <a:rPr lang="sl-SI" sz="16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sl-SI" sz="1600" dirty="0">
                <a:solidFill>
                  <a:schemeClr val="tx1"/>
                </a:solidFill>
              </a:rPr>
              <a:t>njižničarki. </a:t>
            </a:r>
          </a:p>
        </p:txBody>
      </p:sp>
      <p:pic>
        <p:nvPicPr>
          <p:cNvPr id="13" name="Slika 12" descr="image-removebg-preview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71684"/>
            <a:ext cx="2460964" cy="29508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714612" y="5714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1600" u="sng" dirty="0"/>
              <a:t>Pravilo: </a:t>
            </a:r>
          </a:p>
          <a:p>
            <a:pPr algn="ctr"/>
            <a:r>
              <a:rPr lang="sl-SI" sz="1600" dirty="0"/>
              <a:t>Pred besedami, ki se začnejo s črko </a:t>
            </a:r>
            <a:r>
              <a:rPr lang="sl-SI" sz="1600" dirty="0">
                <a:solidFill>
                  <a:srgbClr val="FF0000"/>
                </a:solidFill>
              </a:rPr>
              <a:t>K</a:t>
            </a:r>
            <a:r>
              <a:rPr lang="sl-SI" sz="1600" dirty="0"/>
              <a:t> ali </a:t>
            </a:r>
            <a:r>
              <a:rPr lang="sl-SI" sz="1600" dirty="0">
                <a:solidFill>
                  <a:srgbClr val="FF0000"/>
                </a:solidFill>
              </a:rPr>
              <a:t>G</a:t>
            </a:r>
            <a:r>
              <a:rPr lang="sl-SI" sz="1600" dirty="0"/>
              <a:t>, napišemo črko </a:t>
            </a:r>
            <a:r>
              <a:rPr lang="sl-SI" sz="1600" b="1" dirty="0">
                <a:solidFill>
                  <a:schemeClr val="accent2"/>
                </a:solidFill>
              </a:rPr>
              <a:t>H</a:t>
            </a:r>
            <a:r>
              <a:rPr lang="sl-SI" sz="1600" dirty="0"/>
              <a:t>. </a:t>
            </a:r>
          </a:p>
          <a:p>
            <a:pPr algn="ctr"/>
            <a:endParaRPr lang="sl-SI" sz="1600" dirty="0"/>
          </a:p>
          <a:p>
            <a:pPr algn="ctr"/>
            <a:r>
              <a:rPr lang="sl-SI" sz="1600" dirty="0"/>
              <a:t>Pred vsemi ostalimi besedami pa napišemo črko </a:t>
            </a:r>
            <a:r>
              <a:rPr lang="sl-SI" sz="1600" b="1" dirty="0">
                <a:solidFill>
                  <a:srgbClr val="0070C0"/>
                </a:solidFill>
              </a:rPr>
              <a:t>K</a:t>
            </a:r>
            <a:r>
              <a:rPr lang="sl-SI" sz="1600" dirty="0"/>
              <a:t>. 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214942" y="292894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Zaželela sem si nove pričeske in odšla </a:t>
            </a:r>
            <a:r>
              <a:rPr lang="sl-SI" b="1" dirty="0">
                <a:solidFill>
                  <a:srgbClr val="0070C0"/>
                </a:solidFill>
              </a:rPr>
              <a:t>K</a:t>
            </a:r>
            <a:r>
              <a:rPr lang="sl-SI" dirty="0"/>
              <a:t> </a:t>
            </a:r>
            <a:r>
              <a:rPr lang="sl-SI" b="1" dirty="0">
                <a:solidFill>
                  <a:srgbClr val="FF0000"/>
                </a:solidFill>
              </a:rPr>
              <a:t>f</a:t>
            </a:r>
            <a:r>
              <a:rPr lang="sl-SI" dirty="0"/>
              <a:t>rizerju. </a:t>
            </a:r>
          </a:p>
        </p:txBody>
      </p:sp>
      <p:pic>
        <p:nvPicPr>
          <p:cNvPr id="12" name="Slika 11" descr="image-removebg-preview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000246"/>
            <a:ext cx="2810834" cy="28734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714480" y="1071552"/>
            <a:ext cx="6513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dirty="0"/>
              <a:t>Črki </a:t>
            </a:r>
            <a:r>
              <a:rPr lang="sl-SI" sz="2000" dirty="0">
                <a:solidFill>
                  <a:srgbClr val="0070C0"/>
                </a:solidFill>
              </a:rPr>
              <a:t>K</a:t>
            </a:r>
            <a:r>
              <a:rPr lang="sl-SI" sz="2000" dirty="0"/>
              <a:t> in </a:t>
            </a:r>
            <a:r>
              <a:rPr lang="sl-SI" sz="2000" dirty="0">
                <a:solidFill>
                  <a:schemeClr val="accent2"/>
                </a:solidFill>
              </a:rPr>
              <a:t>H</a:t>
            </a:r>
            <a:r>
              <a:rPr lang="sl-SI" sz="2000" dirty="0"/>
              <a:t> </a:t>
            </a:r>
            <a:r>
              <a:rPr lang="sl-SI" sz="2000" b="1" i="1" dirty="0"/>
              <a:t>izgovarjamo</a:t>
            </a:r>
            <a:r>
              <a:rPr lang="sl-SI" sz="2000" dirty="0"/>
              <a:t> </a:t>
            </a:r>
            <a:r>
              <a:rPr lang="sl-SI" sz="2000" b="1" u="sng" dirty="0">
                <a:solidFill>
                  <a:srgbClr val="FF0000"/>
                </a:solidFill>
              </a:rPr>
              <a:t>SKUPAJ</a:t>
            </a:r>
            <a:r>
              <a:rPr lang="sl-SI" sz="2000" dirty="0"/>
              <a:t> z naslednjo besedo. </a:t>
            </a:r>
          </a:p>
        </p:txBody>
      </p:sp>
      <p:sp>
        <p:nvSpPr>
          <p:cNvPr id="18434" name="AutoShape 2" descr="evo še en namig za rešitev našega... - Lekarna Kosobri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436" name="AutoShape 4" descr="evo še en namig za rešitev našega... - Lekarna Kosobri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8438" name="Picture 6" descr="pehta - YouTube"/>
          <p:cNvPicPr>
            <a:picLocks noChangeAspect="1" noChangeArrowheads="1"/>
          </p:cNvPicPr>
          <p:nvPr/>
        </p:nvPicPr>
        <p:blipFill>
          <a:blip r:embed="rId2"/>
          <a:srcRect t="12500" b="10416"/>
          <a:stretch>
            <a:fillRect/>
          </a:stretch>
        </p:blipFill>
        <p:spPr bwMode="auto">
          <a:xfrm>
            <a:off x="2143108" y="2214560"/>
            <a:ext cx="2594919" cy="1500198"/>
          </a:xfrm>
          <a:prstGeom prst="rect">
            <a:avLst/>
          </a:prstGeom>
          <a:noFill/>
        </p:spPr>
      </p:pic>
      <p:sp>
        <p:nvSpPr>
          <p:cNvPr id="11" name="Pravokotnik 10"/>
          <p:cNvSpPr/>
          <p:nvPr/>
        </p:nvSpPr>
        <p:spPr>
          <a:xfrm>
            <a:off x="5143504" y="2500312"/>
            <a:ext cx="2334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dirty="0"/>
              <a:t>Kekec gre</a:t>
            </a:r>
            <a:r>
              <a:rPr lang="sl-SI" sz="2000" dirty="0">
                <a:solidFill>
                  <a:srgbClr val="0070C0"/>
                </a:solidFill>
              </a:rPr>
              <a:t> k </a:t>
            </a:r>
            <a:r>
              <a:rPr lang="sl-SI" sz="2000" dirty="0" err="1"/>
              <a:t>Pehti</a:t>
            </a:r>
            <a:r>
              <a:rPr lang="sl-SI" sz="2000" dirty="0"/>
              <a:t>. </a:t>
            </a:r>
          </a:p>
        </p:txBody>
      </p:sp>
      <p:sp>
        <p:nvSpPr>
          <p:cNvPr id="13" name="Navzgor ukrivljena puščica 12"/>
          <p:cNvSpPr/>
          <p:nvPr/>
        </p:nvSpPr>
        <p:spPr>
          <a:xfrm>
            <a:off x="6500826" y="2857502"/>
            <a:ext cx="285752" cy="142876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928794" y="1071552"/>
            <a:ext cx="6126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dirty="0"/>
              <a:t>Črki </a:t>
            </a:r>
            <a:r>
              <a:rPr lang="sl-SI" sz="2000" dirty="0">
                <a:solidFill>
                  <a:srgbClr val="0070C0"/>
                </a:solidFill>
              </a:rPr>
              <a:t>K</a:t>
            </a:r>
            <a:r>
              <a:rPr lang="sl-SI" sz="2000" dirty="0"/>
              <a:t> in </a:t>
            </a:r>
            <a:r>
              <a:rPr lang="sl-SI" sz="2000" dirty="0">
                <a:solidFill>
                  <a:schemeClr val="accent2"/>
                </a:solidFill>
              </a:rPr>
              <a:t>H</a:t>
            </a:r>
            <a:r>
              <a:rPr lang="sl-SI" sz="2000" dirty="0"/>
              <a:t> </a:t>
            </a:r>
            <a:r>
              <a:rPr lang="sl-SI" sz="2000" b="1" i="1" dirty="0"/>
              <a:t>pišemo</a:t>
            </a:r>
            <a:r>
              <a:rPr lang="sl-SI" sz="2000" dirty="0"/>
              <a:t> </a:t>
            </a:r>
            <a:r>
              <a:rPr lang="sl-SI" sz="2000" b="1" u="sng" dirty="0">
                <a:solidFill>
                  <a:srgbClr val="FF0000"/>
                </a:solidFill>
              </a:rPr>
              <a:t>LOČENO</a:t>
            </a:r>
            <a:r>
              <a:rPr lang="sl-SI" sz="2000" dirty="0"/>
              <a:t> od naslednje besede. </a:t>
            </a:r>
          </a:p>
        </p:txBody>
      </p:sp>
      <p:sp>
        <p:nvSpPr>
          <p:cNvPr id="18434" name="AutoShape 2" descr="evo še en namig za rešitev našega... - Lekarna Kosobri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436" name="AutoShape 4" descr="evo še en namig za rešitev našega... - Lekarna Kosobri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5000628" y="24288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/>
              <a:t>Kekec gre </a:t>
            </a:r>
            <a:r>
              <a:rPr lang="sl-SI" sz="1800" b="1" dirty="0">
                <a:solidFill>
                  <a:schemeClr val="accent2"/>
                </a:solidFill>
              </a:rPr>
              <a:t>h</a:t>
            </a:r>
            <a:r>
              <a:rPr lang="sl-SI" sz="1800" dirty="0"/>
              <a:t> </a:t>
            </a:r>
            <a:r>
              <a:rPr lang="sl-SI" sz="1800" dirty="0" err="1"/>
              <a:t>Kosobrinu</a:t>
            </a:r>
            <a:r>
              <a:rPr lang="sl-SI" sz="1800" dirty="0"/>
              <a:t>. </a:t>
            </a:r>
          </a:p>
        </p:txBody>
      </p:sp>
      <p:pic>
        <p:nvPicPr>
          <p:cNvPr id="9" name="Slika 8" descr="pre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000246"/>
            <a:ext cx="2244115" cy="1928826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5000628" y="32861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/>
              <a:t>Kekec gre </a:t>
            </a:r>
            <a:r>
              <a:rPr lang="sl-SI" sz="1800" b="1" dirty="0" err="1">
                <a:solidFill>
                  <a:schemeClr val="accent2"/>
                </a:solidFill>
              </a:rPr>
              <a:t>h</a:t>
            </a:r>
            <a:r>
              <a:rPr lang="sl-SI" sz="1800" dirty="0" err="1"/>
              <a:t>Kosobrinu</a:t>
            </a:r>
            <a:r>
              <a:rPr lang="sl-SI" sz="1800" dirty="0"/>
              <a:t>. </a:t>
            </a:r>
          </a:p>
        </p:txBody>
      </p:sp>
      <p:pic>
        <p:nvPicPr>
          <p:cNvPr id="12" name="Slika 11" descr="12f3a5e1-c85f-49cd-94f4-6dce9cb18ef1-28111fa1-9e3a-4be0-821e-a5948078e239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1928808"/>
            <a:ext cx="1016314" cy="1016314"/>
          </a:xfrm>
          <a:prstGeom prst="rect">
            <a:avLst/>
          </a:prstGeom>
        </p:spPr>
      </p:pic>
      <p:cxnSp>
        <p:nvCxnSpPr>
          <p:cNvPr id="14" name="Raven konektor 13"/>
          <p:cNvCxnSpPr/>
          <p:nvPr/>
        </p:nvCxnSpPr>
        <p:spPr>
          <a:xfrm>
            <a:off x="6286512" y="3286130"/>
            <a:ext cx="500066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/>
          <p:cNvCxnSpPr/>
          <p:nvPr/>
        </p:nvCxnSpPr>
        <p:spPr>
          <a:xfrm rot="10800000" flipV="1">
            <a:off x="6215074" y="3286130"/>
            <a:ext cx="500066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 descr="7bc68b67-ef0b-446f-bf58-cfa1e75e84c8-28111fa1-9e3a-4be0-821e-a5948078e239-v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3000378"/>
            <a:ext cx="1087752" cy="108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247</Words>
  <Application>Microsoft Office PowerPoint</Application>
  <PresentationFormat>Diaprojekcija na zaslonu (16:9)</PresentationFormat>
  <Paragraphs>38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1" baseType="lpstr">
      <vt:lpstr>Symbol</vt:lpstr>
      <vt:lpstr>Californian FB</vt:lpstr>
      <vt:lpstr>Comfortaa</vt:lpstr>
      <vt:lpstr>Fredericka the Great</vt:lpstr>
      <vt:lpstr>Calisto MT</vt:lpstr>
      <vt:lpstr>Arial</vt:lpstr>
      <vt:lpstr>Sue Ellen Francisco</vt:lpstr>
      <vt:lpstr>Calibri</vt:lpstr>
      <vt:lpstr>Wingdings</vt:lpstr>
      <vt:lpstr>Studying Organizer by Slidesgo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mojca resnik</dc:creator>
  <cp:lastModifiedBy>Učenec</cp:lastModifiedBy>
  <cp:revision>11</cp:revision>
  <dcterms:modified xsi:type="dcterms:W3CDTF">2021-01-08T07:55:40Z</dcterms:modified>
</cp:coreProperties>
</file>