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79" r:id="rId2"/>
    <p:sldId id="269" r:id="rId3"/>
    <p:sldId id="277" r:id="rId4"/>
    <p:sldId id="270" r:id="rId5"/>
    <p:sldId id="272" r:id="rId6"/>
    <p:sldId id="276" r:id="rId7"/>
    <p:sldId id="274" r:id="rId8"/>
    <p:sldId id="256" r:id="rId9"/>
    <p:sldId id="268" r:id="rId10"/>
    <p:sldId id="261" r:id="rId11"/>
    <p:sldId id="260" r:id="rId12"/>
    <p:sldId id="257" r:id="rId13"/>
    <p:sldId id="258" r:id="rId14"/>
    <p:sldId id="259" r:id="rId15"/>
    <p:sldId id="267" r:id="rId16"/>
    <p:sldId id="27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a.bergoc@gmail.com" initials="p" lastIdx="1" clrIdx="0">
    <p:extLst>
      <p:ext uri="{19B8F6BF-5375-455C-9EA6-DF929625EA0E}">
        <p15:presenceInfo xmlns:p15="http://schemas.microsoft.com/office/powerpoint/2012/main" userId="ca2538ef454c9bb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15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BD24-8278-4EDF-92B3-3DD626CAEFF7}" type="datetimeFigureOut">
              <a:rPr lang="sl-SI" smtClean="0"/>
              <a:t>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CA60-6AFC-4B2E-9494-73632E50C2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361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BD24-8278-4EDF-92B3-3DD626CAEFF7}" type="datetimeFigureOut">
              <a:rPr lang="sl-SI" smtClean="0"/>
              <a:t>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CA60-6AFC-4B2E-9494-73632E50C2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8085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BD24-8278-4EDF-92B3-3DD626CAEFF7}" type="datetimeFigureOut">
              <a:rPr lang="sl-SI" smtClean="0"/>
              <a:t>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CA60-6AFC-4B2E-9494-73632E50C21E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0731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BD24-8278-4EDF-92B3-3DD626CAEFF7}" type="datetimeFigureOut">
              <a:rPr lang="sl-SI" smtClean="0"/>
              <a:t>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CA60-6AFC-4B2E-9494-73632E50C2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8626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BD24-8278-4EDF-92B3-3DD626CAEFF7}" type="datetimeFigureOut">
              <a:rPr lang="sl-SI" smtClean="0"/>
              <a:t>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CA60-6AFC-4B2E-9494-73632E50C21E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2636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BD24-8278-4EDF-92B3-3DD626CAEFF7}" type="datetimeFigureOut">
              <a:rPr lang="sl-SI" smtClean="0"/>
              <a:t>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CA60-6AFC-4B2E-9494-73632E50C2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5360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BD24-8278-4EDF-92B3-3DD626CAEFF7}" type="datetimeFigureOut">
              <a:rPr lang="sl-SI" smtClean="0"/>
              <a:t>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CA60-6AFC-4B2E-9494-73632E50C2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7165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BD24-8278-4EDF-92B3-3DD626CAEFF7}" type="datetimeFigureOut">
              <a:rPr lang="sl-SI" smtClean="0"/>
              <a:t>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CA60-6AFC-4B2E-9494-73632E50C2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2746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BD24-8278-4EDF-92B3-3DD626CAEFF7}" type="datetimeFigureOut">
              <a:rPr lang="sl-SI" smtClean="0"/>
              <a:t>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CA60-6AFC-4B2E-9494-73632E50C2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7504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BD24-8278-4EDF-92B3-3DD626CAEFF7}" type="datetimeFigureOut">
              <a:rPr lang="sl-SI" smtClean="0"/>
              <a:t>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CA60-6AFC-4B2E-9494-73632E50C2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039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BD24-8278-4EDF-92B3-3DD626CAEFF7}" type="datetimeFigureOut">
              <a:rPr lang="sl-SI" smtClean="0"/>
              <a:t>3. 01. 2021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CA60-6AFC-4B2E-9494-73632E50C2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495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BD24-8278-4EDF-92B3-3DD626CAEFF7}" type="datetimeFigureOut">
              <a:rPr lang="sl-SI" smtClean="0"/>
              <a:t>3. 01. 2021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CA60-6AFC-4B2E-9494-73632E50C2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543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BD24-8278-4EDF-92B3-3DD626CAEFF7}" type="datetimeFigureOut">
              <a:rPr lang="sl-SI" smtClean="0"/>
              <a:t>3. 01. 2021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CA60-6AFC-4B2E-9494-73632E50C2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209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BD24-8278-4EDF-92B3-3DD626CAEFF7}" type="datetimeFigureOut">
              <a:rPr lang="sl-SI" smtClean="0"/>
              <a:t>3. 01. 2021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CA60-6AFC-4B2E-9494-73632E50C2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1354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BD24-8278-4EDF-92B3-3DD626CAEFF7}" type="datetimeFigureOut">
              <a:rPr lang="sl-SI" smtClean="0"/>
              <a:t>3. 01. 2021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CA60-6AFC-4B2E-9494-73632E50C2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5568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BD24-8278-4EDF-92B3-3DD626CAEFF7}" type="datetimeFigureOut">
              <a:rPr lang="sl-SI" smtClean="0"/>
              <a:t>3. 01. 2021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2CA60-6AFC-4B2E-9494-73632E50C2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872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0BD24-8278-4EDF-92B3-3DD626CAEFF7}" type="datetimeFigureOut">
              <a:rPr lang="sl-SI" smtClean="0"/>
              <a:t>3. 01. 2021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F42CA60-6AFC-4B2E-9494-73632E50C2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17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924595" y="836024"/>
            <a:ext cx="5695406" cy="1471748"/>
          </a:xfrm>
        </p:spPr>
        <p:txBody>
          <a:bodyPr/>
          <a:lstStyle/>
          <a:p>
            <a:r>
              <a:rPr lang="sl-SI" dirty="0" smtClean="0"/>
              <a:t>SVET PRAVLJIC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81239" y="2204615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sl-SI" sz="4000" b="1" dirty="0" smtClean="0"/>
              <a:t>Značilnosti pravljic</a:t>
            </a:r>
            <a:endParaRPr lang="sl-SI" sz="40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18" y="2897777"/>
            <a:ext cx="3842658" cy="384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29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JE PRAVLJICA?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498736"/>
            <a:ext cx="2920556" cy="207957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404" y="1370919"/>
            <a:ext cx="2857500" cy="159067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7411" y="478019"/>
            <a:ext cx="3541417" cy="473841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3094" y="3205026"/>
            <a:ext cx="3012793" cy="300418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5594" y="3722913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98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363717" y="704068"/>
            <a:ext cx="3222625" cy="882650"/>
          </a:xfrm>
        </p:spPr>
        <p:txBody>
          <a:bodyPr/>
          <a:lstStyle/>
          <a:p>
            <a:pPr algn="l"/>
            <a:r>
              <a:rPr lang="sl-SI" altLang="sl-SI" dirty="0" smtClean="0"/>
              <a:t>Pravljica je …</a:t>
            </a:r>
            <a:endParaRPr lang="fr-CA" altLang="sl-SI" dirty="0" smtClean="0"/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4008439" y="1052514"/>
            <a:ext cx="6256337" cy="1368425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None/>
            </a:pPr>
            <a:r>
              <a:rPr lang="sl-SI" altLang="sl-SI" sz="2400" dirty="0"/>
              <a:t>… </a:t>
            </a:r>
            <a:r>
              <a:rPr lang="sl-SI" altLang="sl-SI" sz="2400" b="1" dirty="0"/>
              <a:t>domišljijsko besedilo</a:t>
            </a:r>
            <a:r>
              <a:rPr lang="sl-SI" altLang="sl-SI" sz="2400" dirty="0"/>
              <a:t>. To pomeni, da se v njej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400" dirty="0"/>
              <a:t>lahko zgodi karkoli, kar se v resničnem življenju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400" dirty="0"/>
              <a:t>ne more.</a:t>
            </a: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8FB0999-689F-4558-8E69-FED0059BC47C}" type="slidenum">
              <a:rPr lang="fr-CA" altLang="sl-SI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fr-CA" altLang="sl-SI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2492376"/>
            <a:ext cx="470535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46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969392"/>
            <a:ext cx="3586482" cy="1320800"/>
          </a:xfrm>
        </p:spPr>
        <p:txBody>
          <a:bodyPr>
            <a:noAutofit/>
          </a:bodyPr>
          <a:lstStyle/>
          <a:p>
            <a:r>
              <a:rPr lang="sl-SI" sz="4400" b="1" dirty="0"/>
              <a:t>ZNAČILNOSTI </a:t>
            </a:r>
            <a:r>
              <a:rPr lang="sl-SI" sz="4400" b="1" dirty="0" smtClean="0"/>
              <a:t/>
            </a:r>
            <a:br>
              <a:rPr lang="sl-SI" sz="4400" b="1" dirty="0" smtClean="0"/>
            </a:br>
            <a:r>
              <a:rPr lang="sl-SI" sz="4400" b="1" dirty="0" smtClean="0"/>
              <a:t>PRAVLJICE</a:t>
            </a:r>
            <a:r>
              <a:rPr lang="sl-SI" sz="4400" b="1" dirty="0"/>
              <a:t/>
            </a:r>
            <a:br>
              <a:rPr lang="sl-SI" sz="4400" b="1" dirty="0"/>
            </a:br>
            <a:endParaRPr lang="sl-SI" sz="44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t="6164" r="-2113" b="6098"/>
          <a:stretch/>
        </p:blipFill>
        <p:spPr>
          <a:xfrm>
            <a:off x="3586482" y="176268"/>
            <a:ext cx="8123161" cy="4227847"/>
          </a:xfrm>
          <a:prstGeom prst="rect">
            <a:avLst/>
          </a:prstGeom>
        </p:spPr>
      </p:pic>
      <p:sp>
        <p:nvSpPr>
          <p:cNvPr id="5" name="Ovalni oblaček 4"/>
          <p:cNvSpPr/>
          <p:nvPr/>
        </p:nvSpPr>
        <p:spPr>
          <a:xfrm>
            <a:off x="90152" y="4069724"/>
            <a:ext cx="2639990" cy="2630867"/>
          </a:xfrm>
          <a:prstGeom prst="wedgeEllipseCallout">
            <a:avLst>
              <a:gd name="adj1" fmla="val 91277"/>
              <a:gd name="adj2" fmla="val -5621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altLang="sl-SI" sz="1600" dirty="0"/>
              <a:t>Vedno ima </a:t>
            </a:r>
            <a:r>
              <a:rPr lang="sl-SI" altLang="sl-SI" sz="1600" b="1" dirty="0"/>
              <a:t>nasprotja</a:t>
            </a:r>
            <a:r>
              <a:rPr lang="sl-SI" altLang="sl-SI" sz="1600" dirty="0"/>
              <a:t>. V pravljicah nastopajo </a:t>
            </a:r>
            <a:r>
              <a:rPr lang="sl-SI" altLang="sl-SI" sz="1600" dirty="0" smtClean="0"/>
              <a:t>izrazito </a:t>
            </a:r>
            <a:r>
              <a:rPr lang="sl-SI" altLang="sl-SI" sz="1600" dirty="0"/>
              <a:t>dobri, lepi in blagi ljudje ter izrazito slabi, grdi in hudobni.</a:t>
            </a:r>
          </a:p>
        </p:txBody>
      </p:sp>
      <p:sp>
        <p:nvSpPr>
          <p:cNvPr id="6" name="Ovalni oblaček 5"/>
          <p:cNvSpPr/>
          <p:nvPr/>
        </p:nvSpPr>
        <p:spPr>
          <a:xfrm>
            <a:off x="8266789" y="4803821"/>
            <a:ext cx="3762079" cy="1970468"/>
          </a:xfrm>
          <a:prstGeom prst="wedgeEllipseCallout">
            <a:avLst>
              <a:gd name="adj1" fmla="val -40818"/>
              <a:gd name="adj2" fmla="val -8402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altLang="sl-SI" sz="1600" b="1" dirty="0">
                <a:solidFill>
                  <a:schemeClr val="tx1"/>
                </a:solidFill>
              </a:rPr>
              <a:t>Narava je vsemogočna</a:t>
            </a:r>
            <a:r>
              <a:rPr lang="sl-SI" altLang="sl-SI" sz="1600" dirty="0">
                <a:solidFill>
                  <a:schemeClr val="tx1"/>
                </a:solidFill>
              </a:rPr>
              <a:t>: npr. ljudje se spremenijo v živali ali okamenijo in se po stoletjih ponovno vrnejo v človeško podobo, žaba se spremeni v princa … </a:t>
            </a:r>
          </a:p>
        </p:txBody>
      </p:sp>
      <p:sp>
        <p:nvSpPr>
          <p:cNvPr id="7" name="Ovalni oblaček 6"/>
          <p:cNvSpPr/>
          <p:nvPr/>
        </p:nvSpPr>
        <p:spPr>
          <a:xfrm>
            <a:off x="2730142" y="4681471"/>
            <a:ext cx="5536647" cy="2092817"/>
          </a:xfrm>
          <a:prstGeom prst="wedgeEllipseCallout">
            <a:avLst>
              <a:gd name="adj1" fmla="val -17958"/>
              <a:gd name="adj2" fmla="val -7040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altLang="sl-SI" sz="1600" b="1" dirty="0"/>
              <a:t>Junaki</a:t>
            </a:r>
            <a:r>
              <a:rPr lang="sl-SI" altLang="sl-SI" sz="1600" dirty="0"/>
              <a:t> so do neke mere </a:t>
            </a:r>
            <a:r>
              <a:rPr lang="sl-SI" altLang="sl-SI" sz="1600" b="1" dirty="0"/>
              <a:t>tipizirani </a:t>
            </a:r>
            <a:r>
              <a:rPr lang="sl-SI" altLang="sl-SI" sz="1600" dirty="0"/>
              <a:t>(to pomeni, da imajo v različnih pravljicah podobne lastnosti): </a:t>
            </a:r>
            <a:endParaRPr lang="sl-SI" altLang="sl-SI" sz="1600" dirty="0" smtClean="0"/>
          </a:p>
          <a:p>
            <a:r>
              <a:rPr lang="sl-SI" altLang="sl-SI" sz="1600" dirty="0"/>
              <a:t>n</a:t>
            </a:r>
            <a:r>
              <a:rPr lang="sl-SI" altLang="sl-SI" sz="1600" dirty="0" smtClean="0"/>
              <a:t>pr. kralj </a:t>
            </a:r>
            <a:r>
              <a:rPr lang="sl-SI" altLang="sl-SI" sz="1600" dirty="0"/>
              <a:t>je vedno mogočen, princ vedno lep, izmed treh bratov je najmlajši </a:t>
            </a:r>
            <a:r>
              <a:rPr lang="sl-SI" altLang="sl-SI" sz="1600" dirty="0" smtClean="0"/>
              <a:t>in navadno </a:t>
            </a:r>
            <a:r>
              <a:rPr lang="sl-SI" altLang="sl-SI" sz="1600" dirty="0"/>
              <a:t>bedak ali </a:t>
            </a:r>
            <a:r>
              <a:rPr lang="sl-SI" altLang="sl-SI" sz="1600" dirty="0" smtClean="0"/>
              <a:t>pa najbolj </a:t>
            </a:r>
            <a:r>
              <a:rPr lang="sl-SI" altLang="sl-SI" sz="1600" dirty="0"/>
              <a:t>pameten, mačeha je hudobna …</a:t>
            </a:r>
          </a:p>
        </p:txBody>
      </p:sp>
    </p:spTree>
    <p:extLst>
      <p:ext uri="{BB962C8B-B14F-4D97-AF65-F5344CB8AC3E}">
        <p14:creationId xmlns:p14="http://schemas.microsoft.com/office/powerpoint/2010/main" val="263250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esna puščica 4"/>
          <p:cNvSpPr/>
          <p:nvPr/>
        </p:nvSpPr>
        <p:spPr>
          <a:xfrm>
            <a:off x="251793" y="0"/>
            <a:ext cx="5406886" cy="3233529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2800" b="1" dirty="0">
                <a:solidFill>
                  <a:schemeClr val="tx1"/>
                </a:solidFill>
              </a:rPr>
              <a:t>ZAČETEK, </a:t>
            </a:r>
          </a:p>
          <a:p>
            <a:r>
              <a:rPr lang="sl-SI" sz="2800" dirty="0">
                <a:solidFill>
                  <a:schemeClr val="tx1"/>
                </a:solidFill>
              </a:rPr>
              <a:t>v katerem spoznamo nastopajoče, zaplet in problem, ki ga treba rešiti.</a:t>
            </a:r>
          </a:p>
        </p:txBody>
      </p:sp>
      <p:sp>
        <p:nvSpPr>
          <p:cNvPr id="6" name="Desna puščica 5"/>
          <p:cNvSpPr/>
          <p:nvPr/>
        </p:nvSpPr>
        <p:spPr>
          <a:xfrm>
            <a:off x="3013364" y="1745673"/>
            <a:ext cx="6329417" cy="343382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2800" b="1" dirty="0"/>
              <a:t>OSREDNJI DEL,</a:t>
            </a:r>
          </a:p>
          <a:p>
            <a:r>
              <a:rPr lang="sl-SI" sz="2800" dirty="0"/>
              <a:t>v katerem se zvrstijo se dogodki, zgodba se zapleta in razpleta.</a:t>
            </a:r>
          </a:p>
          <a:p>
            <a:endParaRPr lang="sl-SI" sz="2800" dirty="0">
              <a:solidFill>
                <a:schemeClr val="tx1"/>
              </a:solidFill>
            </a:endParaRPr>
          </a:p>
        </p:txBody>
      </p:sp>
      <p:sp>
        <p:nvSpPr>
          <p:cNvPr id="10" name="Desna puščica 9"/>
          <p:cNvSpPr/>
          <p:nvPr/>
        </p:nvSpPr>
        <p:spPr>
          <a:xfrm>
            <a:off x="6296891" y="3982277"/>
            <a:ext cx="5908359" cy="287572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sl-SI" sz="2400" b="1" dirty="0">
                <a:solidFill>
                  <a:schemeClr val="tx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ZAKLJUČEK,</a:t>
            </a:r>
          </a:p>
          <a:p>
            <a:pPr>
              <a:spcAft>
                <a:spcPts val="0"/>
              </a:spcAft>
            </a:pPr>
            <a:r>
              <a:rPr lang="sl-SI" sz="2400" dirty="0">
                <a:solidFill>
                  <a:schemeClr val="tx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katerem se zapleti in problemi rešijo, zgodba doseže srečen zaključek.</a:t>
            </a:r>
          </a:p>
        </p:txBody>
      </p:sp>
      <p:sp>
        <p:nvSpPr>
          <p:cNvPr id="2" name="PoljeZBesedilom 1"/>
          <p:cNvSpPr txBox="1"/>
          <p:nvPr/>
        </p:nvSpPr>
        <p:spPr>
          <a:xfrm>
            <a:off x="436666" y="3850478"/>
            <a:ext cx="35428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>
                <a:solidFill>
                  <a:schemeClr val="accent1">
                    <a:lumMod val="50000"/>
                  </a:schemeClr>
                </a:solidFill>
              </a:rPr>
              <a:t>DELI PRAVLJICE</a:t>
            </a:r>
          </a:p>
        </p:txBody>
      </p:sp>
    </p:spTree>
    <p:extLst>
      <p:ext uri="{BB962C8B-B14F-4D97-AF65-F5344CB8AC3E}">
        <p14:creationId xmlns:p14="http://schemas.microsoft.com/office/powerpoint/2010/main" val="1336607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VRSTE PRAVLJIC: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90298" y="1454007"/>
            <a:ext cx="998373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800" b="1" dirty="0" smtClean="0"/>
              <a:t>1. Ljudske pravljice.</a:t>
            </a:r>
          </a:p>
          <a:p>
            <a:pPr marL="0" indent="0">
              <a:buNone/>
            </a:pPr>
            <a:r>
              <a:rPr lang="sl-SI" sz="2800" dirty="0" smtClean="0"/>
              <a:t>Avtor ni znan, niti čas in kraj nastanka. Ljudske pravljice imajo po vsem svetu in so se ohranjale z ustnim izročilom.</a:t>
            </a:r>
          </a:p>
          <a:p>
            <a:pPr marL="0" indent="0">
              <a:buNone/>
            </a:pPr>
            <a:endParaRPr lang="sl-SI" sz="2800" dirty="0" smtClean="0"/>
          </a:p>
          <a:p>
            <a:pPr marL="0" indent="0">
              <a:buNone/>
            </a:pPr>
            <a:r>
              <a:rPr lang="sl-SI" sz="2800" dirty="0" smtClean="0"/>
              <a:t>2</a:t>
            </a:r>
            <a:r>
              <a:rPr lang="sl-SI" sz="2800" dirty="0" smtClean="0"/>
              <a:t>. </a:t>
            </a:r>
            <a:r>
              <a:rPr lang="sl-SI" sz="2800" b="1" dirty="0" smtClean="0"/>
              <a:t>Avtorske oz. umetne pravljice</a:t>
            </a:r>
            <a:r>
              <a:rPr lang="sl-SI" sz="2800" dirty="0" smtClean="0"/>
              <a:t>.</a:t>
            </a:r>
          </a:p>
          <a:p>
            <a:pPr marL="0" indent="0">
              <a:buNone/>
            </a:pPr>
            <a:r>
              <a:rPr lang="sl-SI" sz="2800" dirty="0" smtClean="0"/>
              <a:t>Znano je, kdo jo je napisal, pa tudi kraj in čas nastanka. Avtorjem pravljic pravimo tudi pravljičarji.</a:t>
            </a:r>
            <a:endParaRPr lang="sl-SI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002" y="4697104"/>
            <a:ext cx="2160896" cy="216089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8696" y="224745"/>
            <a:ext cx="1775323" cy="177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73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dirty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AVTORJI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77334" y="1723869"/>
            <a:ext cx="8596668" cy="4317493"/>
          </a:xfrm>
        </p:spPr>
        <p:txBody>
          <a:bodyPr>
            <a:noAutofit/>
          </a:bodyPr>
          <a:lstStyle/>
          <a:p>
            <a:pPr marL="609600" indent="-609600">
              <a:buNone/>
            </a:pPr>
            <a:r>
              <a:rPr lang="sl-SI" altLang="sl-SI" sz="2400" dirty="0" smtClean="0"/>
              <a:t>Znani avtorji </a:t>
            </a:r>
            <a:r>
              <a:rPr lang="sl-SI" altLang="sl-SI" sz="2400" dirty="0"/>
              <a:t>oziroma zbiralci pravljic </a:t>
            </a:r>
            <a:r>
              <a:rPr lang="sl-SI" altLang="sl-SI" sz="2400" dirty="0" smtClean="0"/>
              <a:t>so:</a:t>
            </a:r>
            <a:endParaRPr lang="sl-SI" altLang="sl-SI" sz="2400" dirty="0"/>
          </a:p>
          <a:p>
            <a:pPr marL="609600" indent="-609600"/>
            <a:r>
              <a:rPr lang="sl-SI" altLang="sl-SI" sz="2400" dirty="0" smtClean="0"/>
              <a:t>H.C. Andersen</a:t>
            </a:r>
          </a:p>
          <a:p>
            <a:pPr marL="609600" indent="-609600"/>
            <a:r>
              <a:rPr lang="sl-SI" altLang="sl-SI" sz="2400" dirty="0" smtClean="0"/>
              <a:t>brata Grimm</a:t>
            </a:r>
            <a:endParaRPr lang="sl-SI" altLang="sl-SI" sz="2400" dirty="0"/>
          </a:p>
          <a:p>
            <a:pPr marL="609600" indent="-609600"/>
            <a:r>
              <a:rPr lang="sl-SI" altLang="sl-SI" sz="2400" dirty="0"/>
              <a:t>J. </a:t>
            </a:r>
            <a:r>
              <a:rPr lang="sl-SI" altLang="sl-SI" sz="2400" dirty="0" smtClean="0"/>
              <a:t>Trdina</a:t>
            </a:r>
          </a:p>
          <a:p>
            <a:pPr marL="609600" indent="-609600"/>
            <a:r>
              <a:rPr lang="sl-SI" altLang="sl-SI" sz="2400" dirty="0" smtClean="0"/>
              <a:t>F. Milčinski</a:t>
            </a:r>
            <a:endParaRPr lang="sl-SI" altLang="sl-SI" sz="2400" dirty="0"/>
          </a:p>
          <a:p>
            <a:pPr marL="609600" indent="-609600"/>
            <a:r>
              <a:rPr lang="sl-SI" altLang="sl-SI" sz="2400" dirty="0"/>
              <a:t>D. Kette</a:t>
            </a:r>
          </a:p>
          <a:p>
            <a:pPr marL="609600" indent="-609600"/>
            <a:r>
              <a:rPr lang="sl-SI" altLang="sl-SI" sz="2400" dirty="0"/>
              <a:t>S. </a:t>
            </a:r>
            <a:r>
              <a:rPr lang="sl-SI" altLang="sl-SI" sz="2400" dirty="0" smtClean="0"/>
              <a:t>Makarovič</a:t>
            </a:r>
          </a:p>
          <a:p>
            <a:pPr marL="609600" indent="-609600"/>
            <a:r>
              <a:rPr lang="sl-SI" altLang="sl-SI" sz="2400" dirty="0" smtClean="0"/>
              <a:t>Anja Štefan in </a:t>
            </a:r>
            <a:r>
              <a:rPr lang="sl-SI" altLang="sl-SI" sz="2400" dirty="0"/>
              <a:t>drugi.</a:t>
            </a:r>
          </a:p>
        </p:txBody>
      </p:sp>
      <p:pic>
        <p:nvPicPr>
          <p:cNvPr id="2050" name="Picture 2" descr="Brata Grimm, Rosanda Sajko: Mizica, pogrni se - Radio Prv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194" y="75799"/>
            <a:ext cx="2226927" cy="23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ans Christian Andersen - Simple English Wikipedia, the free encyclo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316" y="-6666539"/>
            <a:ext cx="1039834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47 Hans Christian Andersen Illustrations, Royalty-Free Vector Graphics &amp;  Clip Art - i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135" y="2515562"/>
            <a:ext cx="2376986" cy="356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ran Milčinski - Wikipedija, prosta enciklopedij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305" y="2148090"/>
            <a:ext cx="2021568" cy="280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7374627" y="5089499"/>
            <a:ext cx="1390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Fran Milčinski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9959919" y="5992297"/>
            <a:ext cx="180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Andersen 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8538693" y="365125"/>
            <a:ext cx="1448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b</a:t>
            </a:r>
            <a:r>
              <a:rPr lang="sl-SI" dirty="0" smtClean="0"/>
              <a:t>rata Grimm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53053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PONOVIMO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83123" y="2665927"/>
            <a:ext cx="8596668" cy="3880773"/>
          </a:xfrm>
        </p:spPr>
        <p:txBody>
          <a:bodyPr/>
          <a:lstStyle/>
          <a:p>
            <a:pPr>
              <a:buAutoNum type="arabicPeriod"/>
            </a:pPr>
            <a:r>
              <a:rPr lang="sl-SI" dirty="0"/>
              <a:t>Kaj so pravljice?</a:t>
            </a:r>
          </a:p>
          <a:p>
            <a:pPr>
              <a:buAutoNum type="arabicPeriod"/>
            </a:pPr>
            <a:r>
              <a:rPr lang="sl-SI" dirty="0"/>
              <a:t>Kaj je značilno za </a:t>
            </a:r>
            <a:r>
              <a:rPr lang="sl-SI" dirty="0" smtClean="0"/>
              <a:t>pravljice – katere značilnosti poznamo?</a:t>
            </a:r>
            <a:endParaRPr lang="sl-SI" dirty="0"/>
          </a:p>
          <a:p>
            <a:pPr>
              <a:buAutoNum type="arabicPeriod"/>
            </a:pPr>
            <a:r>
              <a:rPr lang="sl-SI" dirty="0"/>
              <a:t>Kako </a:t>
            </a:r>
            <a:r>
              <a:rPr lang="sl-SI" dirty="0" smtClean="0"/>
              <a:t>pravljice </a:t>
            </a:r>
            <a:r>
              <a:rPr lang="sl-SI" dirty="0"/>
              <a:t>delimo?</a:t>
            </a:r>
          </a:p>
          <a:p>
            <a:pPr>
              <a:buAutoNum type="arabicPeriod"/>
            </a:pPr>
            <a:r>
              <a:rPr lang="sl-SI" dirty="0"/>
              <a:t>Kako je pravljica zgrajena</a:t>
            </a:r>
            <a:r>
              <a:rPr lang="sl-SI" dirty="0" smtClean="0"/>
              <a:t>? Koliko delov ima pravljica in kaj je za vsak del značilno?</a:t>
            </a:r>
            <a:endParaRPr lang="sl-SI" dirty="0"/>
          </a:p>
          <a:p>
            <a:pPr>
              <a:buAutoNum type="arabicPeriod"/>
            </a:pPr>
            <a:r>
              <a:rPr lang="sl-SI" dirty="0"/>
              <a:t>Kateri so najbolj znani pravljičarji?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Ovalni oblaček 3"/>
          <p:cNvSpPr/>
          <p:nvPr/>
        </p:nvSpPr>
        <p:spPr>
          <a:xfrm>
            <a:off x="3928056" y="0"/>
            <a:ext cx="3541690" cy="2510135"/>
          </a:xfrm>
          <a:prstGeom prst="wedgeEllipseCallout">
            <a:avLst>
              <a:gd name="adj1" fmla="val 117313"/>
              <a:gd name="adj2" fmla="val 9599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400" dirty="0" smtClean="0"/>
              <a:t>Tvoja naloga je sledeča: </a:t>
            </a:r>
          </a:p>
          <a:p>
            <a:pPr algn="ctr"/>
            <a:r>
              <a:rPr lang="sl-SI" sz="1400" dirty="0" smtClean="0"/>
              <a:t>v zvezek boš čez 2 strani naredil miselni vzorec, v katerem boš predstavil vse, kar je o pravljici potrebno znat. Pomagaj si s spodnjimi vprašanji ter s PPT-jem. Bodi natančen.</a:t>
            </a:r>
            <a:endParaRPr lang="sl-SI" sz="1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8024" y="3800779"/>
            <a:ext cx="2347473" cy="234747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352" y="150597"/>
            <a:ext cx="1199231" cy="119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99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>
          <a:xfrm>
            <a:off x="6125275" y="526999"/>
            <a:ext cx="5392421" cy="557165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l-SI" altLang="sl-SI" sz="2400" dirty="0" smtClean="0"/>
              <a:t>»Urno je prižigala vžigalico za vžigalico, ki so še ostale v sveženjčku, trudila se je zadržati babico; vžigalice so žarele s takim sijem, da je bilo svetleje kot sredi belega dne. Babica ni bila še nikoli tako lepa, tako velika. Vzela je deklico v svoje naročje, veličastno sta poleteli v vesolje, visoko, visoko; tja, kjer ni ne mraza, ne lakote, ne strahu – k Bogu!«</a:t>
            </a:r>
            <a:r>
              <a:rPr lang="sl-SI" altLang="sl-SI" sz="2400" dirty="0"/>
              <a:t> </a:t>
            </a:r>
            <a:r>
              <a:rPr lang="sl-SI" altLang="sl-SI" sz="1600" i="1" dirty="0"/>
              <a:t>(Deklica z vžigalicami, odlomek, MKZ, 2002)</a:t>
            </a:r>
            <a:r>
              <a:rPr lang="sl-SI" altLang="sl-SI" sz="1600" dirty="0"/>
              <a:t> </a:t>
            </a:r>
          </a:p>
        </p:txBody>
      </p:sp>
      <p:sp>
        <p:nvSpPr>
          <p:cNvPr id="3" name="Ovalni oblaček 2"/>
          <p:cNvSpPr/>
          <p:nvPr/>
        </p:nvSpPr>
        <p:spPr>
          <a:xfrm>
            <a:off x="0" y="1108683"/>
            <a:ext cx="3087974" cy="2204144"/>
          </a:xfrm>
          <a:prstGeom prst="wedgeEllipseCallout">
            <a:avLst>
              <a:gd name="adj1" fmla="val 97426"/>
              <a:gd name="adj2" fmla="val 212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še spomniš pravljice, ki sem vam jo prebrala pred počitnicami</a:t>
            </a:r>
            <a:r>
              <a:rPr lang="sl-SI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Preberi odlomek in zagotovo se boš spomnil.</a:t>
            </a:r>
            <a:endParaRPr lang="sl-SI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308" y="2778851"/>
            <a:ext cx="2372452" cy="237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59986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246155" cy="13208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Res je, prebrala sem vam pravljico Deklica z vžigalicami, ki jo je napisal Hans Christian Andersen.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3" y="2400431"/>
            <a:ext cx="9111244" cy="3880773"/>
          </a:xfrm>
        </p:spPr>
        <p:txBody>
          <a:bodyPr/>
          <a:lstStyle/>
          <a:p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 zvezek od književnosti napiši čez celo stran naslov PRAVLJICE.</a:t>
            </a:r>
          </a:p>
          <a:p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 drugo stran napiši manjši naslov </a:t>
            </a:r>
          </a:p>
          <a:p>
            <a:pPr marL="0" indent="0">
              <a:buNone/>
            </a:pP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l-SI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Deklica z vžigalicami (</a:t>
            </a:r>
            <a:r>
              <a:rPr lang="sl-SI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H.C.Andersen</a:t>
            </a:r>
            <a:r>
              <a:rPr lang="sl-SI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Nato prepiši v zvezek vprašanja, ki so na drugi strani in na vprašanja tudi odgovori. Na Zoom-u bomo odgovore tudi pregledali.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9218" name="Picture 2" descr="Bitmoji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916" y="2400431"/>
            <a:ext cx="1335378" cy="133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213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47730" y="179882"/>
            <a:ext cx="11006070" cy="6355829"/>
          </a:xfrm>
        </p:spPr>
        <p:txBody>
          <a:bodyPr>
            <a:normAutofit fontScale="92500" lnSpcReduction="10000"/>
          </a:bodyPr>
          <a:lstStyle/>
          <a:p>
            <a:pPr lvl="0">
              <a:buFont typeface="+mj-lt"/>
              <a:buAutoNum type="arabicPeriod"/>
            </a:pPr>
            <a:r>
              <a:rPr lang="sl-SI" sz="2000" dirty="0"/>
              <a:t>Kdaj se zgodba dogaja</a:t>
            </a:r>
            <a:r>
              <a:rPr lang="sl-SI" sz="2000" dirty="0" smtClean="0"/>
              <a:t>? Kje se dogaja?</a:t>
            </a:r>
            <a:endParaRPr lang="sl-SI" sz="2000" dirty="0"/>
          </a:p>
          <a:p>
            <a:pPr lvl="0">
              <a:buFont typeface="+mj-lt"/>
              <a:buAutoNum type="arabicPeriod"/>
            </a:pPr>
            <a:r>
              <a:rPr lang="sl-SI" sz="2000" dirty="0" smtClean="0"/>
              <a:t>Kakšno je bilo vreme in kaj </a:t>
            </a:r>
            <a:r>
              <a:rPr lang="sl-SI" sz="2000" dirty="0"/>
              <a:t>je deklica počela na </a:t>
            </a:r>
            <a:r>
              <a:rPr lang="sl-SI" sz="2000" dirty="0" smtClean="0"/>
              <a:t>ulici ter zakaj?</a:t>
            </a:r>
          </a:p>
          <a:p>
            <a:pPr lvl="0">
              <a:buFont typeface="+mj-lt"/>
              <a:buAutoNum type="arabicPeriod"/>
            </a:pPr>
            <a:r>
              <a:rPr lang="sl-SI" sz="2000" dirty="0" smtClean="0"/>
              <a:t>Kako je bilo deklici ime?</a:t>
            </a:r>
            <a:endParaRPr lang="sl-SI" sz="2000" dirty="0"/>
          </a:p>
          <a:p>
            <a:pPr lvl="0">
              <a:buFont typeface="+mj-lt"/>
              <a:buAutoNum type="arabicPeriod"/>
            </a:pPr>
            <a:r>
              <a:rPr lang="sl-SI" sz="2000" dirty="0"/>
              <a:t>Po čem je dišalo po mestnih ulicah? Česa si je deklica </a:t>
            </a:r>
            <a:r>
              <a:rPr lang="sl-SI" sz="2000" dirty="0" smtClean="0"/>
              <a:t>želela?</a:t>
            </a:r>
            <a:endParaRPr lang="sl-SI" sz="2000" dirty="0"/>
          </a:p>
          <a:p>
            <a:pPr lvl="0">
              <a:buFont typeface="+mj-lt"/>
              <a:buAutoNum type="arabicPeriod"/>
            </a:pPr>
            <a:r>
              <a:rPr lang="sl-SI" sz="2000" dirty="0"/>
              <a:t>Zakaj si deklica ni upala domov?</a:t>
            </a:r>
          </a:p>
          <a:p>
            <a:pPr lvl="0">
              <a:buFont typeface="+mj-lt"/>
              <a:buAutoNum type="arabicPeriod"/>
            </a:pPr>
            <a:r>
              <a:rPr lang="sl-SI" sz="2000" dirty="0"/>
              <a:t>Kakšen odnos je oče verjetno imel do nje, kaj pa ona do njega? </a:t>
            </a:r>
          </a:p>
          <a:p>
            <a:pPr lvl="0">
              <a:buFont typeface="+mj-lt"/>
              <a:buAutoNum type="arabicPeriod"/>
            </a:pPr>
            <a:r>
              <a:rPr lang="sl-SI" sz="2000" dirty="0"/>
              <a:t>Zakaj je deklica prižigala vžigalice?</a:t>
            </a:r>
          </a:p>
          <a:p>
            <a:pPr lvl="0">
              <a:buFont typeface="+mj-lt"/>
              <a:buAutoNum type="arabicPeriod"/>
            </a:pPr>
            <a:r>
              <a:rPr lang="sl-SI" sz="2000" dirty="0"/>
              <a:t>Kaj se je deklico zazdelo, ko je prižgala prvo vžigalico?</a:t>
            </a:r>
          </a:p>
          <a:p>
            <a:pPr lvl="0">
              <a:buFont typeface="+mj-lt"/>
              <a:buAutoNum type="arabicPeriod"/>
            </a:pPr>
            <a:r>
              <a:rPr lang="sl-SI" sz="2000" dirty="0"/>
              <a:t>Kaj je zagledala, ko je prižgala drugo vžigalico?</a:t>
            </a:r>
          </a:p>
          <a:p>
            <a:pPr lvl="0">
              <a:buFont typeface="+mj-lt"/>
              <a:buAutoNum type="arabicPeriod"/>
            </a:pPr>
            <a:r>
              <a:rPr lang="sl-SI" sz="2000" dirty="0"/>
              <a:t>Koga je zagledala, ko je prižgala zadnjo vžigalico?</a:t>
            </a:r>
          </a:p>
          <a:p>
            <a:pPr lvl="0">
              <a:buFont typeface="+mj-lt"/>
              <a:buAutoNum type="arabicPeriod"/>
            </a:pPr>
            <a:r>
              <a:rPr lang="sl-SI" sz="2000" dirty="0"/>
              <a:t>Kaj je babica deklici vedno govorila?</a:t>
            </a:r>
          </a:p>
          <a:p>
            <a:pPr lvl="0">
              <a:buFont typeface="+mj-lt"/>
              <a:buAutoNum type="arabicPeriod"/>
            </a:pPr>
            <a:r>
              <a:rPr lang="sl-SI" sz="2000" dirty="0"/>
              <a:t>Kako se konča pravljica?</a:t>
            </a:r>
          </a:p>
          <a:p>
            <a:pPr lvl="0">
              <a:buFont typeface="+mj-lt"/>
              <a:buAutoNum type="arabicPeriod"/>
            </a:pPr>
            <a:r>
              <a:rPr lang="sl-SI" sz="2000" dirty="0"/>
              <a:t>O kom (o kakšnih ljudeh) govori pravljica? </a:t>
            </a:r>
          </a:p>
          <a:p>
            <a:pPr lvl="0">
              <a:buFont typeface="+mj-lt"/>
              <a:buAutoNum type="arabicPeriod"/>
            </a:pPr>
            <a:r>
              <a:rPr lang="sl-SI" sz="2000" dirty="0"/>
              <a:t>Katere problematike se </a:t>
            </a:r>
            <a:r>
              <a:rPr lang="sl-SI" sz="2000" dirty="0" smtClean="0"/>
              <a:t>torej pravljica </a:t>
            </a:r>
            <a:r>
              <a:rPr lang="sl-SI" sz="2000" dirty="0"/>
              <a:t>dotakne?</a:t>
            </a:r>
          </a:p>
          <a:p>
            <a:pPr lvl="0">
              <a:buFont typeface="+mj-lt"/>
              <a:buAutoNum type="arabicPeriod"/>
            </a:pPr>
            <a:r>
              <a:rPr lang="sl-SI" sz="2000" dirty="0"/>
              <a:t>Ali bi lahko rekli, da je pravljica </a:t>
            </a:r>
            <a:r>
              <a:rPr lang="sl-SI" sz="2000" b="1" dirty="0"/>
              <a:t>tragična?</a:t>
            </a:r>
            <a:r>
              <a:rPr lang="sl-SI" sz="2000" dirty="0"/>
              <a:t> Zakaj?</a:t>
            </a:r>
          </a:p>
          <a:p>
            <a:pPr lvl="0">
              <a:buFont typeface="+mj-lt"/>
              <a:buAutoNum type="arabicPeriod"/>
            </a:pPr>
            <a:r>
              <a:rPr lang="sl-SI" sz="2000" dirty="0"/>
              <a:t>Čeprav je pravljica nastala že davno nazaj, je </a:t>
            </a:r>
            <a:r>
              <a:rPr lang="sl-SI" sz="2000" b="1" dirty="0"/>
              <a:t>brezčasna.</a:t>
            </a:r>
            <a:r>
              <a:rPr lang="sl-SI" sz="2000" dirty="0"/>
              <a:t> Kaj misliš, zakaj?</a:t>
            </a:r>
          </a:p>
          <a:p>
            <a:endParaRPr lang="sl-SI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451" y="288199"/>
            <a:ext cx="2385332" cy="238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53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199" y="365125"/>
            <a:ext cx="10971727" cy="1325563"/>
          </a:xfrm>
        </p:spPr>
        <p:txBody>
          <a:bodyPr/>
          <a:lstStyle/>
          <a:p>
            <a:pPr eaLnBrk="1" hangingPunct="1"/>
            <a:r>
              <a:rPr lang="sl-SI" altLang="sl-SI" dirty="0" smtClean="0"/>
              <a:t>AVTOR PRAVLJICE: HANS CHRISTIAN ANDERSEN</a:t>
            </a:r>
            <a:endParaRPr lang="en-US" altLang="sl-SI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69629" y="1690688"/>
            <a:ext cx="10515600" cy="4351338"/>
          </a:xfrm>
        </p:spPr>
        <p:txBody>
          <a:bodyPr/>
          <a:lstStyle/>
          <a:p>
            <a:pPr eaLnBrk="1" hangingPunct="1"/>
            <a:r>
              <a:rPr lang="sl-SI" altLang="sl-SI" sz="2400" dirty="0" smtClean="0"/>
              <a:t>rojen 2. aprila 1805, </a:t>
            </a:r>
            <a:r>
              <a:rPr lang="sl-SI" altLang="sl-SI" sz="2400" dirty="0" err="1" smtClean="0"/>
              <a:t>Odense</a:t>
            </a:r>
            <a:r>
              <a:rPr lang="sl-SI" altLang="sl-SI" sz="2400" dirty="0" smtClean="0"/>
              <a:t>, Danska</a:t>
            </a:r>
          </a:p>
          <a:p>
            <a:pPr eaLnBrk="1" hangingPunct="1"/>
            <a:r>
              <a:rPr lang="sl-SI" altLang="sl-SI" sz="2400" dirty="0" smtClean="0"/>
              <a:t>umrl 4. avgusta 1875</a:t>
            </a:r>
          </a:p>
          <a:p>
            <a:pPr eaLnBrk="1" hangingPunct="1"/>
            <a:r>
              <a:rPr lang="sl-SI" altLang="sl-SI" sz="2400" dirty="0" smtClean="0"/>
              <a:t>igralec, svobodni književnik </a:t>
            </a:r>
          </a:p>
          <a:p>
            <a:pPr eaLnBrk="1" hangingPunct="1"/>
            <a:r>
              <a:rPr lang="sl-SI" altLang="sl-SI" sz="2400" dirty="0" smtClean="0"/>
              <a:t>pisatelj za otroke in mladino</a:t>
            </a:r>
          </a:p>
          <a:p>
            <a:r>
              <a:rPr lang="sl-SI" altLang="sl-SI" sz="2400" dirty="0"/>
              <a:t>Andersenova dela so najbolj razširjena in prevedena dela </a:t>
            </a:r>
            <a:endParaRPr lang="sl-SI" altLang="sl-SI" sz="2400" dirty="0" smtClean="0"/>
          </a:p>
          <a:p>
            <a:pPr marL="0" indent="0">
              <a:buNone/>
            </a:pPr>
            <a:r>
              <a:rPr lang="sl-SI" altLang="sl-SI" sz="2400" dirty="0"/>
              <a:t> </a:t>
            </a:r>
            <a:r>
              <a:rPr lang="sl-SI" altLang="sl-SI" sz="2400" dirty="0" smtClean="0"/>
              <a:t> po </a:t>
            </a:r>
            <a:r>
              <a:rPr lang="sl-SI" altLang="sl-SI" sz="2400" dirty="0"/>
              <a:t>vsem svetu, le Sveto pismo je bilo prevedeno v več jezikov.</a:t>
            </a:r>
            <a:endParaRPr lang="sl-SI" altLang="sl-SI" sz="24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sl-SI" altLang="sl-SI" dirty="0" smtClean="0"/>
          </a:p>
        </p:txBody>
      </p:sp>
      <p:pic>
        <p:nvPicPr>
          <p:cNvPr id="4" name="Picture 5" descr="File:Andersen-h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368" y="2083961"/>
            <a:ext cx="2471558" cy="356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93011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>
          <a:xfrm>
            <a:off x="482461" y="421730"/>
            <a:ext cx="9156214" cy="3880773"/>
          </a:xfrm>
        </p:spPr>
        <p:txBody>
          <a:bodyPr/>
          <a:lstStyle/>
          <a:p>
            <a:pPr eaLnBrk="1" hangingPunct="1"/>
            <a:r>
              <a:rPr lang="sl-SI" altLang="sl-SI" sz="2400" b="1" dirty="0" smtClean="0"/>
              <a:t>Mednarodni dan mladinske knjige </a:t>
            </a:r>
            <a:r>
              <a:rPr lang="sl-SI" altLang="sl-SI" sz="2400" dirty="0" smtClean="0"/>
              <a:t>že od leta 1967 obeležujejo 2. aprila, na dan obletnice Andersenovega rojstva. </a:t>
            </a:r>
          </a:p>
          <a:p>
            <a:pPr eaLnBrk="1" hangingPunct="1"/>
            <a:r>
              <a:rPr lang="sl-SI" altLang="sl-SI" sz="2400" dirty="0" smtClean="0"/>
              <a:t>Na ta dan podeljujejo </a:t>
            </a:r>
            <a:r>
              <a:rPr lang="sl-SI" altLang="sl-SI" sz="2400" b="1" dirty="0" smtClean="0"/>
              <a:t>Andersenove nagrade</a:t>
            </a:r>
            <a:r>
              <a:rPr lang="sl-SI" altLang="sl-SI" sz="2400" dirty="0" smtClean="0"/>
              <a:t> najboljšim otroškim in mladinskim avtorjem in ilustratorjem.</a:t>
            </a:r>
          </a:p>
          <a:p>
            <a:pPr eaLnBrk="1" hangingPunct="1"/>
            <a:endParaRPr lang="sl-SI" altLang="sl-SI" dirty="0" smtClean="0"/>
          </a:p>
          <a:p>
            <a:pPr eaLnBrk="1" hangingPunct="1"/>
            <a:endParaRPr lang="sl-SI" altLang="sl-SI" dirty="0" smtClean="0"/>
          </a:p>
          <a:p>
            <a:pPr eaLnBrk="1" hangingPunct="1"/>
            <a:endParaRPr lang="sl-SI" altLang="sl-SI" dirty="0" smtClean="0"/>
          </a:p>
        </p:txBody>
      </p:sp>
      <p:pic>
        <p:nvPicPr>
          <p:cNvPr id="3074" name="Picture 2" descr="Mednarodni dan knjig za otroke - Mestna knjižnica Ljublj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071" y="2548328"/>
            <a:ext cx="762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200695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dirty="0" smtClean="0"/>
              <a:t>Andersenova najbolj znana dela: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>
          <a:xfrm>
            <a:off x="677334" y="1531003"/>
            <a:ext cx="8596668" cy="5019699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sl-SI" altLang="sl-SI" sz="2400" i="1" dirty="0"/>
              <a:t>Cesarjeva nova oblačila</a:t>
            </a:r>
            <a:r>
              <a:rPr lang="sl-SI" altLang="sl-SI" sz="2400" dirty="0"/>
              <a:t>,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 i="1" dirty="0"/>
              <a:t>Deklica z vžigalicami</a:t>
            </a:r>
            <a:r>
              <a:rPr lang="sl-SI" altLang="sl-SI" sz="2400" dirty="0"/>
              <a:t>,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 i="1" dirty="0"/>
              <a:t>Grdi raček</a:t>
            </a:r>
            <a:r>
              <a:rPr lang="sl-SI" altLang="sl-SI" sz="2400" dirty="0"/>
              <a:t>,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 i="1" dirty="0"/>
              <a:t>Kraljična na zrnu graha</a:t>
            </a:r>
            <a:r>
              <a:rPr lang="sl-SI" altLang="sl-SI" sz="2400" dirty="0"/>
              <a:t>,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 i="1" dirty="0"/>
              <a:t>Mala morska deklica</a:t>
            </a:r>
            <a:r>
              <a:rPr lang="sl-SI" altLang="sl-SI" sz="2400" dirty="0"/>
              <a:t>,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 i="1" dirty="0"/>
              <a:t>Palčica</a:t>
            </a:r>
            <a:r>
              <a:rPr lang="sl-SI" altLang="sl-SI" sz="2400" dirty="0"/>
              <a:t>,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 i="1" dirty="0"/>
              <a:t>Pastirica in dimnikar</a:t>
            </a:r>
            <a:r>
              <a:rPr lang="sl-SI" altLang="sl-SI" sz="2400" dirty="0"/>
              <a:t>,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 i="1" dirty="0"/>
              <a:t>Rdeči čeveljci</a:t>
            </a:r>
            <a:r>
              <a:rPr lang="sl-SI" altLang="sl-SI" sz="2400" dirty="0"/>
              <a:t>,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 i="1" dirty="0"/>
              <a:t>Snežna kraljica</a:t>
            </a:r>
            <a:r>
              <a:rPr lang="sl-SI" altLang="sl-SI" sz="2400" dirty="0"/>
              <a:t>,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 i="1" dirty="0"/>
              <a:t>Svinjski pastir</a:t>
            </a:r>
            <a:r>
              <a:rPr lang="sl-SI" altLang="sl-SI" sz="2400" dirty="0"/>
              <a:t>,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 i="1" dirty="0" smtClean="0"/>
              <a:t>Zlatolaska</a:t>
            </a:r>
            <a:r>
              <a:rPr lang="sl-SI" altLang="sl-SI" sz="2400" dirty="0" smtClean="0"/>
              <a:t>…</a:t>
            </a:r>
            <a:endParaRPr lang="sl-SI" altLang="sl-SI" sz="2400" dirty="0"/>
          </a:p>
        </p:txBody>
      </p:sp>
    </p:spTree>
    <p:extLst>
      <p:ext uri="{BB962C8B-B14F-4D97-AF65-F5344CB8AC3E}">
        <p14:creationId xmlns:p14="http://schemas.microsoft.com/office/powerpoint/2010/main" val="228498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7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7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7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7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8" grpId="0"/>
      <p:bldP spid="1679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60113" y="440822"/>
            <a:ext cx="6533464" cy="1646302"/>
          </a:xfrm>
        </p:spPr>
        <p:txBody>
          <a:bodyPr/>
          <a:lstStyle/>
          <a:p>
            <a:r>
              <a:rPr lang="sl-SI" b="1" dirty="0" smtClean="0"/>
              <a:t>PRAVLJICA</a:t>
            </a:r>
            <a:endParaRPr lang="sl-SI" b="1" dirty="0"/>
          </a:p>
        </p:txBody>
      </p:sp>
      <p:sp>
        <p:nvSpPr>
          <p:cNvPr id="4" name="Ovalni oblaček 3"/>
          <p:cNvSpPr/>
          <p:nvPr/>
        </p:nvSpPr>
        <p:spPr>
          <a:xfrm>
            <a:off x="7255239" y="1753850"/>
            <a:ext cx="4467069" cy="3035612"/>
          </a:xfrm>
          <a:prstGeom prst="wedgeEllipseCallout">
            <a:avLst>
              <a:gd name="adj1" fmla="val -109689"/>
              <a:gd name="adj2" fmla="val 2434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Verjetno si že ugotovil, da se bomo učili o pravljicah? -  - Kaj že veš o pravljicah? </a:t>
            </a:r>
          </a:p>
          <a:p>
            <a:pPr marL="285750" indent="-285750" algn="ctr">
              <a:buFontTx/>
              <a:buChar char="-"/>
            </a:pPr>
            <a:r>
              <a:rPr lang="sl-SI" dirty="0" smtClean="0"/>
              <a:t>Ali si jih že veliko prebral? </a:t>
            </a:r>
          </a:p>
          <a:p>
            <a:pPr algn="ctr"/>
            <a:r>
              <a:rPr lang="sl-SI" dirty="0" smtClean="0"/>
              <a:t>Jaz res ogromno. Vedno znova jih rada prebiram, saj v sebi skrivajo neizmerno bogastvo.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69" y="2735308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51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se bomo naučili?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eriod"/>
            </a:pPr>
            <a:r>
              <a:rPr lang="sl-SI" sz="2400" dirty="0"/>
              <a:t>Kaj so pravljice?</a:t>
            </a:r>
          </a:p>
          <a:p>
            <a:pPr>
              <a:buAutoNum type="arabicPeriod"/>
            </a:pPr>
            <a:r>
              <a:rPr lang="sl-SI" sz="2400" dirty="0"/>
              <a:t>Kaj je značilno za pravljice?</a:t>
            </a:r>
          </a:p>
          <a:p>
            <a:pPr>
              <a:buAutoNum type="arabicPeriod"/>
            </a:pPr>
            <a:r>
              <a:rPr lang="sl-SI" sz="2400" dirty="0"/>
              <a:t>Kako pravljice glede avtorstva delimo?</a:t>
            </a:r>
          </a:p>
          <a:p>
            <a:pPr>
              <a:buAutoNum type="arabicPeriod"/>
            </a:pPr>
            <a:r>
              <a:rPr lang="sl-SI" sz="2400" dirty="0"/>
              <a:t>Kako je pravljica zgrajena?</a:t>
            </a:r>
          </a:p>
          <a:p>
            <a:pPr>
              <a:buAutoNum type="arabicPeriod"/>
            </a:pPr>
            <a:r>
              <a:rPr lang="sl-SI" sz="2400" dirty="0"/>
              <a:t>Kateri so najbolj znani pravljičarji?</a:t>
            </a:r>
          </a:p>
          <a:p>
            <a:pPr>
              <a:buAutoNum type="arabicPeriod"/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4014907248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</TotalTime>
  <Words>865</Words>
  <Application>Microsoft Office PowerPoint</Application>
  <PresentationFormat>Širokozaslonsko</PresentationFormat>
  <Paragraphs>101</Paragraphs>
  <Slides>16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5" baseType="lpstr">
      <vt:lpstr>Algerian</vt:lpstr>
      <vt:lpstr>Arial</vt:lpstr>
      <vt:lpstr>Calibri</vt:lpstr>
      <vt:lpstr>Tahoma</vt:lpstr>
      <vt:lpstr>Times New Roman</vt:lpstr>
      <vt:lpstr>Trebuchet MS</vt:lpstr>
      <vt:lpstr>Wingdings</vt:lpstr>
      <vt:lpstr>Wingdings 3</vt:lpstr>
      <vt:lpstr>Gladko</vt:lpstr>
      <vt:lpstr>SVET PRAVLJIC</vt:lpstr>
      <vt:lpstr>PowerPointova predstavitev</vt:lpstr>
      <vt:lpstr>Res je, prebrala sem vam pravljico Deklica z vžigalicami, ki jo je napisal Hans Christian Andersen.</vt:lpstr>
      <vt:lpstr>PowerPointova predstavitev</vt:lpstr>
      <vt:lpstr>AVTOR PRAVLJICE: HANS CHRISTIAN ANDERSEN</vt:lpstr>
      <vt:lpstr>PowerPointova predstavitev</vt:lpstr>
      <vt:lpstr>Andersenova najbolj znana dela:</vt:lpstr>
      <vt:lpstr>PRAVLJICA</vt:lpstr>
      <vt:lpstr>Kaj se bomo naučili?</vt:lpstr>
      <vt:lpstr>KAJ JE PRAVLJICA?</vt:lpstr>
      <vt:lpstr>Pravljica je …</vt:lpstr>
      <vt:lpstr>ZNAČILNOSTI  PRAVLJICE </vt:lpstr>
      <vt:lpstr>PowerPointova predstavitev</vt:lpstr>
      <vt:lpstr>VRSTE PRAVLJIC:</vt:lpstr>
      <vt:lpstr>AVTORJI</vt:lpstr>
      <vt:lpstr>PONOVIMO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PRAVLJICA</dc:title>
  <dc:creator>petra.bergoc@gmail.com</dc:creator>
  <cp:lastModifiedBy>Nadja Černetič</cp:lastModifiedBy>
  <cp:revision>13</cp:revision>
  <dcterms:created xsi:type="dcterms:W3CDTF">2021-01-03T14:23:03Z</dcterms:created>
  <dcterms:modified xsi:type="dcterms:W3CDTF">2021-01-03T16:23:32Z</dcterms:modified>
</cp:coreProperties>
</file>