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4" r:id="rId4"/>
    <p:sldId id="265" r:id="rId5"/>
    <p:sldId id="261" r:id="rId6"/>
    <p:sldId id="272" r:id="rId7"/>
    <p:sldId id="266" r:id="rId8"/>
    <p:sldId id="262" r:id="rId9"/>
    <p:sldId id="257" r:id="rId10"/>
    <p:sldId id="258" r:id="rId11"/>
    <p:sldId id="259" r:id="rId12"/>
    <p:sldId id="269" r:id="rId13"/>
    <p:sldId id="268" r:id="rId14"/>
    <p:sldId id="276" r:id="rId15"/>
    <p:sldId id="263" r:id="rId16"/>
  </p:sldIdLst>
  <p:sldSz cx="9144000" cy="6858000" type="screen4x3"/>
  <p:notesSz cx="6858000" cy="9144000"/>
  <p:custDataLst>
    <p:tags r:id="rId18"/>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1843" y="62"/>
      </p:cViewPr>
      <p:guideLst>
        <p:guide orient="horz" pos="2160"/>
        <p:guide pos="2880"/>
      </p:guideLst>
    </p:cSldViewPr>
  </p:slideViewPr>
  <p:notesTextViewPr>
    <p:cViewPr>
      <p:scale>
        <a:sx n="1" d="1"/>
        <a:sy n="1" d="1"/>
      </p:scale>
      <p:origin x="0" y="0"/>
    </p:cViewPr>
  </p:notesTextViewPr>
  <p:sorterViewPr>
    <p:cViewPr>
      <p:scale>
        <a:sx n="64" d="100"/>
        <a:sy n="64" d="100"/>
      </p:scale>
      <p:origin x="0" y="3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1DBCC-1865-42CE-A31C-005F7C2C4919}" type="datetimeFigureOut">
              <a:rPr lang="sl-SI" smtClean="0"/>
              <a:t>3. 01. 2021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61466-5FBF-4F94-AEBA-239395230A96}" type="slidenum">
              <a:rPr lang="sl-SI" smtClean="0"/>
              <a:t>‹#›</a:t>
            </a:fld>
            <a:endParaRPr lang="sl-SI"/>
          </a:p>
        </p:txBody>
      </p:sp>
    </p:spTree>
    <p:extLst>
      <p:ext uri="{BB962C8B-B14F-4D97-AF65-F5344CB8AC3E}">
        <p14:creationId xmlns:p14="http://schemas.microsoft.com/office/powerpoint/2010/main" val="337440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Klikni na </a:t>
            </a:r>
            <a:r>
              <a:rPr lang="sl-SI" dirty="0" err="1" smtClean="0"/>
              <a:t>slikce</a:t>
            </a:r>
            <a:r>
              <a:rPr lang="sl-SI" dirty="0" smtClean="0"/>
              <a:t> in si oglej posnetke.</a:t>
            </a:r>
            <a:endParaRPr lang="sl-SI" dirty="0"/>
          </a:p>
        </p:txBody>
      </p:sp>
      <p:sp>
        <p:nvSpPr>
          <p:cNvPr id="4" name="Ograda številke diapozitiva 3"/>
          <p:cNvSpPr>
            <a:spLocks noGrp="1"/>
          </p:cNvSpPr>
          <p:nvPr>
            <p:ph type="sldNum" sz="quarter" idx="10"/>
          </p:nvPr>
        </p:nvSpPr>
        <p:spPr/>
        <p:txBody>
          <a:bodyPr/>
          <a:lstStyle/>
          <a:p>
            <a:fld id="{40161466-5FBF-4F94-AEBA-239395230A96}" type="slidenum">
              <a:rPr lang="sl-SI" smtClean="0"/>
              <a:t>3</a:t>
            </a:fld>
            <a:endParaRPr lang="sl-SI"/>
          </a:p>
        </p:txBody>
      </p:sp>
    </p:spTree>
    <p:extLst>
      <p:ext uri="{BB962C8B-B14F-4D97-AF65-F5344CB8AC3E}">
        <p14:creationId xmlns:p14="http://schemas.microsoft.com/office/powerpoint/2010/main" val="22293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Oglej si filmčke!</a:t>
            </a:r>
            <a:endParaRPr lang="sl-SI" dirty="0"/>
          </a:p>
        </p:txBody>
      </p:sp>
      <p:sp>
        <p:nvSpPr>
          <p:cNvPr id="4" name="Ograda številke diapozitiva 3"/>
          <p:cNvSpPr>
            <a:spLocks noGrp="1"/>
          </p:cNvSpPr>
          <p:nvPr>
            <p:ph type="sldNum" sz="quarter" idx="10"/>
          </p:nvPr>
        </p:nvSpPr>
        <p:spPr/>
        <p:txBody>
          <a:bodyPr/>
          <a:lstStyle/>
          <a:p>
            <a:fld id="{40161466-5FBF-4F94-AEBA-239395230A96}" type="slidenum">
              <a:rPr lang="sl-SI" smtClean="0"/>
              <a:t>4</a:t>
            </a:fld>
            <a:endParaRPr lang="sl-SI"/>
          </a:p>
        </p:txBody>
      </p:sp>
    </p:spTree>
    <p:extLst>
      <p:ext uri="{BB962C8B-B14F-4D97-AF65-F5344CB8AC3E}">
        <p14:creationId xmlns:p14="http://schemas.microsoft.com/office/powerpoint/2010/main" val="408083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40161466-5FBF-4F94-AEBA-239395230A96}" type="slidenum">
              <a:rPr lang="sl-SI" smtClean="0"/>
              <a:t>12</a:t>
            </a:fld>
            <a:endParaRPr lang="sl-SI"/>
          </a:p>
        </p:txBody>
      </p:sp>
    </p:spTree>
    <p:extLst>
      <p:ext uri="{BB962C8B-B14F-4D97-AF65-F5344CB8AC3E}">
        <p14:creationId xmlns:p14="http://schemas.microsoft.com/office/powerpoint/2010/main" val="18100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DB132ED8-DAB1-4E1A-92F5-D95FE0997B80}" type="datetime1">
              <a:rPr lang="sl-SI" smtClean="0"/>
              <a:t>3. 01. 2021</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187254463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3C43CC0-1A6C-48D0-ABB9-7514C78ADFFF}" type="datetime1">
              <a:rPr lang="sl-SI" smtClean="0"/>
              <a:t>3. 01. 2021</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142099855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0E8005E-3784-400F-85DD-1349D98453D4}" type="datetime1">
              <a:rPr lang="sl-SI" smtClean="0"/>
              <a:t>3. 01. 2021</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383864039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F63EC3D-CDDE-463A-814F-6E01028D1CFD}" type="datetime1">
              <a:rPr lang="sl-SI" smtClean="0"/>
              <a:t>3. 01. 2021</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28430793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43FAAD83-0BE5-4D3A-A442-784BFB579BBF}" type="datetime1">
              <a:rPr lang="sl-SI" smtClean="0"/>
              <a:t>3. 01. 2021</a:t>
            </a:fld>
            <a:endParaRPr lang="sl-SI"/>
          </a:p>
        </p:txBody>
      </p:sp>
      <p:sp>
        <p:nvSpPr>
          <p:cNvPr id="5" name="Ograda noge 4"/>
          <p:cNvSpPr>
            <a:spLocks noGrp="1"/>
          </p:cNvSpPr>
          <p:nvPr>
            <p:ph type="ftr" sz="quarter" idx="11"/>
          </p:nvPr>
        </p:nvSpPr>
        <p:spPr/>
        <p:txBody>
          <a:bodyPr/>
          <a:lstStyle/>
          <a:p>
            <a:r>
              <a:rPr lang="sl-SI" smtClean="0"/>
              <a:t>Klavdija Štrancar</a:t>
            </a:r>
            <a:endParaRPr lang="sl-SI"/>
          </a:p>
        </p:txBody>
      </p:sp>
      <p:sp>
        <p:nvSpPr>
          <p:cNvPr id="6" name="Ograda številke diapozitiva 5"/>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370028312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5C9ABAC7-D58D-450F-BA33-D4DD8C5FEE42}" type="datetime1">
              <a:rPr lang="sl-SI" smtClean="0"/>
              <a:t>3. 01. 2021</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209046823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4489AFC5-B078-4C86-82AD-B18879BBC982}" type="datetime1">
              <a:rPr lang="sl-SI" smtClean="0"/>
              <a:t>3. 01. 2021</a:t>
            </a:fld>
            <a:endParaRPr lang="sl-SI"/>
          </a:p>
        </p:txBody>
      </p:sp>
      <p:sp>
        <p:nvSpPr>
          <p:cNvPr id="8" name="Ograda noge 7"/>
          <p:cNvSpPr>
            <a:spLocks noGrp="1"/>
          </p:cNvSpPr>
          <p:nvPr>
            <p:ph type="ftr" sz="quarter" idx="11"/>
          </p:nvPr>
        </p:nvSpPr>
        <p:spPr/>
        <p:txBody>
          <a:bodyPr/>
          <a:lstStyle/>
          <a:p>
            <a:r>
              <a:rPr lang="sl-SI" smtClean="0"/>
              <a:t>Klavdija Štrancar</a:t>
            </a:r>
            <a:endParaRPr lang="sl-SI"/>
          </a:p>
        </p:txBody>
      </p:sp>
      <p:sp>
        <p:nvSpPr>
          <p:cNvPr id="9" name="Ograda številke diapozitiva 8"/>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346289047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66891D51-2858-42F2-9E26-1C30D5DDCB97}" type="datetime1">
              <a:rPr lang="sl-SI" smtClean="0"/>
              <a:t>3. 01. 2021</a:t>
            </a:fld>
            <a:endParaRPr lang="sl-SI"/>
          </a:p>
        </p:txBody>
      </p:sp>
      <p:sp>
        <p:nvSpPr>
          <p:cNvPr id="4" name="Ograda noge 3"/>
          <p:cNvSpPr>
            <a:spLocks noGrp="1"/>
          </p:cNvSpPr>
          <p:nvPr>
            <p:ph type="ftr" sz="quarter" idx="11"/>
          </p:nvPr>
        </p:nvSpPr>
        <p:spPr/>
        <p:txBody>
          <a:bodyPr/>
          <a:lstStyle/>
          <a:p>
            <a:r>
              <a:rPr lang="sl-SI" smtClean="0"/>
              <a:t>Klavdija Štrancar</a:t>
            </a:r>
            <a:endParaRPr lang="sl-SI"/>
          </a:p>
        </p:txBody>
      </p:sp>
      <p:sp>
        <p:nvSpPr>
          <p:cNvPr id="5" name="Ograda številke diapozitiva 4"/>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232883552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1668FAD-91C4-4D59-8DC7-A9F787764801}" type="datetime1">
              <a:rPr lang="sl-SI" smtClean="0"/>
              <a:t>3. 01. 2021</a:t>
            </a:fld>
            <a:endParaRPr lang="sl-SI"/>
          </a:p>
        </p:txBody>
      </p:sp>
      <p:sp>
        <p:nvSpPr>
          <p:cNvPr id="3" name="Ograda noge 2"/>
          <p:cNvSpPr>
            <a:spLocks noGrp="1"/>
          </p:cNvSpPr>
          <p:nvPr>
            <p:ph type="ftr" sz="quarter" idx="11"/>
          </p:nvPr>
        </p:nvSpPr>
        <p:spPr/>
        <p:txBody>
          <a:bodyPr/>
          <a:lstStyle/>
          <a:p>
            <a:r>
              <a:rPr lang="sl-SI" smtClean="0"/>
              <a:t>Klavdija Štrancar</a:t>
            </a:r>
            <a:endParaRPr lang="sl-SI"/>
          </a:p>
        </p:txBody>
      </p:sp>
      <p:sp>
        <p:nvSpPr>
          <p:cNvPr id="4" name="Ograda številke diapozitiva 3"/>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410848279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070FBC02-C19F-463D-A3AE-5A91A2DD7AA5}" type="datetime1">
              <a:rPr lang="sl-SI" smtClean="0"/>
              <a:t>3. 01. 2021</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9600672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79CEE35C-4B35-4811-95CB-CC959D85B1BE}" type="datetime1">
              <a:rPr lang="sl-SI" smtClean="0"/>
              <a:t>3. 01. 2021</a:t>
            </a:fld>
            <a:endParaRPr lang="sl-SI"/>
          </a:p>
        </p:txBody>
      </p:sp>
      <p:sp>
        <p:nvSpPr>
          <p:cNvPr id="6" name="Ograda noge 5"/>
          <p:cNvSpPr>
            <a:spLocks noGrp="1"/>
          </p:cNvSpPr>
          <p:nvPr>
            <p:ph type="ftr" sz="quarter" idx="11"/>
          </p:nvPr>
        </p:nvSpPr>
        <p:spPr/>
        <p:txBody>
          <a:bodyPr/>
          <a:lstStyle/>
          <a:p>
            <a:r>
              <a:rPr lang="sl-SI" smtClean="0"/>
              <a:t>Klavdija Štrancar</a:t>
            </a:r>
            <a:endParaRPr lang="sl-SI"/>
          </a:p>
        </p:txBody>
      </p:sp>
      <p:sp>
        <p:nvSpPr>
          <p:cNvPr id="7" name="Ograda številke diapozitiva 6"/>
          <p:cNvSpPr>
            <a:spLocks noGrp="1"/>
          </p:cNvSpPr>
          <p:nvPr>
            <p:ph type="sldNum" sz="quarter" idx="12"/>
          </p:nvPr>
        </p:nvSpPr>
        <p:spPr/>
        <p:txBody>
          <a:bodyPr/>
          <a:lstStyle/>
          <a:p>
            <a:fld id="{1377D00B-D416-4907-90B7-D5FCC6ABD3E4}" type="slidenum">
              <a:rPr lang="sl-SI" smtClean="0"/>
              <a:t>‹#›</a:t>
            </a:fld>
            <a:endParaRPr lang="sl-SI"/>
          </a:p>
        </p:txBody>
      </p:sp>
    </p:spTree>
    <p:extLst>
      <p:ext uri="{BB962C8B-B14F-4D97-AF65-F5344CB8AC3E}">
        <p14:creationId xmlns:p14="http://schemas.microsoft.com/office/powerpoint/2010/main" val="224711632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90442-CE9A-4E44-91DB-86444F638F1E}" type="datetime1">
              <a:rPr lang="sl-SI" smtClean="0"/>
              <a:t>3. 01. 2021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Klavdija Štrancar</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7D00B-D416-4907-90B7-D5FCC6ABD3E4}" type="slidenum">
              <a:rPr lang="sl-SI" smtClean="0"/>
              <a:t>‹#›</a:t>
            </a:fld>
            <a:endParaRPr lang="sl-SI"/>
          </a:p>
        </p:txBody>
      </p:sp>
    </p:spTree>
    <p:extLst>
      <p:ext uri="{BB962C8B-B14F-4D97-AF65-F5344CB8AC3E}">
        <p14:creationId xmlns:p14="http://schemas.microsoft.com/office/powerpoint/2010/main" val="172391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didakta.si/e-knjigarna/otroske_knjige/stripi/zbirka_miki_muster_4.html"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youtu.be/RbKT4hIdw0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youtu.be/SQp5Mb6VqRI"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youtu.be/T87oxgTxJa8" TargetMode="External"/><Relationship Id="rId3" Type="http://schemas.openxmlformats.org/officeDocument/2006/relationships/hyperlink" Target="http://youtu.be/i2rPBe4IQLc"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youtu.be/SECTPT9petQ" TargetMode="External"/><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youtube.com/watch?v=cEMtNq329P4&amp;feature=share&amp;list=PL9991535469C65D05&amp;index=6" TargetMode="External"/><Relationship Id="rId7" Type="http://schemas.openxmlformats.org/officeDocument/2006/relationships/hyperlink" Target="http://www.mojvideo.com/video-viki-krema/ffb8ae350f8a8062d9a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hyperlink" Target="http://youtu.be/_wKe_G18X4g" TargetMode="External"/><Relationship Id="rId10" Type="http://schemas.openxmlformats.org/officeDocument/2006/relationships/image" Target="../media/image13.JPG"/><Relationship Id="rId4" Type="http://schemas.openxmlformats.org/officeDocument/2006/relationships/image" Target="../media/image10.png"/><Relationship Id="rId9" Type="http://schemas.openxmlformats.org/officeDocument/2006/relationships/hyperlink" Target="http://www.rtvslo.si/mojvideo/avdiovideo/stare-reklame-visoki-c/138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7523"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ctrTitle"/>
          </p:nvPr>
        </p:nvSpPr>
        <p:spPr>
          <a:xfrm>
            <a:off x="667561" y="4398420"/>
            <a:ext cx="7772400" cy="819522"/>
          </a:xfrm>
        </p:spPr>
        <p:txBody>
          <a:bodyPr>
            <a:noAutofit/>
          </a:bodyPr>
          <a:lstStyle/>
          <a:p>
            <a:r>
              <a:rPr lang="sl-SI" sz="7200" dirty="0" smtClean="0">
                <a:solidFill>
                  <a:srgbClr val="FFFF00"/>
                </a:solidFill>
                <a:latin typeface="Candara" panose="020E0502030303020204" pitchFamily="34" charset="0"/>
              </a:rPr>
              <a:t>Miki Muster</a:t>
            </a:r>
            <a:endParaRPr lang="sl-SI" sz="7200" dirty="0">
              <a:solidFill>
                <a:srgbClr val="FFFF00"/>
              </a:solidFill>
              <a:latin typeface="Candara" panose="020E0502030303020204" pitchFamily="34" charset="0"/>
            </a:endParaRPr>
          </a:p>
        </p:txBody>
      </p:sp>
      <p:sp>
        <p:nvSpPr>
          <p:cNvPr id="4" name="Ograda noge 3"/>
          <p:cNvSpPr>
            <a:spLocks noGrp="1"/>
          </p:cNvSpPr>
          <p:nvPr>
            <p:ph type="ftr" sz="quarter" idx="11"/>
          </p:nvPr>
        </p:nvSpPr>
        <p:spPr/>
        <p:txBody>
          <a:bodyPr/>
          <a:lstStyle/>
          <a:p>
            <a:endParaRPr lang="sl-SI"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133" y="5102375"/>
            <a:ext cx="6419256" cy="16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4203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LAKOTNIK</a:t>
            </a:r>
            <a:endParaRPr lang="sl-SI" dirty="0"/>
          </a:p>
        </p:txBody>
      </p:sp>
      <p:sp>
        <p:nvSpPr>
          <p:cNvPr id="4" name="Ograda vsebine 3"/>
          <p:cNvSpPr>
            <a:spLocks noGrp="1"/>
          </p:cNvSpPr>
          <p:nvPr>
            <p:ph sz="half" idx="2"/>
          </p:nvPr>
        </p:nvSpPr>
        <p:spPr>
          <a:xfrm>
            <a:off x="3563888" y="1196752"/>
            <a:ext cx="5122912" cy="4929411"/>
          </a:xfrm>
        </p:spPr>
        <p:txBody>
          <a:bodyPr>
            <a:noAutofit/>
          </a:bodyPr>
          <a:lstStyle/>
          <a:p>
            <a:pPr marL="0" indent="0">
              <a:buNone/>
            </a:pPr>
            <a:r>
              <a:rPr lang="sl-SI" sz="2400" dirty="0">
                <a:latin typeface="Candara" panose="020E0502030303020204" pitchFamily="34" charset="0"/>
              </a:rPr>
              <a:t> </a:t>
            </a:r>
            <a:r>
              <a:rPr lang="sl-SI" sz="2400" dirty="0" smtClean="0">
                <a:latin typeface="Candara" panose="020E0502030303020204" pitchFamily="34" charset="0"/>
              </a:rPr>
              <a:t>… je </a:t>
            </a:r>
            <a:r>
              <a:rPr lang="sl-SI" sz="2400" dirty="0">
                <a:latin typeface="Candara" panose="020E0502030303020204" pitchFamily="34" charset="0"/>
              </a:rPr>
              <a:t>volk in je izmed trojice največji požeruh in lenuh, zelo preprost, marsikdaj neumen, zaradi česar se redno znajde v težavah. Ima nadnaravno sposobnost, ki mu omogoča sporazumevanje z živalmi. Obvlada nekaj judo prijemov in je vedno pripravljen na pretep. Njegova posebnost je, da ne zna plavati.  Živi v stari bajti, ki se mu pogosto podre na glavo. Sprva je bil negativen junak, a ker se je bralstvu tako priljubil, se je spremenil v pozitivnega.</a:t>
            </a:r>
          </a:p>
        </p:txBody>
      </p:sp>
      <p:pic>
        <p:nvPicPr>
          <p:cNvPr id="13314" name="Picture 2" descr="http://www.muster.si/images/uploaded/image/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0055"/>
            <a:ext cx="3240360" cy="4649213"/>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noge 4"/>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234039019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TRDONJA</a:t>
            </a:r>
            <a:endParaRPr lang="sl-SI" dirty="0"/>
          </a:p>
        </p:txBody>
      </p:sp>
      <p:sp>
        <p:nvSpPr>
          <p:cNvPr id="3" name="Ograda vsebine 2"/>
          <p:cNvSpPr>
            <a:spLocks noGrp="1"/>
          </p:cNvSpPr>
          <p:nvPr>
            <p:ph sz="half" idx="1"/>
          </p:nvPr>
        </p:nvSpPr>
        <p:spPr>
          <a:xfrm>
            <a:off x="457200" y="1600200"/>
            <a:ext cx="4690864" cy="4525963"/>
          </a:xfrm>
        </p:spPr>
        <p:txBody>
          <a:bodyPr>
            <a:normAutofit fontScale="92500"/>
          </a:bodyPr>
          <a:lstStyle/>
          <a:p>
            <a:pPr marL="0" indent="0">
              <a:buNone/>
            </a:pPr>
            <a:r>
              <a:rPr lang="sl-SI" dirty="0" smtClean="0">
                <a:latin typeface="Candara" panose="020E0502030303020204" pitchFamily="34" charset="0"/>
              </a:rPr>
              <a:t>…je </a:t>
            </a:r>
            <a:r>
              <a:rPr lang="sl-SI" dirty="0" err="1">
                <a:latin typeface="Candara" panose="020E0502030303020204" pitchFamily="34" charset="0"/>
              </a:rPr>
              <a:t>želvak</a:t>
            </a:r>
            <a:r>
              <a:rPr lang="sl-SI" dirty="0">
                <a:latin typeface="Candara" panose="020E0502030303020204" pitchFamily="34" charset="0"/>
              </a:rPr>
              <a:t> in je izmed trojice, po rasti najnižji, najstarejši, </a:t>
            </a:r>
            <a:r>
              <a:rPr lang="sl-SI" dirty="0" smtClean="0">
                <a:latin typeface="Candara" panose="020E0502030303020204" pitchFamily="34" charset="0"/>
              </a:rPr>
              <a:t>najbolj </a:t>
            </a:r>
            <a:r>
              <a:rPr lang="sl-SI" dirty="0">
                <a:latin typeface="Candara" panose="020E0502030303020204" pitchFamily="34" charset="0"/>
              </a:rPr>
              <a:t>moder, preudaren, trdoglav in prilagodljiv. Podaja se v pustolovščine, kjer se bori na strani pravice in dobrega. Trdonja med bralci nikoli ni dosegel priljubljenosti ostalih dveh njegovih prijateljev. Bil je ustvarjen kot zadnji izmed srečne trojice.</a:t>
            </a:r>
          </a:p>
        </p:txBody>
      </p:sp>
      <p:pic>
        <p:nvPicPr>
          <p:cNvPr id="11272" name="Picture 8" descr="http://www.muster.si/images/uploaded/image/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71465"/>
            <a:ext cx="3744416" cy="5372423"/>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noge 6"/>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131545178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solidFill>
                  <a:srgbClr val="FFFF00"/>
                </a:solidFill>
                <a:latin typeface="Candara" panose="020E0502030303020204" pitchFamily="34" charset="0"/>
              </a:rPr>
              <a:t>Leta 1998 je Pošta Slovenije izdala 9 znamk z junaki iz stripov:</a:t>
            </a:r>
            <a:endParaRPr lang="sl-SI" dirty="0">
              <a:solidFill>
                <a:srgbClr val="FFFF00"/>
              </a:solidFill>
              <a:latin typeface="Candara" panose="020E0502030303020204" pitchFamily="34" charset="0"/>
            </a:endParaRPr>
          </a:p>
        </p:txBody>
      </p:sp>
      <p:pic>
        <p:nvPicPr>
          <p:cNvPr id="14338" name="Picture 2" descr="http://home.scarlet.be/evan.belle/98lakotnik-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249555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ome.scarlet.be/evan.belle/98trdonja-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988840"/>
            <a:ext cx="252412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home.scarlet.be/evan.belle/98zvitorepec-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988839"/>
            <a:ext cx="245745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Ograda noge 2"/>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337724765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3100"/>
                            </p:stCondLst>
                            <p:childTnLst>
                              <p:par>
                                <p:cTn id="9" presetID="22" presetClass="entr" presetSubtype="8"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ipe(left)">
                                      <p:cBhvr>
                                        <p:cTn id="11" dur="2000"/>
                                        <p:tgtEl>
                                          <p:spTgt spid="14338"/>
                                        </p:tgtEl>
                                      </p:cBhvr>
                                    </p:animEffect>
                                  </p:childTnLst>
                                </p:cTn>
                              </p:par>
                            </p:childTnLst>
                          </p:cTn>
                        </p:par>
                        <p:par>
                          <p:cTn id="12" fill="hold">
                            <p:stCondLst>
                              <p:cond delay="5100"/>
                            </p:stCondLst>
                            <p:childTnLst>
                              <p:par>
                                <p:cTn id="13" presetID="22" presetClass="entr" presetSubtype="4"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wipe(down)">
                                      <p:cBhvr>
                                        <p:cTn id="15" dur="2000"/>
                                        <p:tgtEl>
                                          <p:spTgt spid="14340"/>
                                        </p:tgtEl>
                                      </p:cBhvr>
                                    </p:animEffect>
                                  </p:childTnLst>
                                </p:cTn>
                              </p:par>
                            </p:childTnLst>
                          </p:cTn>
                        </p:par>
                        <p:par>
                          <p:cTn id="16" fill="hold">
                            <p:stCondLst>
                              <p:cond delay="7100"/>
                            </p:stCondLst>
                            <p:childTnLst>
                              <p:par>
                                <p:cTn id="17" presetID="22" presetClass="entr" presetSubtype="2" fill="hold" nodeType="after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right)">
                                      <p:cBhvr>
                                        <p:cTn id="19"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sz="half" idx="2"/>
          </p:nvPr>
        </p:nvSpPr>
        <p:spPr>
          <a:xfrm>
            <a:off x="5076056" y="620688"/>
            <a:ext cx="3610744" cy="5760640"/>
          </a:xfrm>
        </p:spPr>
        <p:txBody>
          <a:bodyPr>
            <a:normAutofit/>
          </a:bodyPr>
          <a:lstStyle/>
          <a:p>
            <a:pPr marL="0" indent="0">
              <a:buNone/>
            </a:pPr>
            <a:r>
              <a:rPr lang="sl-SI" sz="3200" dirty="0" smtClean="0">
                <a:solidFill>
                  <a:schemeClr val="bg1"/>
                </a:solidFill>
                <a:latin typeface="Candara" panose="020E0502030303020204" pitchFamily="34" charset="0"/>
              </a:rPr>
              <a:t>Leta 2014 je pa ga je predsednik republike Borut Pahor odlikoval s </a:t>
            </a:r>
            <a:r>
              <a:rPr lang="sl-SI" sz="3200" dirty="0" smtClean="0">
                <a:solidFill>
                  <a:srgbClr val="FFFF00"/>
                </a:solidFill>
                <a:latin typeface="Candara" panose="020E0502030303020204" pitchFamily="34" charset="0"/>
              </a:rPr>
              <a:t>srebrnim redom </a:t>
            </a:r>
            <a:r>
              <a:rPr lang="sl-SI" sz="3200" dirty="0" smtClean="0">
                <a:solidFill>
                  <a:schemeClr val="bg1"/>
                </a:solidFill>
                <a:latin typeface="Candara" panose="020E0502030303020204" pitchFamily="34" charset="0"/>
              </a:rPr>
              <a:t>za zasluge za vrhunsko pionirsko delo na področju slovenskega animiranega filma in stripa.</a:t>
            </a:r>
          </a:p>
          <a:p>
            <a:endParaRPr lang="sl-SI" dirty="0">
              <a:latin typeface="Candara" panose="020E0502030303020204" pitchFamily="34" charset="0"/>
            </a:endParaRPr>
          </a:p>
        </p:txBody>
      </p:sp>
      <p:pic>
        <p:nvPicPr>
          <p:cNvPr id="6" name="Picture 2" descr="http://www.reporter.si/sites/default/files/styles/slike_med_vsebino/public/field/image/muster-pahor_bobo_13.0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80" y="3501008"/>
            <a:ext cx="4293961" cy="2748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grada noge 4"/>
          <p:cNvSpPr>
            <a:spLocks noGrp="1"/>
          </p:cNvSpPr>
          <p:nvPr>
            <p:ph type="ftr" sz="quarter" idx="11"/>
          </p:nvPr>
        </p:nvSpPr>
        <p:spPr/>
        <p:txBody>
          <a:bodyPr/>
          <a:lstStyle/>
          <a:p>
            <a:endParaRPr lang="sl-SI" dirty="0"/>
          </a:p>
        </p:txBody>
      </p:sp>
      <p:sp>
        <p:nvSpPr>
          <p:cNvPr id="2" name="PoljeZBesedilom 1"/>
          <p:cNvSpPr txBox="1"/>
          <p:nvPr/>
        </p:nvSpPr>
        <p:spPr>
          <a:xfrm>
            <a:off x="434580" y="620688"/>
            <a:ext cx="4209428" cy="1815882"/>
          </a:xfrm>
          <a:prstGeom prst="rect">
            <a:avLst/>
          </a:prstGeom>
          <a:noFill/>
        </p:spPr>
        <p:txBody>
          <a:bodyPr wrap="square" rtlCol="0">
            <a:spAutoFit/>
          </a:bodyPr>
          <a:lstStyle/>
          <a:p>
            <a:r>
              <a:rPr lang="sl-SI" sz="2800" dirty="0" smtClean="0">
                <a:solidFill>
                  <a:schemeClr val="bg1"/>
                </a:solidFill>
                <a:latin typeface="Candara" panose="020E0502030303020204" pitchFamily="34" charset="0"/>
              </a:rPr>
              <a:t>Za </a:t>
            </a:r>
            <a:r>
              <a:rPr lang="sl-SI" sz="2800" dirty="0">
                <a:solidFill>
                  <a:schemeClr val="bg1"/>
                </a:solidFill>
                <a:latin typeface="Candara" panose="020E0502030303020204" pitchFamily="34" charset="0"/>
              </a:rPr>
              <a:t>svoje delo je Miki Muster prejel vrsto nagrad, tudi nagrado za življenjsko </a:t>
            </a:r>
            <a:r>
              <a:rPr lang="sl-SI" sz="2800" dirty="0" smtClean="0">
                <a:solidFill>
                  <a:schemeClr val="bg1"/>
                </a:solidFill>
                <a:latin typeface="Candara" panose="020E0502030303020204" pitchFamily="34" charset="0"/>
              </a:rPr>
              <a:t>delo.</a:t>
            </a:r>
            <a:endParaRPr lang="sl-SI"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66476902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39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4950"/>
                            </p:stCondLst>
                            <p:childTnLst>
                              <p:par>
                                <p:cTn id="13" presetID="22" presetClass="entr" presetSubtype="8"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sz="half" idx="2"/>
          </p:nvPr>
        </p:nvSpPr>
        <p:spPr>
          <a:xfrm>
            <a:off x="539552" y="1340768"/>
            <a:ext cx="8426243" cy="5040560"/>
          </a:xfrm>
        </p:spPr>
        <p:txBody>
          <a:bodyPr>
            <a:normAutofit/>
          </a:bodyPr>
          <a:lstStyle/>
          <a:p>
            <a:pPr marL="0" indent="0">
              <a:buNone/>
            </a:pPr>
            <a:r>
              <a:rPr lang="sl-SI" sz="3200" dirty="0" smtClean="0">
                <a:solidFill>
                  <a:schemeClr val="bg1"/>
                </a:solidFill>
                <a:latin typeface="Candara" panose="020E0502030303020204" pitchFamily="34" charset="0"/>
              </a:rPr>
              <a:t>Leta 2015 je za svoje življenjsko delo prejel </a:t>
            </a:r>
            <a:r>
              <a:rPr lang="sl-SI" sz="3200" dirty="0" smtClean="0">
                <a:solidFill>
                  <a:srgbClr val="FF0000"/>
                </a:solidFill>
                <a:latin typeface="Candara" panose="020E0502030303020204" pitchFamily="34" charset="0"/>
              </a:rPr>
              <a:t>Prešernovo nagrado.</a:t>
            </a:r>
          </a:p>
          <a:p>
            <a:endParaRPr lang="sl-SI" dirty="0">
              <a:latin typeface="Candara" panose="020E0502030303020204" pitchFamily="34" charset="0"/>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492895"/>
            <a:ext cx="4320480" cy="2887521"/>
          </a:xfrm>
          <a:prstGeom prst="rect">
            <a:avLst/>
          </a:prstGeom>
          <a:ln>
            <a:noFill/>
          </a:ln>
          <a:effectLst>
            <a:softEdge rad="112500"/>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3429" y="2495625"/>
            <a:ext cx="4362366" cy="2884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grada noge 4"/>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376243172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4725144"/>
            <a:ext cx="8136904" cy="1368152"/>
          </a:xfrm>
        </p:spPr>
        <p:txBody>
          <a:bodyPr>
            <a:normAutofit fontScale="90000"/>
          </a:bodyPr>
          <a:lstStyle/>
          <a:p>
            <a:r>
              <a:rPr lang="sl-SI" dirty="0">
                <a:latin typeface="Candara" panose="020E0502030303020204" pitchFamily="34" charset="0"/>
                <a:hlinkClick r:id="rId2"/>
              </a:rPr>
              <a:t>http://www.muster.si/filmi.php</a:t>
            </a:r>
            <a:br>
              <a:rPr lang="sl-SI" dirty="0">
                <a:latin typeface="Candara" panose="020E0502030303020204" pitchFamily="34" charset="0"/>
                <a:hlinkClick r:id="rId2"/>
              </a:rPr>
            </a:br>
            <a:r>
              <a:rPr lang="sl-SI" dirty="0">
                <a:latin typeface="Candara" panose="020E0502030303020204" pitchFamily="34" charset="0"/>
                <a:hlinkClick r:id="rId2"/>
              </a:rPr>
              <a:t>http</a:t>
            </a:r>
            <a:r>
              <a:rPr lang="sl-SI" dirty="0" smtClean="0">
                <a:latin typeface="Candara" panose="020E0502030303020204" pitchFamily="34" charset="0"/>
                <a:hlinkClick r:id="rId2"/>
              </a:rPr>
              <a:t>://www.didakta.si/e-knjigarna/otroske_knjige/stripi/zbirka_miki_muster_4.html</a:t>
            </a:r>
            <a:r>
              <a:rPr lang="sl-SI" dirty="0" smtClean="0">
                <a:latin typeface="Candara" panose="020E0502030303020204" pitchFamily="34" charset="0"/>
              </a:rPr>
              <a:t/>
            </a:r>
            <a:br>
              <a:rPr lang="sl-SI" dirty="0" smtClean="0">
                <a:latin typeface="Candara" panose="020E0502030303020204" pitchFamily="34" charset="0"/>
              </a:rPr>
            </a:br>
            <a:r>
              <a:rPr lang="sl-SI" dirty="0">
                <a:latin typeface="Candara" panose="020E0502030303020204" pitchFamily="34" charset="0"/>
              </a:rPr>
              <a:t/>
            </a:r>
            <a:br>
              <a:rPr lang="sl-SI" dirty="0">
                <a:latin typeface="Candara" panose="020E0502030303020204" pitchFamily="34" charset="0"/>
              </a:rPr>
            </a:br>
            <a:r>
              <a:rPr lang="sl-SI" dirty="0" smtClean="0">
                <a:solidFill>
                  <a:schemeClr val="bg1"/>
                </a:solidFill>
                <a:latin typeface="Candara" panose="020E0502030303020204" pitchFamily="34" charset="0"/>
              </a:rPr>
              <a:t>Fotografije: dostopne na spletu</a:t>
            </a:r>
            <a:endParaRPr lang="sl-SI" dirty="0">
              <a:solidFill>
                <a:schemeClr val="bg1"/>
              </a:solidFill>
              <a:latin typeface="Candara" panose="020E0502030303020204" pitchFamily="34" charset="0"/>
            </a:endParaRPr>
          </a:p>
        </p:txBody>
      </p:sp>
      <p:pic>
        <p:nvPicPr>
          <p:cNvPr id="15364" name="Picture 4" descr="http://www.muster.si/images/uploaded/image/strip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6258239" cy="2973314"/>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noge 4"/>
          <p:cNvSpPr>
            <a:spLocks noGrp="1"/>
          </p:cNvSpPr>
          <p:nvPr>
            <p:ph type="ftr" sz="quarter" idx="11"/>
          </p:nvPr>
        </p:nvSpPr>
        <p:spPr/>
        <p:txBody>
          <a:bodyPr/>
          <a:lstStyle/>
          <a:p>
            <a:endParaRPr lang="sl-SI" dirty="0">
              <a:latin typeface="Candara" panose="020E0502030303020204" pitchFamily="34" charset="0"/>
            </a:endParaRPr>
          </a:p>
        </p:txBody>
      </p:sp>
    </p:spTree>
    <p:extLst>
      <p:ext uri="{BB962C8B-B14F-4D97-AF65-F5344CB8AC3E}">
        <p14:creationId xmlns:p14="http://schemas.microsoft.com/office/powerpoint/2010/main" val="390662179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FF00"/>
                </a:solidFill>
              </a:rPr>
              <a:t>MIKI MUSTER</a:t>
            </a:r>
            <a:endParaRPr lang="sl-SI" dirty="0">
              <a:solidFill>
                <a:srgbClr val="FFFF00"/>
              </a:solidFill>
            </a:endParaRPr>
          </a:p>
        </p:txBody>
      </p:sp>
      <p:sp>
        <p:nvSpPr>
          <p:cNvPr id="3" name="Ograda vsebine 2"/>
          <p:cNvSpPr>
            <a:spLocks noGrp="1"/>
          </p:cNvSpPr>
          <p:nvPr>
            <p:ph idx="1"/>
          </p:nvPr>
        </p:nvSpPr>
        <p:spPr/>
        <p:txBody>
          <a:bodyPr>
            <a:normAutofit/>
          </a:bodyPr>
          <a:lstStyle/>
          <a:p>
            <a:pPr marL="0" indent="0">
              <a:buNone/>
            </a:pPr>
            <a:r>
              <a:rPr lang="sl-SI" dirty="0" smtClean="0">
                <a:solidFill>
                  <a:schemeClr val="bg1"/>
                </a:solidFill>
                <a:latin typeface="Candara" panose="020E0502030303020204" pitchFamily="34" charset="0"/>
              </a:rPr>
              <a:t>… se </a:t>
            </a:r>
            <a:r>
              <a:rPr lang="sl-SI" dirty="0">
                <a:solidFill>
                  <a:schemeClr val="bg1"/>
                </a:solidFill>
                <a:latin typeface="Candara" panose="020E0502030303020204" pitchFamily="34" charset="0"/>
              </a:rPr>
              <a:t>je rodil leta 1925 in že kot fantič vedel, da želi ustvarjati risane filme. Končal je študij kiparstva, nekaj časa delal tudi kot novinar, ilustrator in se </a:t>
            </a:r>
            <a:r>
              <a:rPr lang="sl-SI" dirty="0" smtClean="0">
                <a:solidFill>
                  <a:schemeClr val="bg1"/>
                </a:solidFill>
                <a:latin typeface="Candara" panose="020E0502030303020204" pitchFamily="34" charset="0"/>
              </a:rPr>
              <a:t>preizkusil </a:t>
            </a:r>
            <a:r>
              <a:rPr lang="sl-SI" dirty="0">
                <a:solidFill>
                  <a:schemeClr val="bg1"/>
                </a:solidFill>
                <a:latin typeface="Candara" panose="020E0502030303020204" pitchFamily="34" charset="0"/>
              </a:rPr>
              <a:t>kot filmski režiser. </a:t>
            </a:r>
          </a:p>
        </p:txBody>
      </p:sp>
      <p:sp>
        <p:nvSpPr>
          <p:cNvPr id="5" name="Ograda noge 4"/>
          <p:cNvSpPr>
            <a:spLocks noGrp="1"/>
          </p:cNvSpPr>
          <p:nvPr>
            <p:ph type="ftr" sz="quarter" idx="11"/>
          </p:nvPr>
        </p:nvSpPr>
        <p:spPr/>
        <p:txBody>
          <a:bodyPr/>
          <a:lstStyle/>
          <a:p>
            <a:endParaRPr lang="sl-SI" dirty="0"/>
          </a:p>
        </p:txBody>
      </p:sp>
      <p:pic>
        <p:nvPicPr>
          <p:cNvPr id="7"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68351"/>
            <a:ext cx="2565187" cy="257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2164" y="3868351"/>
            <a:ext cx="300350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Slika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5721778"/>
            <a:ext cx="2360284" cy="628479"/>
          </a:xfrm>
          <a:prstGeom prst="rect">
            <a:avLst/>
          </a:prstGeom>
        </p:spPr>
      </p:pic>
    </p:spTree>
    <p:extLst>
      <p:ext uri="{BB962C8B-B14F-4D97-AF65-F5344CB8AC3E}">
        <p14:creationId xmlns:p14="http://schemas.microsoft.com/office/powerpoint/2010/main" val="345750153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84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94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806" y="3861048"/>
            <a:ext cx="2930624" cy="216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195230"/>
            <a:ext cx="2952328" cy="230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195230"/>
            <a:ext cx="2952328" cy="229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3861048"/>
            <a:ext cx="2952328" cy="221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grada noge 3"/>
          <p:cNvSpPr>
            <a:spLocks noGrp="1"/>
          </p:cNvSpPr>
          <p:nvPr>
            <p:ph type="ftr" sz="quarter" idx="11"/>
          </p:nvPr>
        </p:nvSpPr>
        <p:spPr/>
        <p:txBody>
          <a:bodyPr/>
          <a:lstStyle/>
          <a:p>
            <a:endParaRPr lang="sl-SI" dirty="0"/>
          </a:p>
        </p:txBody>
      </p:sp>
      <p:pic>
        <p:nvPicPr>
          <p:cNvPr id="11" name="Slika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5856" y="280240"/>
            <a:ext cx="2360284" cy="628479"/>
          </a:xfrm>
          <a:prstGeom prst="rect">
            <a:avLst/>
          </a:prstGeom>
        </p:spPr>
      </p:pic>
    </p:spTree>
    <p:extLst>
      <p:ext uri="{BB962C8B-B14F-4D97-AF65-F5344CB8AC3E}">
        <p14:creationId xmlns:p14="http://schemas.microsoft.com/office/powerpoint/2010/main" val="366203274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000"/>
                                        <p:tgtEl>
                                          <p:spTgt spid="10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par>
                          <p:cTn id="16" fill="hold">
                            <p:stCondLst>
                              <p:cond delay="6000"/>
                            </p:stCondLst>
                            <p:childTnLst>
                              <p:par>
                                <p:cTn id="17" presetID="10" presetClass="entr" presetSubtype="0" fill="hold" nodeType="afterEffect">
                                  <p:stCondLst>
                                    <p:cond delay="400"/>
                                  </p:stCondLst>
                                  <p:childTnLst>
                                    <p:set>
                                      <p:cBhvr>
                                        <p:cTn id="18" dur="1" fill="hold">
                                          <p:stCondLst>
                                            <p:cond delay="0"/>
                                          </p:stCondLst>
                                        </p:cTn>
                                        <p:tgtEl>
                                          <p:spTgt spid="1031"/>
                                        </p:tgtEl>
                                        <p:attrNameLst>
                                          <p:attrName>style.visibility</p:attrName>
                                        </p:attrNameLst>
                                      </p:cBhvr>
                                      <p:to>
                                        <p:strVal val="visible"/>
                                      </p:to>
                                    </p:set>
                                    <p:animEffect transition="in" filter="fade">
                                      <p:cBhvr>
                                        <p:cTn id="19" dur="2000"/>
                                        <p:tgtEl>
                                          <p:spTgt spid="1031"/>
                                        </p:tgtEl>
                                      </p:cBhvr>
                                    </p:animEffect>
                                  </p:childTnLst>
                                </p:cTn>
                              </p:par>
                            </p:childTnLst>
                          </p:cTn>
                        </p:par>
                        <p:par>
                          <p:cTn id="20" fill="hold">
                            <p:stCondLst>
                              <p:cond delay="84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199" y="836712"/>
            <a:ext cx="4861251" cy="5289451"/>
          </a:xfrm>
        </p:spPr>
        <p:txBody>
          <a:bodyPr/>
          <a:lstStyle/>
          <a:p>
            <a:r>
              <a:rPr lang="sl-SI" sz="3200" dirty="0" smtClean="0">
                <a:solidFill>
                  <a:schemeClr val="bg1"/>
                </a:solidFill>
                <a:latin typeface="Candara" panose="020E0502030303020204" pitchFamily="34" charset="0"/>
              </a:rPr>
              <a:t>Njegove ilustracije najdemo v reklamah Zajčkov </a:t>
            </a:r>
            <a:r>
              <a:rPr lang="sl-SI" sz="3200" dirty="0" err="1" smtClean="0">
                <a:solidFill>
                  <a:schemeClr val="bg1"/>
                </a:solidFill>
                <a:latin typeface="Candara" panose="020E0502030303020204" pitchFamily="34" charset="0"/>
              </a:rPr>
              <a:t>Cik</a:t>
            </a:r>
            <a:r>
              <a:rPr lang="sl-SI" sz="3200" dirty="0" smtClean="0">
                <a:solidFill>
                  <a:schemeClr val="bg1"/>
                </a:solidFill>
                <a:latin typeface="Candara" panose="020E0502030303020204" pitchFamily="34" charset="0"/>
              </a:rPr>
              <a:t>-</a:t>
            </a:r>
            <a:r>
              <a:rPr lang="sl-SI" sz="3200" dirty="0" err="1" smtClean="0">
                <a:solidFill>
                  <a:schemeClr val="bg1"/>
                </a:solidFill>
                <a:latin typeface="Candara" panose="020E0502030303020204" pitchFamily="34" charset="0"/>
              </a:rPr>
              <a:t>Cak</a:t>
            </a:r>
            <a:r>
              <a:rPr lang="sl-SI" sz="3200" dirty="0" smtClean="0">
                <a:solidFill>
                  <a:schemeClr val="bg1"/>
                </a:solidFill>
                <a:latin typeface="Candara" panose="020E0502030303020204" pitchFamily="34" charset="0"/>
              </a:rPr>
              <a:t>, Visoki C, </a:t>
            </a:r>
            <a:r>
              <a:rPr lang="sl-SI" sz="3200" dirty="0" err="1" smtClean="0">
                <a:solidFill>
                  <a:schemeClr val="bg1"/>
                </a:solidFill>
                <a:latin typeface="Candara" panose="020E0502030303020204" pitchFamily="34" charset="0"/>
              </a:rPr>
              <a:t>Čunga</a:t>
            </a:r>
            <a:r>
              <a:rPr lang="sl-SI" sz="3200" dirty="0" smtClean="0">
                <a:solidFill>
                  <a:schemeClr val="bg1"/>
                </a:solidFill>
                <a:latin typeface="Candara" panose="020E0502030303020204" pitchFamily="34" charset="0"/>
              </a:rPr>
              <a:t> </a:t>
            </a:r>
            <a:r>
              <a:rPr lang="sl-SI" sz="3200" dirty="0" err="1" smtClean="0">
                <a:solidFill>
                  <a:schemeClr val="bg1"/>
                </a:solidFill>
                <a:latin typeface="Candara" panose="020E0502030303020204" pitchFamily="34" charset="0"/>
              </a:rPr>
              <a:t>Lunga</a:t>
            </a:r>
            <a:r>
              <a:rPr lang="sl-SI" sz="3200" dirty="0" smtClean="0">
                <a:solidFill>
                  <a:schemeClr val="bg1"/>
                </a:solidFill>
                <a:latin typeface="Candara" panose="020E0502030303020204" pitchFamily="34" charset="0"/>
              </a:rPr>
              <a:t>, Jelovica, Viki krema, </a:t>
            </a:r>
            <a:r>
              <a:rPr lang="sl-SI" sz="3200" dirty="0" err="1" smtClean="0">
                <a:solidFill>
                  <a:schemeClr val="bg1"/>
                </a:solidFill>
                <a:latin typeface="Candara" panose="020E0502030303020204" pitchFamily="34" charset="0"/>
              </a:rPr>
              <a:t>Medex</a:t>
            </a:r>
            <a:r>
              <a:rPr lang="sl-SI" sz="3200" dirty="0" smtClean="0">
                <a:solidFill>
                  <a:schemeClr val="bg1"/>
                </a:solidFill>
                <a:latin typeface="Candara" panose="020E0502030303020204" pitchFamily="34" charset="0"/>
              </a:rPr>
              <a:t>, Pomurske mlekarne in </a:t>
            </a:r>
            <a:r>
              <a:rPr lang="sl-SI" sz="3200" dirty="0" err="1" smtClean="0">
                <a:solidFill>
                  <a:schemeClr val="bg1"/>
                </a:solidFill>
                <a:latin typeface="Candara" panose="020E0502030303020204" pitchFamily="34" charset="0"/>
              </a:rPr>
              <a:t>Pips</a:t>
            </a:r>
            <a:r>
              <a:rPr lang="sl-SI" sz="3200" dirty="0" smtClean="0">
                <a:solidFill>
                  <a:schemeClr val="bg1"/>
                </a:solidFill>
                <a:latin typeface="Candara" panose="020E0502030303020204" pitchFamily="34" charset="0"/>
              </a:rPr>
              <a:t>.</a:t>
            </a:r>
          </a:p>
          <a:p>
            <a:endParaRPr lang="sl-SI"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592" y="513502"/>
            <a:ext cx="2063767" cy="170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435" y="4314453"/>
            <a:ext cx="2749291" cy="188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grada noge 4"/>
          <p:cNvSpPr>
            <a:spLocks noGrp="1"/>
          </p:cNvSpPr>
          <p:nvPr>
            <p:ph type="ftr" sz="quarter" idx="11"/>
          </p:nvPr>
        </p:nvSpPr>
        <p:spPr/>
        <p:txBody>
          <a:bodyPr/>
          <a:lstStyle/>
          <a:p>
            <a:endParaRPr lang="sl-SI" dirty="0"/>
          </a:p>
        </p:txBody>
      </p:sp>
      <p:pic>
        <p:nvPicPr>
          <p:cNvPr id="2054"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0485" y="4314453"/>
            <a:ext cx="2958991" cy="188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8" descr="data:image/jpeg;base64,/9j/4AAQSkZJRgABAQAAAQABAAD/2wCEAAkGBxQTEhUUEhQWFBQXGBYZFxUYFxgXFxUXGBUYFxcXFxUYHCggGBomHBcWITEhJSkrLi4uGB80ODMsNygtLisBCgoKDg0OGxAQGywkICQsLCwsLCwsLCwsLCwsLCwsLCwsLCwsLCwsLCwsLCwsLCwsLCwsLCwsLCwsLCwsLCwsLP/AABEIAMQBAQMBIgACEQEDEQH/xAAcAAABBQEBAQAAAAAAAAAAAAAAAQIDBAUGBwj/xABAEAACAgEDAQYEBAMFBwQDAAABAgMRAAQSITEFEyJBUWEGMnGBFCNCkVJioXKCscHRByQzQ1Ph8BUWwvGio7L/xAAaAQADAQEBAQAAAAAAAAAAAAABAgMABAUG/8QAJhEAAgICAgIDAAIDAQAAAAAAAAECEQMhBDESEyJBURQyBWGBQv/aAAwDAQACEQMRAD8A9cxMMTPlTsFvGk4EY0rgCGF5G4rGLeENFisbeM74AW3H+eKo4B9ecxhScQH64pGNvMYQnC8QnADCEX98aynH4hfMYYw/89/LOd+IJS8iRBvCoaSSj8xHAU+3PTOgaXqeu0M1etDPPuxtZucEcyCwy+b9626x7L/llccW7ZbEt2a34lQoYnjjn69Ml7ysojRuDJCwBHVOeCOvXyo5Zkjbbypvjkci/rhaR1aLC6wjpeLFq23WrbT515/UeeVYwy2HHKoZD7IPPIt26ivQ0c3ibxTOn0vaYag9K3S/Jv8AQ5otIB165yKN1BFg+WavZmv+WKQnnhH9/wCEnJuJy5MVbRtqwOOvI9lY4jEIDgMXG4ZgDsXIycdgMOvFxgGOzAFwOGGEwmGJhjb/AE1CnEvHsMjlQEEEWCKOKYrntGL+O644s85CvbERbbZDXW0qVP1APUZBIpTwuA6dA9eJfZwP8RgV4ocj0bn9j1xqRVRRe3hvMfvjS6gFmPhUEsfRQLOUQigef365FqU3IyWakG1vpfOZIPgNfUlIm1FFpJSgjB5C7zUYryoGzmpGNoCDoorMfU6xHn0sW5bEkjkA8AIhCg+/izdKjGnqhXoUNeI648IMUjJilY4CTJygyF15w2GyHWapYkMj3tFDjqSTQAHmb4xk2pVNu+97dI+p+p9h5nOd+IZd0upDghYfw+xem7o6ketta/3cu6jUBd+om4cqu6v08cRrfr5+uVWPX+ykYXsO0ddsQtK4Qc0o/VXkPXMrsvR6UypqojsatzBjt8BFEkHyHtmBqtY+okDtXBpE8gDx++dB2S3fRPomRe7hjEZ1FeIi77tf5vfOhY/Bd7+y0ouCNhAjoRVowIojqpseeYel7L1UTUuqH4YbQoYWy1xtvz4zdEdELzQoc+XkMy4X73UAMajRpaX+KRKHJ+/GRg3uujJFzWMF08/mxhZS3rf/AN5nwrQX0oV+2Wu1JBtZOrSDaf5Vv/HK6cV6dMy6KwVIkyWGj19iD6MDYI++RY5MVha0dN2Zqu9jDH5lJR/qP9eD98s3nPdiybNQV/TOn/7I/wDVT/8AjnRVk5qjgnHxlQYjHjFXAjEFKIUGeVbO7ZEym/lDFhwPqMm7O1BeMFqDAsrgdNysVNe3GUotRWpmfyAjjHvt3M1fdq+2O0mobZ8oBLMx+pN5RobxZrDHZkNq2HJKjBe0m+v93Eo3rZr4Zm/+pEC2Wx/KDY+2XoJldQym1PQjNTEcWux2LjaxcICRsacc2NwMCIZ4rHHXM59Ky/KLX+Enp/ZOa+BGFMdSaOflUn1Hseuc/wDGfazaaGLYfzJm2r/KOdzf0ztNfpA45HPkR1Gea/7ToHWbTyPTRLG4Tiql603lZH+Bzs4sVJ7Kqdh8I9gpPDJLMSFe0jYcNvBsuD7EZ6GmqIVQ4JoAF186HUr1HTMTsiAJo9Kg6d0rX6k8n/HLyye+blteVBa89s243BFg2PXHZjaew1ghW8zXDD0YZej1F/MKN1wbB+hzjom40WTkMkqgMzdFBY/QZMgyOaEMGBFqylWHqGHOGFXsU807J7Sk7R7RidgFjUO20DqifJv9TZvNH4xUmKP+Ezc+w2mryP4a7Dbs/VTFmDxro3MTeZAkFhh5EcC/O82JtP3kW1xauASPTzzvyzjFxcejoxPf+jmNPDupIx+Zwb8h7nOr0OkEKbFNknc7ereZw7P0iRCkAAr7n65Yc3nLPJekWnPyE3f+fTKcuiXfan5iWIPQHzOWnyDYb+ti/qKzY0m9irWzkj8VJ3joibihIu+CR6ZsfDPa67WRxci3Kr1xIrE8fy7SarPP9R2JNpXZHRioY7Za8JS7Bvy652fw12cY90jCrXaoPpd3nbmxY4R0CMnPsv6NCqAHryT9yTluPIlOOEmcTLvZNJJtKP8A9ORG/us2xv6NnXy9azjZNO0gqqBaO74BRXDED34ze1E7seGoeVdfucSStHLlhbRp9M5/4i+JO5kighAeeVlAv5IwTRL1z05r2y/AbIvnnzzzTtnWCHteWV+kU8TN7IUCkj6A39stxsKm7f0SUVez0A6QRAICWotbHqzE2T++OU5JOLO4G1blT6g8jBU6XkpqpNFE9BX0v3wijY9Wr2A/zOTpCT+n7ngZP+BBHiN+w4H39cS0K5pFeKIcbSzHyo8Aj1PllzQafYlE2xLMx6Asxs0PTJ41AFAUPTyxTgv6IylYVhjfvhj+Io+8MTC8mzABhhgcAQytrdFHKpSVQ6n9JFjLGFYU2ujGDqdCsCqEFQKoUAWe79P7uQNH986GRL68giiPY9cxpIe6IQ8o3EZ/hI/5bH9yDlFJyLwn9CRkgZIJARR6ZCDyQeox2KO0TQakqaPiHlyNw+985fh1IYWvNdR5j7ZjFLx0p2qZL2sgYh/YC6YeYw1YsoIk7Uh3yKo/5un1UQ9m8DD/AAOUNFIWjUgeKgrj+FhwRljWyP8A7rLKVEhLAxobC95HwQTzfh/qcrtp6LMPDZs15npZy04+KSZsS0JC253r5VpQfU1zWWa9xkI8KgAcDy/xyXTxs9qo3EVfkov1b1ydN9FW/sVhxjUlA6kday9pdEH3b7Uq20qOqeY3N52CCK9ci0ssMUk8bDvHjkWh8zFHQEA+Q6n9ssuPKrlol7o9LZR1U6sjoarY9eh49czo5SVXgnhf8M1jBvh7l1URgkKB12brALetemPSJVAVPCAKrJtpaKwmkujPj0RPzGh7Zcj06gdPv55KFrFxGwubY0ccYAHisdWKDgFFVs5D497FeSRNTEhZtu2VFsl6+U0OtWf3zsNKC5IUdOrfpX2vzOa2n0gXnq3mf9MrjzPGyU2ked/BE2s7xIWjdYQfFuUjagHFE9Oc9Gj0yqeB9+pyWsWsTLk83aVEnKwAxcTAZIUXA4uGEUjrFx+Jj2axD1xawPXFwSWzCHErHYmLRhMMXDBRrGnI9RGGUg9D/wCX9clxMAyZzhVlbY/zVat5Mv8AqMVXzQ7SiUpTNtJ5Q+YbyoeeZSSOyglCh87r9wB5HrlTqjKxzv70PXG6re0EvHJQgD2NAj61eNSJibbmunGXRJQ5wqVMaRNNpUmBgCgQxrGLBIZn22Bu6gAVzho9GveTk+JEdERf4SEUtfrycr96VYsposoUjyaunHqPXIItW/eSMCttQdB8u4Dh/wC1VDO+ObFJfJHL68nSZpRwKZdQu3he523dbXSy37gj7YyKaOGRo/lWSMSgVe17o/vxmfJMzOHYkFRtAU1Y6kN/FziRrZJNknqSbNeg9BglyYR/ogrDN/2ZHLq3fUu6M0EbKqtW0mXaOGO4HafKxzkkaKL2irNk9Sx9SfM4kiY6OuORfpeck8sp9l4wjFaJa6egxSMS+SPTr7X0B9MUnJBEJxBijHqnS+t0B5sfQZjN0N6demW9No2a94ATyX9Tf2vQZLptLyGceLyHko9fc5ojA2Rnk/CCLTBQAAAB0A6D6ZMoxcMUldhhhhmAGAwwzGFvDDAY0ewMXDFrDOnxFGsOThgx5xLyU18gi4mLiDFSCJi4Yl4GjAc574x+J49DGhY+ORgqjqVB6uV9BnQVZrPnz/aDqpNT2pObsRsIYx/CFUEn97zs4nGWR7ElOj0Xs34m07PtBkLE33jmyT1N8+AegzoBqFK7gQV9bFfvniUwKAEMfL1++S9kdpTAtHF+YXPhQkkD14us6s/+Pr7KR5Mfw9lh1kZNBh0Nmx5Zl6P4iidmVvCaLR/zoOv0Ocf8S6WR4VNiJgRv2k0RRsfvlLSJNJFCoXaNjAtfLL5j65CPFjW2Z8r8R1Y7faZWMVIin5vmJ9qzV7M1x3FJzGp7sMCGokluLB86zD7J7OVI1SMUPQ9crTaSPUbEd1jEm9YpnNBZlJAjJ63xx9M3ojLSGjyL7OzOw2UYGutG8jL55N2N21LGWIO1lYo9ElSyGiRfUGs9F+FfiOPVflyFYpwpaj0YDqV9/bEnxJx62dCyxqzR1XakUIUSG2bog5c/3R0zje39ao1K92JFjlHjBsEODXhPlxlODV6ldQW00ROnll2B5bWWQAeJ9x5CdaP0zptX2XvUo52qAWJ9KHkT9MpDCsb2c2TO0/iVoO03id9Y35iAxwFR1ZDW1m9St1eO0XalakvIzMFiLKi8+MngV58ZlDs+VNFEu4B5pFNNwu1iWG704zU7P0Ah3sQxIHNC7ofpxpRibHmf2dUAu3cW48PA67m6LXrmn2doypLvy58vJF8gvv6nOU7J1cUh0+oA3gzCIEHo54G5fXO6IzhyR8R5ZL0G3DFxMjROwvC8TDNRhcUYDDD4gsMUYmLh8TBijErHDGhH5AYXiY7Ezs8GLY04l4HDIz/sMGFYYYrX4YSsTHYmCjApog58+duxFO1dYrcMJd1eodQf8xnv8ozyP/bH2KUmi18Y+ao5qs8gcOfTgV+2epwJURyKzlNVqGbwxglmISOvOQmgB652+n7Lh7Ngfe4WQLulY/NfmFH14Azh+ydV/wAJkK7opO8Wz+oXx/U5v/DPZn43VLNq23xLMxlZujlP+Gn9gE8/TO3kv96JxizQ7Nc61mlCldPD4I0YU0sr142HoBYH1y7PqI11mjgQnbEZWmZRaIWTaiOw4Wyb5yWbRTqJnQUjawCKvmkSSl+yr/8AHL3Z+hXTGWBl7xJQe+PqH4NnPMlkimXjikzL+LNM0EmnZWYmV3j2p6hN4PuOM53tD4b1Go0azQsZk3v3umutroSBInvV8e+d3p+zApjVjcemttOTZa3XaQWPWhxlnS6QxIAg4di7KPc84q5MYdFFx2+zxnsnSSysY4Y3Lk8xAEMPIsb6AeeekfBnYEUFNMiyT7iofkrGPRQeN3vmudMIn1WohFTALtX+JNoLCh73k3ZRjIR15Mnir+G+vHlzjZea3H4otDDRX7R0Uk85kRiBGO7A8ivBNDy5HXKWp7JMm5JHpjGSLJApfYdc0dJqj+cK5EhAPtWO1CASaZ3HXch+hHF/tnN7nezSwbMPWSrrtPolZD3UstajmtvdghVUjpbhemWdBqn0jKmoYvG8oSNuLFkLtJ8yLzY1UCdwYowFrxJX6WBsEffI10w1AQsBsXlT5rKeNw9OcPuTVfQPTWzI+F9E2nTWy2GT8fFUVUYmSUI8hPupU/bPSX65xAJMiluBrITpZq/RqolYxvX8w3i/7GdX2Zqu9gik82RSfZgKYfYgjNyF5JSRGqdFzErE3Yt5zeDCGGGGbwZrADFxMXKeILCsWsTHVhowmOXErHLj44/IDYuGGGdviIQ+eLeQ6pyFYg+IfKfIm6o45RJ6AWACD+k/x2PmHtnPPG3IKkh+LWV6kBHiUm9tcU6ceP2brx0xk0zfKHS1dR8wJ2Gixb0arr7YPUzeaLYxMoRapt8aBkcs8hAUixABwzD13UL9xl45OWNoZOxaynr9DHKrRyqGjYEMvqD1+mTaicRqXbhRVn6msbN3gZgSoG4UOtpxbMfJrvLY8jghWjxXtv4Dn0cn5DiSB5ERGPDwNI1Dcv6gPXO+7O7FSGBdNAbEe7vH/jduX6+5zR7d0U06SxxuisHV9O5G6yo5WYVwLvke2Ni0BjRYlk8FFnbcTN31hqU/9Mm79jj5ss5xqysEkVo9QVpDx3YG0evGW9MOOQCWtj9Mz+3EZIhKWAcyRrS/KCxrYvt7nKh1rK+0mivBHqPbOGWNndFKS0aDPzxzlttWOPL/AF9PfK2iG42Bx5e+VkRO6UzahDKN4ZLUMsrEtFGyjkEAD6175o43MWcox7NHTx7tzFeWIH7emZuoGyfu14VwNr1xu/Un1yTT6pEhAknJKsqTMikb9TIoKRxeg5FjmvPzytCEkAilkZ+7XvZXVWVlfedioPUBfF6/fOmPCy/hBcnH9smSldgOhoisf2od8dDkiiPY5STXabu01PflrV0VtpSPVS/oSPdxYquMu9nNQHeVvob1Buj5jIZMcobZ0RnGW0P7LjJW36jI9VOInMf/AFSGQD2qx7c5JHp5ACPLca+hPGVJNJUySyygMAwiDUFZqrZ7k+WLCPlIOuy52jD+WORuM+nlX+WRHDC/qBmt8PaoFtRHwv5pdF/lfxGvXxbv3zFkSJzRkJS4+7XowmFmy1+IX+n2OTJHEjI4mBJU2edzuK8UR8lvqBxzl4xklTOeeNNnVXijMXSax2EYbUR7yH7wBfm67CguwRxf3zQ0s7F2VqbasfjWtpY7twHp0HHvizg0Qap0W8WsQZX18rKhKAF+Al/KGJoFv5cMIOQrZZrFOV5o5LKqypY+bgmNvMgH5gf6Y4pJV8AeXnt/mJ87/plXx5/gPImBx2VyrjgKLI3DnzHUffyOMGoNorLt3khPFZPh3MD9ORiSxSi+geSLd4oORpgceMdhZLuwyHDOuhQljBDq3ylTf/bPKfhjUTNo7mmn/E95NC4dm+UAurhfpQvPSe15SsUrD9K3XS6IJGS62OJQXpEUqHZiBRFevljeHlaISejiO0O6eOULvV2iTb4mLwlkqgb62LOU+2YoykhiLsXfRMdu5mZYWCzhtvnSmwM6fQ9t6aRW1EYrThNhmkXbERfhKk8uQeKGHZGt1aSbNQkWpidjU+nUIIrFgNG3PrzZzevx+xEUuwNQj9qzSIpEa6ONEPdmMX37FlG4eL9N514sf55ndovU+iUdHeYE+oEbNz9wMl1U1usd8MGZz/KDVe15zZ9SOnH0Gp1amOQsaiCOXfjbtAux65A+gd1jYuLMfjIsb7XwD2F8n6ZB8ZuBoJ1AA3JsA6cMKoDzPtmp2rqnh0kkkab3jg3KvqQl/wCWRhjeRMe6M9+x36hxVKWU2Nzr5kjkD6ZFpuzSJQwZWYMGC0ysqEcij83PnmT8B6ibVLJJI7unfwSxSv4Q/wCUN6Kq9VDXQxur+OY31kEcan8vVHTzO42g94rKoQ+fiKmvbKLjP9D7GWu1NIYYVMx3D8UpJuwQbCVfy0SB9spduwh6UCpHcKvrwLJ+maH+06AroK5I/EwE7VJJUSBug5vgc+2ZXZepDnvZD4gSEBIJUEVZI6ZLLicKZ04clovwOVZUbgAgDb1I8vveZnYHw+xXVavdzrGlURkKTA8TvFFMjn9Y8RqvP2zTamZKPiBHPuTxmt8Gabu9EIj42WfUg3/E2okc/wD9dfbL8KSi22c/Jfn0Y47MkG0HokscgIK3vVArkehfklvc4p00gknYsAsUvesG2qF3pVMx5KBSa98g+Ju1lknk0cSB4xEe+csVO4nhUZeQRz55k6XVaqGZNy/iNNIIpGL8uNg2oip1dgVBHvznqPlxqjgWGSdsm+J/hVx2fp4+9tdE6NGxS3Yl/wAsWDQVVNXVmv329FpURb6v+o+p+/lmn8T22hmbxVtjfxCnoOCwI8iAMzdXLtHeAeEEWPMX51nj86fk0epxl8S4X6Zn9o9mjUiOHcYz3u5XXllKeIUD15AvNFiD9PLnG6dgdVplrgNKR5We7I49eLzlwJ+aRWUqRK2iKv3rEbSQoG0KoBTY3nwSebw0/ZPdKu4B+6QR8ilVQABsF+DjnOcg+L5NRqCsaCPRI8kcm7xyakK2xtt13Yu+lkj0yfWS97HLp3j2Rhx3LKxa4/4ZU/UByKN8Z2yhFacjl9k2rSNqDsgrI0isVU6ZYVZVuRCjMe8RmBVid33oYz4U7PaCOWORg7CeQ94Osm/xqZAOjAGiPbI/hHs/VRSA70bSFCNocttYHwlFrw9aK35ZZgFyyjoRrGbr1/3dT+1EYZwbh2TU7ezXIyj29Mg02paW+77l95F2FKkWAOSR14y2Jb6Zm/EqXpZ+aBVAT6L3gs/th4/x7BN6OS0mn1CJEuqVXZhUkok/4mwKunYqeUtb3jzNZoa7eXkoufzI+7K0piVhTEUa7oC7DDxHn0zd7e7ajj1CwBDJMU37VHyRihuY+VnoPOjj4Zg1bV+Y0bqty1uUnyIvpnqrNjXxaOOSldnPT66VQiQmeJDNpY2kK7pFh2sHJuwCxHJ8g2aXZmveXtKWIkGGCAPCasu0rFXYuQLrbVD1zQXtKNfDN3aybiCnBNKfCT71gKXWgCgPwt8Dr+b/AJX/AFyWaUHF0Vi3ZpxDjHP5nyAvGIeBjy3lnnxStHRYbcXGVhnRQtmD8T9qNFppmKBndJFjiW2eV9vAVRyQByfYZa7b0STaOKHUpuRxArqGK1wC3iHO3j75Q1WlMutjkPhUaaaOG7H58lFmZT8p2AV5kFsg/wDdaLp40lRmIePSykAgJqdgJW66dOfU5zqbcPj2ZxS7NHtzRKw06oo7hGYlVNLYWltR1F/5ZN2OQHUAevQ+3nmcvbuyiYn7s1zRqy20ivT3ySXtdO83iFg8ZNEbtvKkeJR1FZFLI5KTYfZiSon+MXMH4ScKWSGdjIBbMInikVnAHJC2Cfa8ydH2/GkshoskcQqXqsisd+5D5jnJ9R2udY2ihp4PxCNNuZeHQJTwAhrViH3fQZzPZ/Z8g0skQIDaQyJsYV3sKEtG6N5naVsjjOjMrdleOoPsZ8XdpNJDK8oLmQD8JCvzK6LYkscgLRYk8c1nedtaeSeCKMzmKNogZmjA7yRQgtVb9IPPI55ziO0NAzKZ75j0kneRKttsmQE03S+BwPXPQdNOpgg+XmJOp8tgsY2GUVHYOTDfxPPvhjtiZk1EGkTuoUgY6Yk33TxtSs19CeDR++U+x5kCzTJGF188gZROlJF3YBMqqa3MSCd3vnf9m9m6eAbUAVHYsTd94xNkH1GM7S7J0uq050rn8u7V9/jU2WpX+hIr0wucOkyGKM/sf/6r+Jg0UsZ2GdwQSu5Q3dPYZbHBII/bOd7Q0rND+J00QSSCSRNRphz3mwnfsI6mvEvqCOmdB2/KsWlQwqv+7PC0a3S9e75roKY5n6DV90jyRlXLzNI+40sg70RSMlfLtIoeoAyM5R7OiMWjJ7D18YE+qa2RTGscZNEyvW2NR/Hdce+dP8ESv+HmMtd4NTqDXuTu2j6XnM9ndjxyGR2JWE65tZp0B8R/DDu3dr/5ZeyB6EZf+GPieMPLpn2tqzqdS5jW9qoORIWAIClSv1JyuKPypCykqOb7BtrlPUyzK7dKJckX/hm7popHn06J8yyB3PURwg2TflZoD7+mQ9zAxiaBlhScEgOQyzlmLKIvPdd5rdmduaaFHeNgxoGR2fxXv7spW3qG4rAuJkc7fRXJysfjRt/FUo/Ca09QIHJH9xun9c5DskEbtPIxLokTLIfmlifhdw8mU8HNTt74hi/AatwfB3ckJZgRsma0CMrUQba8ydPKImeYuN0UKKGPIGmKnY8tH8xmdTzicmD6YcD06L3Z8jPGFBDEMwLHhQFPU/bG9iuZdXp5HZgjjUnToOLjVFVpWbrzfA9xkeiOxUhYbS6RKw85ZNQSaHooF/Y+2QntEaafRstyxAywQqtb4WYKhhe+o3JYJ54yGGKU9lMm1SLPxB2eulbSCFQunCOpPXxWCC7Hkk88nqbx+ggUxvKzOiK6ghBuYgng8dBz1zWGt7xjG1SLTCyFKNtJDjw9CCKN5m9mSwqWaJXQlENU1bGJCkc1Vg/TFzblY2PUPH7NjsCYAqI1aNGMrAN1eqBbn5RZ++cx8Sdry6ftGXuwrxpEsssfIkCkBZJoTXjZUA8B9M6AdqLGAzV+YrMSPEe7T5msfKg885qDU/i5p9bEVWEr3KyX821SJHUNwoAP3rKwyfDa6ISxeUjp9Xre7076lGM8YjWWPaAe8VufDXWhzmV232u8scsCKFG2DvpOW2iaRQsUa/qkIv6WMmGpTS6WLTRq0jbF0+nUmjIzqbLX0VVG4n0BzNk7N2aOd4ZPxDzPDK4I2gjTyxpLJEo5AATn6DKRatNEnGlTOj7Z0iQznWKG70qsDOLOxCRsO3yNk8+/ONXU1q0iVVDpHKxUEVGHYbZHUdC1Hr6HLP8A7s0jHcJUZD8rb1Ct9CevOZcWlhbVyat2Z2cokUaONm1Uu2oi3sk0egrjOp4pvaJeUeiftX4bj1MMoPgldiyzbvEXCiiR5XXy5k9marURJot0QknGilM0bWsjgPHxGx/UObB9RnVRPHG9lndiBu81FdDxwG8vtmT23r9mr022izwanYCLHgaMsSfKga++RySyQj8kHHGDlovaDtHvEWRQDG6hkPnR8iPIjplnvj7Zn9lxpGBCnREVqJ8QEjMaI8uQazQQjPMlmlfZ1OCE7xvb+uGG8YYf5OT9F8EUT2ZUu4ObfUd+9ixaxbFRT5CgP65W0nYFxS/mqBqJfxL+EOI3KqPA19BsBs+d5tN1v34+45zF1upEBUMuzSCJlZxbW5basTqASVonp54cWeV7Fliscnw1W3bqHYrB3arQ2lSwffXm9jr5WfXLLdjeLcJWHThao8VRHn1OGmjRZAg8DQKoRQSQsTigAPS16G+mVp1IQOiF0jkc92vzK3iuRAfmayfCeDeU929iehEGu7PXTIk1s4gkFLYoCVRC4HUigb2+2Sx9n3IgV1aJpnlksDwoYth06g9VZuT9Mj7KiLacM/JkcuxoAyGxtkcDhXpQCBQ46ZeKfa+T9czz/Kiqx1EgTsAjdFHIY4y8jqwosO9QhotrCgo6j6DItN2SJYNOxagNPsKnjYGXazHngmq59claeQEEE2vT/v8AvnP9pTpHFCki7dGrO2r2kuTyTEsoqzBzzXoBVXnXHFHIrsjLJJaN9+zEVIw1KI6UqSPyogD4wf0igPF749uyEJKd4pNrIAALoCgw9ePMZV/EwGWZSx30kzhrIeJxSgHziPTYeOOmC6zTiVKVnleOWY+bw6dAFMaAc0SQAg9bwPixrTGWV2Ve0ezx3GpaJw3ewl1UkESGM2zAjzFAe2Z2lkV402eOBN21TYYmRwzAn9Sgk5e+HOzYvwmn3JsCmYRIWJfTxSE/klr5eq3Bvp5Zag+H4QKAIHkA1f0xZcdpVFl4ZI/+jNhkVpF8gVdK21tjdrdAfIE5U+GOyoq1RSQxS6uSaCLaBcUWnsBd3lY5s+VZ0I+GIfJnB6/MTlDtv4b04RZGBZCzvIgkKSaiQgAMjg+NgBXdCgb65bFF4yOX1yejNi06GLRldWixqyRQDaCiapAyBUers+LrwctP2XuTURmWGxIG1O4AGBy4lBNHgEEG7rjLnZPYUJcs6OJFRJQreAKGsR74uRHKKPTE7Z7FhSGIJGFRpCJJHd3QFj4VmU8zRux20eFsdM7FyWkc8sOO9FbV9ktKdbp5NRGBqER9SaG9CsapGyIfDUgQG/UZl9l+KGCZY9rFESaJwf8AhpeyOiLsGz0zf7L7CidtQ0sSb01Cd3GWLGCNIlRLbqyMdzqp4XePTNnZF+oLfT0zmzp5aaLY5es5vWSd98gp1eFo2NkqyPfl6Yuj7MgfuRq7AZp3aRn7sd93g2cgjxc8fTN5mjjpvCOR6Y+TVRkNQVvCxj3LuUORxa+YsjJrjqLWyssy+h69mKJGXvTv7oqRuW+6YnxUK6n9fXjK+n7LjiERSWgdscZ3AiReajBb5vPMfRdpRpDIJIpHn07xfiWdqIeQiu7kFh4r6RqelAgZP2gzRxTSPGu3TxSuFApVcDdSDnYfdRYwSxQT2JHLJmuvZsYZHVgndDuSoVaZWBuKQHpZIahR4GYMfY0MKTdnICUG6UMTQXvwylKHVevHpjJtEBqdEigJvPfSajexXVNsP5Vc7nA2kMxul49t2PQUzP5sFUkmyQpNcn0vOTPkUVUSuPu2QRaMmTdI24hI1UgVsKqwZlP6Sd39MqdodnH8P3KEgiFtLDKp8SnUlVaR69Cqnj3zZ25HLHY9OVPn1BvOaGaUXZSUVIyNV8LyiKHSkwyQRQQKaQrI8kDWDZJ8BIBIHI98g1vYMhNhBuk1X4gqjDaa04jIBPTlRmitifujQJYvpU5u6uWXdfJBbkHgccc4sNPFNbPtZnLlWN7k+aSNv0gkXQz2I/5NRS+JxPiNvsyZOy3/AC17qRSzwNIySVvECF0RufDIZDsJ8xkmj0A/GatpkkjXVaeNoone2RjY1SRhWO0hjHZFA2M1JdUxeKpG/ORPCRxLGOe8H8Eovr6eWaCx2wdjvZQyqxFFVaiRx67Rf0yHJ5yyRpLspj4/hTK2n0xEjyE2zBFJ6Dal7RX942cuVxj1OKy9c8ptvs6bIawyTbiYDWSTrQ5PBIyDQNueXrUbiMD1O1XLc/2h+2O1Teg/reRklfEhClz4gebIAG/60AK9syBToj0MvindvOVlB86VVA59LvF0pYTzDb1jjZeeCQWHT15yLRrtUqOlsfqWNseceKDBu82sAR9Rd0fXGC0QKxXUSIBSFEk2+SuxIavS6vNCMAjKqBWZpN4Jar4/h6DJEGBsLWhStk/tlHs7SrMZWobFk7tY+gBWu8Zh+omz14y87AffpXrlZ5FTftYIXNvzVmq3AeR6c5THkcehZQvRldn6fe+plK2XnaNH82gjACoo8ow27j15xz6UQyaNgvyagrv/AIVmjdQL9N+3NiFdqqoIIUUKFVfXE1SqylXrbx19uh+oy/8AMlZL+OjP1GnK6pKXieKYSgngvAQY5AOlkEgnz4vpjNQGFVx7A5bi7ppAxbeyoUUXe1Wq69zQyyNEhurGXxc2MaUkTngdGTvko0zA0aN9MfoCz6rVLIS3cvp40uj3cbwpKzgHgWSwsc8ZdXSC+tDzyLUaJTvZzy2xbB2l9oO3eR8wF1zhy8qEnaQuPDJIqdmTErqJuf8AeJ5CDyN0aVHGefKl4rjnE7TgaXSzxLbuU3Ig4LPGwcAH3qs0HTdQ3A1xwBtHoFA6DBtORRDEUbFGvuPfF/kQ/wCj+uSKus1G+fSPFTCWXbIFuxD3JJ7yv4ZBXPrlg6RUYgkEeR8798fpIYx4kNMwKsRQY31vHjRoB0v6mz98EOYoKqM8MmZ2qVDxfA/rkU81Iqpe6SVIU4qlf52BPQhQ1ZrJAg8gMTURoysDQWwbuipHIKnyOaXPbVUNHBvZT7V0qhtFDGtRrOWMdcFI42Ksfo+wi/PNH8HYlUnd3iuCevJUjkffIo0j6htzVVk2csRNt6ZxSytlvWl0VTDegQE7WSBSCOqPGo5BPuCMud7YXzsA/uBlSURkFG6G7S/CQetr0N5aRRQroBxiylYVGiSvfGahgqO55CqzV60MaKHXHoQRZqmBFX5HjkYpmiHWBY4mkJ5EZCkfMGcAAKfc1jtJFsVF4ACgEUPQWP8AHGTbPCG8W0+H0Hofc5IpB56/fDeqNQ2LTCXvopOUWRRHXBQbFZSD14JP7Y3s6ZpIyzUCryJwbvY5UN9wOnvkgnCNusKTVnrYHS8fDEqLSVRZm+pY7mP3Jwtg6Hpkp9uhvK5XkUcsheT6YpmMrDI9hxcxiUqLuuuVzokPJWz74uGU+ycGxndAdOMcdKh6qD9QMMMVlLYiadB0UD6Csm7kVhhgYtsY8AIOU00aE8qD7kWf3wwx4BbZaKAdBh3QI5F+2GGK0ZNkX4VB0UD6CscIR74YYzSGTZD3QI55yV9MrVYB+uJhioLbETSqo8KgfTjJJIxWGGM1sVthFpVrph3IwwxPsKbItnNYFeThhhaGskSIda5xzLhhigBYFIBKgn1xGwwwsVMfWQUL6D9sXDAOizBCpHTJ1gGGGAk2xWhGMaIHDDGMhrxADjGpiYZkMx+GGGN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Slika 6">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592" y="2564904"/>
            <a:ext cx="2063767" cy="1556772"/>
          </a:xfrm>
          <a:prstGeom prst="rect">
            <a:avLst/>
          </a:prstGeom>
        </p:spPr>
      </p:pic>
      <p:pic>
        <p:nvPicPr>
          <p:cNvPr id="17" name="Slika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501" y="6115336"/>
            <a:ext cx="2360284" cy="628479"/>
          </a:xfrm>
          <a:prstGeom prst="rect">
            <a:avLst/>
          </a:prstGeom>
        </p:spPr>
      </p:pic>
    </p:spTree>
    <p:extLst>
      <p:ext uri="{BB962C8B-B14F-4D97-AF65-F5344CB8AC3E}">
        <p14:creationId xmlns:p14="http://schemas.microsoft.com/office/powerpoint/2010/main" val="358947810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625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7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825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childTnLst>
                                </p:cTn>
                              </p:par>
                            </p:childTnLst>
                          </p:cTn>
                        </p:par>
                        <p:par>
                          <p:cTn id="20" fill="hold">
                            <p:stCondLst>
                              <p:cond delay="9250"/>
                            </p:stCondLst>
                            <p:childTnLst>
                              <p:par>
                                <p:cTn id="21" presetID="10" presetClass="entr" presetSubtype="0"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childTnLst>
                                </p:cTn>
                              </p:par>
                            </p:childTnLst>
                          </p:cTn>
                        </p:par>
                        <p:par>
                          <p:cTn id="24" fill="hold">
                            <p:stCondLst>
                              <p:cond delay="1025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2779" y="1052736"/>
            <a:ext cx="8964488" cy="5001419"/>
          </a:xfrm>
        </p:spPr>
        <p:txBody>
          <a:bodyPr/>
          <a:lstStyle/>
          <a:p>
            <a:r>
              <a:rPr lang="sl-SI" dirty="0" smtClean="0">
                <a:solidFill>
                  <a:schemeClr val="bg1"/>
                </a:solidFill>
                <a:latin typeface="Candara" panose="020E0502030303020204" pitchFamily="34" charset="0"/>
              </a:rPr>
              <a:t>Ilustriral je slikanice Medvedek Neewa, Lupinica, Čebelica Maja, Stezosledec, Snežek, Skozi pustinje in goščavo in številne druge. </a:t>
            </a:r>
            <a:endParaRPr lang="sl-SI" dirty="0">
              <a:solidFill>
                <a:schemeClr val="bg1"/>
              </a:solidFill>
              <a:latin typeface="Candara" panose="020E0502030303020204" pitchFamily="34" charset="0"/>
            </a:endParaRPr>
          </a:p>
        </p:txBody>
      </p:sp>
      <p:pic>
        <p:nvPicPr>
          <p:cNvPr id="7170" name="Picture 2" descr="https://encrypted-tbn3.gstatic.com/images?q=tbn:ANd9GcRl1_hHhGIJO0XepUkd1CDGD3CM_iSQSDtz5PUtsxwBnbe3Ytl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90" y="3827883"/>
            <a:ext cx="1847850" cy="25694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28.tinypic.com/dhfm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827883"/>
            <a:ext cx="1714737" cy="256946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encrypted-tbn1.gstatic.com/images?q=tbn:ANd9GcRJC2dZWlBThMuC0cXxxTZzdk-sOuYpmMBdBGPwwlEEabDII_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827883"/>
            <a:ext cx="1924622" cy="256946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podarimo.si/slike/slika112142433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27882"/>
            <a:ext cx="1981338" cy="2569469"/>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noge 3"/>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165801476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6150"/>
                            </p:stCondLst>
                            <p:childTnLst>
                              <p:par>
                                <p:cTn id="9" presetID="10" presetClass="entr" presetSubtype="0" fill="hold" nodeType="after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fade">
                                      <p:cBhvr>
                                        <p:cTn id="11" dur="1000"/>
                                        <p:tgtEl>
                                          <p:spTgt spid="7178"/>
                                        </p:tgtEl>
                                      </p:cBhvr>
                                    </p:animEffect>
                                  </p:childTnLst>
                                </p:cTn>
                              </p:par>
                            </p:childTnLst>
                          </p:cTn>
                        </p:par>
                        <p:par>
                          <p:cTn id="12" fill="hold">
                            <p:stCondLst>
                              <p:cond delay="7150"/>
                            </p:stCondLst>
                            <p:childTnLst>
                              <p:par>
                                <p:cTn id="13" presetID="10" presetClass="entr" presetSubtype="0" fill="hold" nodeType="after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1000"/>
                                        <p:tgtEl>
                                          <p:spTgt spid="7176"/>
                                        </p:tgtEl>
                                      </p:cBhvr>
                                    </p:animEffect>
                                  </p:childTnLst>
                                </p:cTn>
                              </p:par>
                            </p:childTnLst>
                          </p:cTn>
                        </p:par>
                        <p:par>
                          <p:cTn id="16" fill="hold">
                            <p:stCondLst>
                              <p:cond delay="8150"/>
                            </p:stCondLst>
                            <p:childTnLst>
                              <p:par>
                                <p:cTn id="17" presetID="10" presetClass="entr" presetSubtype="0"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childTnLst>
                                </p:cTn>
                              </p:par>
                            </p:childTnLst>
                          </p:cTn>
                        </p:par>
                        <p:par>
                          <p:cTn id="20" fill="hold">
                            <p:stCondLst>
                              <p:cond delay="9150"/>
                            </p:stCondLst>
                            <p:childTnLst>
                              <p:par>
                                <p:cTn id="21" presetID="10" presetClass="entr" presetSubtype="0" fill="hold" nodeType="after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rgbClr val="FFFF00"/>
                </a:solidFill>
                <a:latin typeface="Candara" panose="020E0502030303020204" pitchFamily="34" charset="0"/>
              </a:rPr>
              <a:t>Martin Krpan</a:t>
            </a:r>
            <a:r>
              <a:rPr lang="sl-SI" dirty="0">
                <a:solidFill>
                  <a:srgbClr val="FFFF00"/>
                </a:solidFill>
                <a:latin typeface="Candara" panose="020E0502030303020204" pitchFamily="34" charset="0"/>
              </a:rPr>
              <a:t> z Vrha</a:t>
            </a:r>
          </a:p>
        </p:txBody>
      </p:sp>
      <p:sp>
        <p:nvSpPr>
          <p:cNvPr id="3" name="Ograda vsebine 2"/>
          <p:cNvSpPr>
            <a:spLocks noGrp="1"/>
          </p:cNvSpPr>
          <p:nvPr>
            <p:ph sz="half" idx="1"/>
          </p:nvPr>
        </p:nvSpPr>
        <p:spPr/>
        <p:txBody>
          <a:bodyPr>
            <a:normAutofit/>
          </a:bodyPr>
          <a:lstStyle/>
          <a:p>
            <a:pPr marL="0" indent="0">
              <a:buNone/>
            </a:pPr>
            <a:r>
              <a:rPr lang="sl-SI" sz="3600" dirty="0" smtClean="0">
                <a:solidFill>
                  <a:schemeClr val="bg1"/>
                </a:solidFill>
                <a:latin typeface="Candara" panose="020E0502030303020204" pitchFamily="34" charset="0"/>
              </a:rPr>
              <a:t>… je </a:t>
            </a:r>
            <a:r>
              <a:rPr lang="sl-SI" sz="3600" dirty="0">
                <a:solidFill>
                  <a:schemeClr val="bg1"/>
                </a:solidFill>
                <a:latin typeface="Candara" panose="020E0502030303020204" pitchFamily="34" charset="0"/>
              </a:rPr>
              <a:t>slovenska umetna pripovedka, ki jo je napisal Fran </a:t>
            </a:r>
            <a:r>
              <a:rPr lang="sl-SI" sz="3600" dirty="0" err="1" smtClean="0">
                <a:solidFill>
                  <a:schemeClr val="bg1"/>
                </a:solidFill>
                <a:latin typeface="Candara" panose="020E0502030303020204" pitchFamily="34" charset="0"/>
              </a:rPr>
              <a:t>Levstik</a:t>
            </a:r>
            <a:r>
              <a:rPr lang="sl-SI" sz="3600" b="1" dirty="0" err="1" smtClean="0">
                <a:solidFill>
                  <a:schemeClr val="bg1"/>
                </a:solidFill>
                <a:latin typeface="Candara" panose="020E0502030303020204" pitchFamily="34" charset="0"/>
              </a:rPr>
              <a:t>.</a:t>
            </a:r>
            <a:r>
              <a:rPr lang="sl-SI" sz="3600" dirty="0" err="1" smtClean="0">
                <a:solidFill>
                  <a:schemeClr val="bg1"/>
                </a:solidFill>
                <a:latin typeface="Candara" panose="020E0502030303020204" pitchFamily="34" charset="0"/>
              </a:rPr>
              <a:t>Strip</a:t>
            </a:r>
            <a:r>
              <a:rPr lang="sl-SI" sz="3600" dirty="0" smtClean="0">
                <a:solidFill>
                  <a:schemeClr val="bg1"/>
                </a:solidFill>
                <a:latin typeface="Candara" panose="020E0502030303020204" pitchFamily="34" charset="0"/>
              </a:rPr>
              <a:t> </a:t>
            </a:r>
            <a:r>
              <a:rPr lang="sl-SI" sz="3600" dirty="0">
                <a:solidFill>
                  <a:schemeClr val="bg1"/>
                </a:solidFill>
                <a:latin typeface="Candara" panose="020E0502030303020204" pitchFamily="34" charset="0"/>
              </a:rPr>
              <a:t>po </a:t>
            </a:r>
            <a:r>
              <a:rPr lang="sl-SI" sz="3600" dirty="0" smtClean="0">
                <a:solidFill>
                  <a:schemeClr val="bg1"/>
                </a:solidFill>
                <a:latin typeface="Candara" panose="020E0502030303020204" pitchFamily="34" charset="0"/>
              </a:rPr>
              <a:t>njej je narisal</a:t>
            </a:r>
            <a:r>
              <a:rPr lang="sl-SI" sz="3600" dirty="0">
                <a:solidFill>
                  <a:schemeClr val="bg1"/>
                </a:solidFill>
                <a:latin typeface="Candara" panose="020E0502030303020204" pitchFamily="34" charset="0"/>
              </a:rPr>
              <a:t> </a:t>
            </a:r>
            <a:r>
              <a:rPr lang="sl-SI" sz="3600" b="1" dirty="0">
                <a:solidFill>
                  <a:schemeClr val="bg1"/>
                </a:solidFill>
                <a:latin typeface="Candara" panose="020E0502030303020204" pitchFamily="34" charset="0"/>
              </a:rPr>
              <a:t>Miki </a:t>
            </a:r>
            <a:r>
              <a:rPr lang="sl-SI" sz="3600" b="1" dirty="0" smtClean="0">
                <a:solidFill>
                  <a:schemeClr val="bg1"/>
                </a:solidFill>
                <a:latin typeface="Candara" panose="020E0502030303020204" pitchFamily="34" charset="0"/>
              </a:rPr>
              <a:t>Muster.</a:t>
            </a:r>
            <a:endParaRPr lang="sl-SI" sz="3600" dirty="0">
              <a:solidFill>
                <a:schemeClr val="bg1"/>
              </a:solidFill>
              <a:latin typeface="Candara" panose="020E0502030303020204" pitchFamily="34" charset="0"/>
            </a:endParaRPr>
          </a:p>
        </p:txBody>
      </p:sp>
      <p:sp>
        <p:nvSpPr>
          <p:cNvPr id="5" name="Ograda noge 4"/>
          <p:cNvSpPr>
            <a:spLocks noGrp="1"/>
          </p:cNvSpPr>
          <p:nvPr>
            <p:ph type="ftr" sz="quarter" idx="11"/>
          </p:nvPr>
        </p:nvSpPr>
        <p:spPr/>
        <p:txBody>
          <a:bodyPr/>
          <a:lstStyle/>
          <a:p>
            <a:endParaRPr lang="sl-SI" dirty="0"/>
          </a:p>
        </p:txBody>
      </p:sp>
      <p:pic>
        <p:nvPicPr>
          <p:cNvPr id="6" name="Picture 4" descr="http://www.muster.si/images/uploaded/image/1d3dc0568eba1299fe5a4cd6ec26399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27380"/>
            <a:ext cx="3528392" cy="487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03259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354162"/>
          </a:xfrm>
        </p:spPr>
        <p:txBody>
          <a:bodyPr>
            <a:normAutofit fontScale="90000"/>
          </a:bodyPr>
          <a:lstStyle/>
          <a:p>
            <a:r>
              <a:rPr lang="sl-SI" dirty="0" smtClean="0">
                <a:solidFill>
                  <a:srgbClr val="FFFF00"/>
                </a:solidFill>
                <a:latin typeface="Candara" panose="020E0502030303020204" pitchFamily="34" charset="0"/>
              </a:rPr>
              <a:t>Najbolj je poznan po stripovskih junakih</a:t>
            </a:r>
            <a:endParaRPr lang="sl-SI" dirty="0">
              <a:solidFill>
                <a:srgbClr val="FFFF00"/>
              </a:solidFill>
              <a:latin typeface="Candara" panose="020E0502030303020204" pitchFamily="34" charset="0"/>
            </a:endParaRPr>
          </a:p>
        </p:txBody>
      </p:sp>
      <p:sp>
        <p:nvSpPr>
          <p:cNvPr id="3" name="Ograda vsebine 2"/>
          <p:cNvSpPr>
            <a:spLocks noGrp="1"/>
          </p:cNvSpPr>
          <p:nvPr>
            <p:ph idx="1"/>
          </p:nvPr>
        </p:nvSpPr>
        <p:spPr/>
        <p:txBody>
          <a:bodyPr>
            <a:normAutofit/>
          </a:bodyPr>
          <a:lstStyle/>
          <a:p>
            <a:pPr marL="0" indent="0">
              <a:buNone/>
            </a:pPr>
            <a:endParaRPr lang="sl-SI" dirty="0" smtClean="0">
              <a:solidFill>
                <a:schemeClr val="bg1"/>
              </a:solidFill>
              <a:latin typeface="Candara" panose="020E0502030303020204" pitchFamily="34" charset="0"/>
            </a:endParaRPr>
          </a:p>
          <a:p>
            <a:pPr marL="0" indent="0">
              <a:buNone/>
            </a:pPr>
            <a:r>
              <a:rPr lang="sl-SI" dirty="0" smtClean="0">
                <a:solidFill>
                  <a:schemeClr val="bg1"/>
                </a:solidFill>
                <a:latin typeface="Candara" panose="020E0502030303020204" pitchFamily="34" charset="0"/>
              </a:rPr>
              <a:t>… Zvitorepcu,</a:t>
            </a:r>
            <a:r>
              <a:rPr lang="sl-SI" dirty="0">
                <a:solidFill>
                  <a:schemeClr val="bg1"/>
                </a:solidFill>
                <a:latin typeface="Candara" panose="020E0502030303020204" pitchFamily="34" charset="0"/>
              </a:rPr>
              <a:t> </a:t>
            </a:r>
            <a:r>
              <a:rPr lang="sl-SI" dirty="0" err="1" smtClean="0">
                <a:solidFill>
                  <a:schemeClr val="bg1"/>
                </a:solidFill>
                <a:latin typeface="Candara" panose="020E0502030303020204" pitchFamily="34" charset="0"/>
              </a:rPr>
              <a:t>Trdonji</a:t>
            </a:r>
            <a:r>
              <a:rPr lang="sl-SI" dirty="0">
                <a:solidFill>
                  <a:schemeClr val="bg1"/>
                </a:solidFill>
                <a:latin typeface="Candara" panose="020E0502030303020204" pitchFamily="34" charset="0"/>
              </a:rPr>
              <a:t> in </a:t>
            </a:r>
            <a:r>
              <a:rPr lang="sl-SI" dirty="0" smtClean="0">
                <a:solidFill>
                  <a:schemeClr val="bg1"/>
                </a:solidFill>
                <a:latin typeface="Candara" panose="020E0502030303020204" pitchFamily="34" charset="0"/>
              </a:rPr>
              <a:t>Lakotniku, </a:t>
            </a:r>
            <a:r>
              <a:rPr lang="sl-SI" dirty="0">
                <a:solidFill>
                  <a:schemeClr val="bg1"/>
                </a:solidFill>
                <a:latin typeface="Candara" panose="020E0502030303020204" pitchFamily="34" charset="0"/>
              </a:rPr>
              <a:t>ki so nastopili v kar 43 epizodah. Njegova dela so bila izdana v več zbirkah</a:t>
            </a:r>
            <a:r>
              <a:rPr lang="sl-SI" dirty="0" smtClean="0">
                <a:solidFill>
                  <a:schemeClr val="bg1"/>
                </a:solidFill>
                <a:latin typeface="Candara" panose="020E0502030303020204" pitchFamily="34" charset="0"/>
              </a:rPr>
              <a:t>.</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140968"/>
            <a:ext cx="3960440" cy="2974213"/>
          </a:xfrm>
          <a:prstGeom prst="rect">
            <a:avLst/>
          </a:prstGeom>
        </p:spPr>
      </p:pic>
      <p:sp>
        <p:nvSpPr>
          <p:cNvPr id="5" name="Ograda noge 4"/>
          <p:cNvSpPr>
            <a:spLocks noGrp="1"/>
          </p:cNvSpPr>
          <p:nvPr>
            <p:ph type="ftr" sz="quarter" idx="11"/>
          </p:nvPr>
        </p:nvSpPr>
        <p:spPr/>
        <p:txBody>
          <a:bodyPr/>
          <a:lstStyle/>
          <a:p>
            <a:endParaRPr lang="sl-SI" dirty="0">
              <a:latin typeface="Candara" panose="020E0502030303020204" pitchFamily="34" charset="0"/>
            </a:endParaRPr>
          </a:p>
        </p:txBody>
      </p:sp>
    </p:spTree>
    <p:extLst>
      <p:ext uri="{BB962C8B-B14F-4D97-AF65-F5344CB8AC3E}">
        <p14:creationId xmlns:p14="http://schemas.microsoft.com/office/powerpoint/2010/main" val="334889437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220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grada noge 4"/>
          <p:cNvSpPr>
            <a:spLocks noGrp="1"/>
          </p:cNvSpPr>
          <p:nvPr>
            <p:ph type="ftr" sz="quarter" idx="11"/>
          </p:nvPr>
        </p:nvSpPr>
        <p:spPr/>
        <p:txBody>
          <a:bodyPr/>
          <a:lstStyle/>
          <a:p>
            <a:endParaRPr lang="sl-SI" dirty="0"/>
          </a:p>
        </p:txBody>
      </p:sp>
      <p:pic>
        <p:nvPicPr>
          <p:cNvPr id="4098" name="Picture 2" descr="http://www.delo.si/assets/media/picture/iman/2005_11/strip_mikimuster.jpg?re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3414095" cy="31409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fbcdn-sphotos-e-a.akamaihd.net/hphotos-ak-frc1/s403x403/431655_10150655863313324_18828266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33056"/>
            <a:ext cx="3288737" cy="24645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mages.24ur.com/media/images/600xX/Nov2011/60807084.jpg?d4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913994"/>
            <a:ext cx="4453947" cy="445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9478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ZVITOREPEC</a:t>
            </a:r>
            <a:endParaRPr lang="sl-SI" dirty="0"/>
          </a:p>
        </p:txBody>
      </p:sp>
      <p:sp>
        <p:nvSpPr>
          <p:cNvPr id="3" name="Ograda vsebine 2"/>
          <p:cNvSpPr>
            <a:spLocks noGrp="1"/>
          </p:cNvSpPr>
          <p:nvPr>
            <p:ph sz="half" idx="1"/>
          </p:nvPr>
        </p:nvSpPr>
        <p:spPr>
          <a:xfrm>
            <a:off x="457200" y="1600200"/>
            <a:ext cx="5266928" cy="4525963"/>
          </a:xfrm>
        </p:spPr>
        <p:txBody>
          <a:bodyPr>
            <a:normAutofit fontScale="92500" lnSpcReduction="10000"/>
          </a:bodyPr>
          <a:lstStyle/>
          <a:p>
            <a:r>
              <a:rPr lang="sl-SI" b="1" dirty="0">
                <a:latin typeface="Candara" panose="020E0502030303020204" pitchFamily="34" charset="0"/>
              </a:rPr>
              <a:t>Zvitorepec</a:t>
            </a:r>
            <a:r>
              <a:rPr lang="sl-SI" dirty="0">
                <a:latin typeface="Candara" panose="020E0502030303020204" pitchFamily="34" charset="0"/>
              </a:rPr>
              <a:t> je lisjak, kar povsem ustreza njegovemu značaju, saj je izmed trojice najbolj zvit in prebrisan. Podaja se v pustolovščine, kjer se bori na strani pravice in dobrega. Lahko bi rekli, da ga je Muster ustvaril po sebi in mu dal večino svojih človeških lastnosti. Zvitorepec je bil med bralci zelo priljubljen, kasneje pa ga je po priljubljenosti presegel njegov prijatelj Lakotnik.</a:t>
            </a:r>
          </a:p>
        </p:txBody>
      </p:sp>
      <p:pic>
        <p:nvPicPr>
          <p:cNvPr id="12290" name="Picture 2" descr="http://www.muster.si/images/uploaded/image/z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662" y="1412776"/>
            <a:ext cx="2880320" cy="4132633"/>
          </a:xfrm>
          <a:prstGeom prst="rect">
            <a:avLst/>
          </a:prstGeom>
          <a:noFill/>
          <a:extLst>
            <a:ext uri="{909E8E84-426E-40DD-AFC4-6F175D3DCCD1}">
              <a14:hiddenFill xmlns:a14="http://schemas.microsoft.com/office/drawing/2010/main">
                <a:solidFill>
                  <a:srgbClr val="FFFFFF"/>
                </a:solidFill>
              </a14:hiddenFill>
            </a:ext>
          </a:extLst>
        </p:spPr>
      </p:pic>
      <p:sp>
        <p:nvSpPr>
          <p:cNvPr id="5" name="Ograda noge 4"/>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82376808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47fad2980124742eb3a1b2ef6477a9279f5fc26"/>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246</Words>
  <Application>Microsoft Office PowerPoint</Application>
  <PresentationFormat>Diaprojekcija na zaslonu (4:3)</PresentationFormat>
  <Paragraphs>26</Paragraphs>
  <Slides>15</Slides>
  <Notes>3</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15</vt:i4>
      </vt:variant>
    </vt:vector>
  </HeadingPairs>
  <TitlesOfParts>
    <vt:vector size="19" baseType="lpstr">
      <vt:lpstr>Arial</vt:lpstr>
      <vt:lpstr>Calibri</vt:lpstr>
      <vt:lpstr>Candara</vt:lpstr>
      <vt:lpstr>Officeova tema</vt:lpstr>
      <vt:lpstr>Miki Muster</vt:lpstr>
      <vt:lpstr>MIKI MUSTER</vt:lpstr>
      <vt:lpstr>PowerPointova predstavitev</vt:lpstr>
      <vt:lpstr>PowerPointova predstavitev</vt:lpstr>
      <vt:lpstr>PowerPointova predstavitev</vt:lpstr>
      <vt:lpstr>Martin Krpan z Vrha</vt:lpstr>
      <vt:lpstr>Najbolj je poznan po stripovskih junakih</vt:lpstr>
      <vt:lpstr>PowerPointova predstavitev</vt:lpstr>
      <vt:lpstr>ZVITOREPEC</vt:lpstr>
      <vt:lpstr>LAKOTNIK</vt:lpstr>
      <vt:lpstr>TRDONJA</vt:lpstr>
      <vt:lpstr>Leta 1998 je Pošta Slovenije izdala 9 znamk z junaki iz stripov:</vt:lpstr>
      <vt:lpstr>PowerPointova predstavitev</vt:lpstr>
      <vt:lpstr>PowerPointova predstavitev</vt:lpstr>
      <vt:lpstr>http://www.muster.si/filmi.php http://www.didakta.si/e-knjigarna/otroske_knjige/stripi/zbirka_miki_muster_4.html  Fotografije: dostopne na spletu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Miki Muster</dc:title>
  <dc:creator>Klavdija</dc:creator>
  <cp:lastModifiedBy>Nadja Černetič</cp:lastModifiedBy>
  <cp:revision>27</cp:revision>
  <dcterms:created xsi:type="dcterms:W3CDTF">2014-02-19T19:37:43Z</dcterms:created>
  <dcterms:modified xsi:type="dcterms:W3CDTF">2021-01-03T15:45:31Z</dcterms:modified>
</cp:coreProperties>
</file>