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6" r:id="rId3"/>
    <p:sldId id="275" r:id="rId4"/>
    <p:sldId id="259" r:id="rId5"/>
    <p:sldId id="262" r:id="rId6"/>
    <p:sldId id="261" r:id="rId7"/>
    <p:sldId id="264" r:id="rId8"/>
    <p:sldId id="265" r:id="rId9"/>
    <p:sldId id="267" r:id="rId10"/>
    <p:sldId id="272" r:id="rId11"/>
    <p:sldId id="271" r:id="rId12"/>
    <p:sldId id="278" r:id="rId13"/>
    <p:sldId id="279" r:id="rId14"/>
    <p:sldId id="277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esnik" initials="M" lastIdx="1" clrIdx="0">
    <p:extLst>
      <p:ext uri="{19B8F6BF-5375-455C-9EA6-DF929625EA0E}">
        <p15:presenceInfo xmlns:p15="http://schemas.microsoft.com/office/powerpoint/2012/main" userId="MCe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D9971-D0FB-4B55-96DC-87A72AED68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550E29-10A6-43C8-93BE-132A6403A400}">
      <dgm:prSet/>
      <dgm:spPr/>
      <dgm:t>
        <a:bodyPr/>
        <a:lstStyle/>
        <a:p>
          <a:r>
            <a:rPr lang="sl-SI" dirty="0"/>
            <a:t>- KONTRAST med živaljo in ozadjem,</a:t>
          </a:r>
          <a:endParaRPr lang="en-US" dirty="0"/>
        </a:p>
      </dgm:t>
    </dgm:pt>
    <dgm:pt modelId="{FDDC07AB-CF6D-43D2-B079-32543036C5C5}" type="parTrans" cxnId="{D9199B93-D933-4495-975B-4D7F4A910D85}">
      <dgm:prSet/>
      <dgm:spPr/>
      <dgm:t>
        <a:bodyPr/>
        <a:lstStyle/>
        <a:p>
          <a:endParaRPr lang="en-US"/>
        </a:p>
      </dgm:t>
    </dgm:pt>
    <dgm:pt modelId="{68B7F3F6-709F-4F8E-9B72-5BAE1467F97E}" type="sibTrans" cxnId="{D9199B93-D933-4495-975B-4D7F4A910D85}">
      <dgm:prSet/>
      <dgm:spPr/>
      <dgm:t>
        <a:bodyPr/>
        <a:lstStyle/>
        <a:p>
          <a:endParaRPr lang="en-US"/>
        </a:p>
      </dgm:t>
    </dgm:pt>
    <dgm:pt modelId="{06464807-D74B-4673-83ED-7E5AA6AE8913}">
      <dgm:prSet/>
      <dgm:spPr/>
      <dgm:t>
        <a:bodyPr/>
        <a:lstStyle/>
        <a:p>
          <a:r>
            <a:rPr lang="sl-SI" dirty="0"/>
            <a:t>- ZAPOLNJENOST formata,</a:t>
          </a:r>
          <a:endParaRPr lang="en-US" dirty="0"/>
        </a:p>
      </dgm:t>
    </dgm:pt>
    <dgm:pt modelId="{545E801A-5E52-4DC6-B6A1-7762FEACBECA}" type="parTrans" cxnId="{302EE26C-1A3A-4F65-8A30-00B5B61311EA}">
      <dgm:prSet/>
      <dgm:spPr/>
      <dgm:t>
        <a:bodyPr/>
        <a:lstStyle/>
        <a:p>
          <a:endParaRPr lang="en-US"/>
        </a:p>
      </dgm:t>
    </dgm:pt>
    <dgm:pt modelId="{B50F156B-F1D2-4026-A437-52253C0CF005}" type="sibTrans" cxnId="{302EE26C-1A3A-4F65-8A30-00B5B61311EA}">
      <dgm:prSet/>
      <dgm:spPr/>
      <dgm:t>
        <a:bodyPr/>
        <a:lstStyle/>
        <a:p>
          <a:endParaRPr lang="en-US"/>
        </a:p>
      </dgm:t>
    </dgm:pt>
    <dgm:pt modelId="{6E238882-B114-451C-A8B1-F2BAC13F414A}">
      <dgm:prSet/>
      <dgm:spPr/>
      <dgm:t>
        <a:bodyPr/>
        <a:lstStyle/>
        <a:p>
          <a:r>
            <a:rPr lang="sl-SI" dirty="0"/>
            <a:t>- </a:t>
          </a:r>
          <a:r>
            <a:rPr lang="sl-SI" dirty="0" smtClean="0"/>
            <a:t>PREKRIVANJE z listki približno enake velikosti</a:t>
          </a:r>
          <a:endParaRPr lang="en-US" dirty="0"/>
        </a:p>
      </dgm:t>
    </dgm:pt>
    <dgm:pt modelId="{34CCB863-7575-4B7C-9BD4-4E37EAA35409}" type="parTrans" cxnId="{70A45643-325C-44AA-A0FC-5C4D24DF6A22}">
      <dgm:prSet/>
      <dgm:spPr/>
      <dgm:t>
        <a:bodyPr/>
        <a:lstStyle/>
        <a:p>
          <a:endParaRPr lang="en-US"/>
        </a:p>
      </dgm:t>
    </dgm:pt>
    <dgm:pt modelId="{8A8B576F-929E-4865-8FB5-9BF571D56728}" type="sibTrans" cxnId="{70A45643-325C-44AA-A0FC-5C4D24DF6A22}">
      <dgm:prSet/>
      <dgm:spPr/>
      <dgm:t>
        <a:bodyPr/>
        <a:lstStyle/>
        <a:p>
          <a:endParaRPr lang="en-US"/>
        </a:p>
      </dgm:t>
    </dgm:pt>
    <dgm:pt modelId="{1E1CFE51-33AC-4383-97F9-CFFB3836751B}" type="pres">
      <dgm:prSet presAssocID="{26DD9971-D0FB-4B55-96DC-87A72AED68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A2AB28B9-79F9-4160-A02A-D77DDE93E36D}" type="pres">
      <dgm:prSet presAssocID="{BC550E29-10A6-43C8-93BE-132A6403A400}" presName="thickLine" presStyleLbl="alignNode1" presStyleIdx="0" presStyleCnt="3"/>
      <dgm:spPr/>
    </dgm:pt>
    <dgm:pt modelId="{1EE31526-15C8-42EE-8393-E6ECD7AA377E}" type="pres">
      <dgm:prSet presAssocID="{BC550E29-10A6-43C8-93BE-132A6403A400}" presName="horz1" presStyleCnt="0"/>
      <dgm:spPr/>
    </dgm:pt>
    <dgm:pt modelId="{F8555FE8-C3D0-43F5-B967-DA2F3CA2901C}" type="pres">
      <dgm:prSet presAssocID="{BC550E29-10A6-43C8-93BE-132A6403A400}" presName="tx1" presStyleLbl="revTx" presStyleIdx="0" presStyleCnt="3"/>
      <dgm:spPr/>
      <dgm:t>
        <a:bodyPr/>
        <a:lstStyle/>
        <a:p>
          <a:endParaRPr lang="sl-SI"/>
        </a:p>
      </dgm:t>
    </dgm:pt>
    <dgm:pt modelId="{89C7D3F4-9031-46D9-92A6-AA5C6D2F9036}" type="pres">
      <dgm:prSet presAssocID="{BC550E29-10A6-43C8-93BE-132A6403A400}" presName="vert1" presStyleCnt="0"/>
      <dgm:spPr/>
    </dgm:pt>
    <dgm:pt modelId="{CC94770E-1612-49AA-ABB6-40604478FF92}" type="pres">
      <dgm:prSet presAssocID="{06464807-D74B-4673-83ED-7E5AA6AE8913}" presName="thickLine" presStyleLbl="alignNode1" presStyleIdx="1" presStyleCnt="3"/>
      <dgm:spPr/>
    </dgm:pt>
    <dgm:pt modelId="{0AC98E23-2892-46E6-849B-87E42DF304C8}" type="pres">
      <dgm:prSet presAssocID="{06464807-D74B-4673-83ED-7E5AA6AE8913}" presName="horz1" presStyleCnt="0"/>
      <dgm:spPr/>
    </dgm:pt>
    <dgm:pt modelId="{ACCA5D20-2A9B-46FA-BD68-674D78B842F5}" type="pres">
      <dgm:prSet presAssocID="{06464807-D74B-4673-83ED-7E5AA6AE8913}" presName="tx1" presStyleLbl="revTx" presStyleIdx="1" presStyleCnt="3"/>
      <dgm:spPr/>
      <dgm:t>
        <a:bodyPr/>
        <a:lstStyle/>
        <a:p>
          <a:endParaRPr lang="sl-SI"/>
        </a:p>
      </dgm:t>
    </dgm:pt>
    <dgm:pt modelId="{9F29B901-684F-4C33-ACA3-CDF820F4A929}" type="pres">
      <dgm:prSet presAssocID="{06464807-D74B-4673-83ED-7E5AA6AE8913}" presName="vert1" presStyleCnt="0"/>
      <dgm:spPr/>
    </dgm:pt>
    <dgm:pt modelId="{063D658E-85A3-4C7C-B9DC-946474E97D71}" type="pres">
      <dgm:prSet presAssocID="{6E238882-B114-451C-A8B1-F2BAC13F414A}" presName="thickLine" presStyleLbl="alignNode1" presStyleIdx="2" presStyleCnt="3"/>
      <dgm:spPr/>
    </dgm:pt>
    <dgm:pt modelId="{366B876C-1A79-4FEC-A62E-6D1AE511E29A}" type="pres">
      <dgm:prSet presAssocID="{6E238882-B114-451C-A8B1-F2BAC13F414A}" presName="horz1" presStyleCnt="0"/>
      <dgm:spPr/>
    </dgm:pt>
    <dgm:pt modelId="{21EC3D57-D49B-4380-9938-098A57C69AB6}" type="pres">
      <dgm:prSet presAssocID="{6E238882-B114-451C-A8B1-F2BAC13F414A}" presName="tx1" presStyleLbl="revTx" presStyleIdx="2" presStyleCnt="3"/>
      <dgm:spPr/>
      <dgm:t>
        <a:bodyPr/>
        <a:lstStyle/>
        <a:p>
          <a:endParaRPr lang="sl-SI"/>
        </a:p>
      </dgm:t>
    </dgm:pt>
    <dgm:pt modelId="{0CB12297-719D-43A2-9B80-112704563671}" type="pres">
      <dgm:prSet presAssocID="{6E238882-B114-451C-A8B1-F2BAC13F414A}" presName="vert1" presStyleCnt="0"/>
      <dgm:spPr/>
    </dgm:pt>
  </dgm:ptLst>
  <dgm:cxnLst>
    <dgm:cxn modelId="{70A45643-325C-44AA-A0FC-5C4D24DF6A22}" srcId="{26DD9971-D0FB-4B55-96DC-87A72AED68DD}" destId="{6E238882-B114-451C-A8B1-F2BAC13F414A}" srcOrd="2" destOrd="0" parTransId="{34CCB863-7575-4B7C-9BD4-4E37EAA35409}" sibTransId="{8A8B576F-929E-4865-8FB5-9BF571D56728}"/>
    <dgm:cxn modelId="{BDBF980C-E53F-471C-8ACE-B1C92968AC7E}" type="presOf" srcId="{06464807-D74B-4673-83ED-7E5AA6AE8913}" destId="{ACCA5D20-2A9B-46FA-BD68-674D78B842F5}" srcOrd="0" destOrd="0" presId="urn:microsoft.com/office/officeart/2008/layout/LinedList"/>
    <dgm:cxn modelId="{7D1FFAF3-AAC4-417E-A911-96443AD8FE59}" type="presOf" srcId="{26DD9971-D0FB-4B55-96DC-87A72AED68DD}" destId="{1E1CFE51-33AC-4383-97F9-CFFB3836751B}" srcOrd="0" destOrd="0" presId="urn:microsoft.com/office/officeart/2008/layout/LinedList"/>
    <dgm:cxn modelId="{7E5420F9-9226-4D16-AC98-5146EC45B8C5}" type="presOf" srcId="{6E238882-B114-451C-A8B1-F2BAC13F414A}" destId="{21EC3D57-D49B-4380-9938-098A57C69AB6}" srcOrd="0" destOrd="0" presId="urn:microsoft.com/office/officeart/2008/layout/LinedList"/>
    <dgm:cxn modelId="{8A39E089-3D39-4421-97FD-3A3D9F494B0B}" type="presOf" srcId="{BC550E29-10A6-43C8-93BE-132A6403A400}" destId="{F8555FE8-C3D0-43F5-B967-DA2F3CA2901C}" srcOrd="0" destOrd="0" presId="urn:microsoft.com/office/officeart/2008/layout/LinedList"/>
    <dgm:cxn modelId="{302EE26C-1A3A-4F65-8A30-00B5B61311EA}" srcId="{26DD9971-D0FB-4B55-96DC-87A72AED68DD}" destId="{06464807-D74B-4673-83ED-7E5AA6AE8913}" srcOrd="1" destOrd="0" parTransId="{545E801A-5E52-4DC6-B6A1-7762FEACBECA}" sibTransId="{B50F156B-F1D2-4026-A437-52253C0CF005}"/>
    <dgm:cxn modelId="{D9199B93-D933-4495-975B-4D7F4A910D85}" srcId="{26DD9971-D0FB-4B55-96DC-87A72AED68DD}" destId="{BC550E29-10A6-43C8-93BE-132A6403A400}" srcOrd="0" destOrd="0" parTransId="{FDDC07AB-CF6D-43D2-B079-32543036C5C5}" sibTransId="{68B7F3F6-709F-4F8E-9B72-5BAE1467F97E}"/>
    <dgm:cxn modelId="{EC11DE73-8B54-4E07-9892-E63A6CED52A4}" type="presParOf" srcId="{1E1CFE51-33AC-4383-97F9-CFFB3836751B}" destId="{A2AB28B9-79F9-4160-A02A-D77DDE93E36D}" srcOrd="0" destOrd="0" presId="urn:microsoft.com/office/officeart/2008/layout/LinedList"/>
    <dgm:cxn modelId="{FE3AE34C-2238-4BD8-8427-F07AD5128C07}" type="presParOf" srcId="{1E1CFE51-33AC-4383-97F9-CFFB3836751B}" destId="{1EE31526-15C8-42EE-8393-E6ECD7AA377E}" srcOrd="1" destOrd="0" presId="urn:microsoft.com/office/officeart/2008/layout/LinedList"/>
    <dgm:cxn modelId="{07FF81E4-72C6-4FCC-9951-DCACB46E7F49}" type="presParOf" srcId="{1EE31526-15C8-42EE-8393-E6ECD7AA377E}" destId="{F8555FE8-C3D0-43F5-B967-DA2F3CA2901C}" srcOrd="0" destOrd="0" presId="urn:microsoft.com/office/officeart/2008/layout/LinedList"/>
    <dgm:cxn modelId="{C9D764F8-17A9-41DD-B9FF-2ED286929505}" type="presParOf" srcId="{1EE31526-15C8-42EE-8393-E6ECD7AA377E}" destId="{89C7D3F4-9031-46D9-92A6-AA5C6D2F9036}" srcOrd="1" destOrd="0" presId="urn:microsoft.com/office/officeart/2008/layout/LinedList"/>
    <dgm:cxn modelId="{BCA8DFF1-C8FE-43D0-906F-257E67DEFA2B}" type="presParOf" srcId="{1E1CFE51-33AC-4383-97F9-CFFB3836751B}" destId="{CC94770E-1612-49AA-ABB6-40604478FF92}" srcOrd="2" destOrd="0" presId="urn:microsoft.com/office/officeart/2008/layout/LinedList"/>
    <dgm:cxn modelId="{C33DB84C-4AC0-473E-A7B7-C7F2A83E0400}" type="presParOf" srcId="{1E1CFE51-33AC-4383-97F9-CFFB3836751B}" destId="{0AC98E23-2892-46E6-849B-87E42DF304C8}" srcOrd="3" destOrd="0" presId="urn:microsoft.com/office/officeart/2008/layout/LinedList"/>
    <dgm:cxn modelId="{8D1D3142-334C-4DED-AF53-2BD2E34A378B}" type="presParOf" srcId="{0AC98E23-2892-46E6-849B-87E42DF304C8}" destId="{ACCA5D20-2A9B-46FA-BD68-674D78B842F5}" srcOrd="0" destOrd="0" presId="urn:microsoft.com/office/officeart/2008/layout/LinedList"/>
    <dgm:cxn modelId="{D5D31DCD-C0CA-4680-8F8A-CE4BED1A5AEF}" type="presParOf" srcId="{0AC98E23-2892-46E6-849B-87E42DF304C8}" destId="{9F29B901-684F-4C33-ACA3-CDF820F4A929}" srcOrd="1" destOrd="0" presId="urn:microsoft.com/office/officeart/2008/layout/LinedList"/>
    <dgm:cxn modelId="{B7C30604-4E58-4E58-A994-F2EABB628DE6}" type="presParOf" srcId="{1E1CFE51-33AC-4383-97F9-CFFB3836751B}" destId="{063D658E-85A3-4C7C-B9DC-946474E97D71}" srcOrd="4" destOrd="0" presId="urn:microsoft.com/office/officeart/2008/layout/LinedList"/>
    <dgm:cxn modelId="{921744C4-DF94-4BD8-A7C3-C0BAE0E71D5A}" type="presParOf" srcId="{1E1CFE51-33AC-4383-97F9-CFFB3836751B}" destId="{366B876C-1A79-4FEC-A62E-6D1AE511E29A}" srcOrd="5" destOrd="0" presId="urn:microsoft.com/office/officeart/2008/layout/LinedList"/>
    <dgm:cxn modelId="{D79E14A4-C0B3-417A-B2DB-83D658FF6501}" type="presParOf" srcId="{366B876C-1A79-4FEC-A62E-6D1AE511E29A}" destId="{21EC3D57-D49B-4380-9938-098A57C69AB6}" srcOrd="0" destOrd="0" presId="urn:microsoft.com/office/officeart/2008/layout/LinedList"/>
    <dgm:cxn modelId="{ADB94356-34F2-4261-AB87-6C9D3114CC00}" type="presParOf" srcId="{366B876C-1A79-4FEC-A62E-6D1AE511E29A}" destId="{0CB12297-719D-43A2-9B80-112704563671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B28B9-79F9-4160-A02A-D77DDE93E36D}">
      <dsp:nvSpPr>
        <dsp:cNvPr id="0" name=""/>
        <dsp:cNvSpPr/>
      </dsp:nvSpPr>
      <dsp:spPr>
        <a:xfrm>
          <a:off x="0" y="1635"/>
          <a:ext cx="8357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55FE8-C3D0-43F5-B967-DA2F3CA2901C}">
      <dsp:nvSpPr>
        <dsp:cNvPr id="0" name=""/>
        <dsp:cNvSpPr/>
      </dsp:nvSpPr>
      <dsp:spPr>
        <a:xfrm>
          <a:off x="0" y="1635"/>
          <a:ext cx="8357376" cy="111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- KONTRAST med živaljo in ozadjem,</a:t>
          </a:r>
          <a:endParaRPr lang="en-US" sz="3300" kern="1200" dirty="0"/>
        </a:p>
      </dsp:txBody>
      <dsp:txXfrm>
        <a:off x="0" y="1635"/>
        <a:ext cx="8357376" cy="1115444"/>
      </dsp:txXfrm>
    </dsp:sp>
    <dsp:sp modelId="{CC94770E-1612-49AA-ABB6-40604478FF92}">
      <dsp:nvSpPr>
        <dsp:cNvPr id="0" name=""/>
        <dsp:cNvSpPr/>
      </dsp:nvSpPr>
      <dsp:spPr>
        <a:xfrm>
          <a:off x="0" y="1117080"/>
          <a:ext cx="8357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A5D20-2A9B-46FA-BD68-674D78B842F5}">
      <dsp:nvSpPr>
        <dsp:cNvPr id="0" name=""/>
        <dsp:cNvSpPr/>
      </dsp:nvSpPr>
      <dsp:spPr>
        <a:xfrm>
          <a:off x="0" y="1117080"/>
          <a:ext cx="8357376" cy="111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- ZAPOLNJENOST formata,</a:t>
          </a:r>
          <a:endParaRPr lang="en-US" sz="3300" kern="1200" dirty="0"/>
        </a:p>
      </dsp:txBody>
      <dsp:txXfrm>
        <a:off x="0" y="1117080"/>
        <a:ext cx="8357376" cy="1115444"/>
      </dsp:txXfrm>
    </dsp:sp>
    <dsp:sp modelId="{063D658E-85A3-4C7C-B9DC-946474E97D71}">
      <dsp:nvSpPr>
        <dsp:cNvPr id="0" name=""/>
        <dsp:cNvSpPr/>
      </dsp:nvSpPr>
      <dsp:spPr>
        <a:xfrm>
          <a:off x="0" y="2232525"/>
          <a:ext cx="8357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C3D57-D49B-4380-9938-098A57C69AB6}">
      <dsp:nvSpPr>
        <dsp:cNvPr id="0" name=""/>
        <dsp:cNvSpPr/>
      </dsp:nvSpPr>
      <dsp:spPr>
        <a:xfrm>
          <a:off x="0" y="2232525"/>
          <a:ext cx="8357376" cy="111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- </a:t>
          </a:r>
          <a:r>
            <a:rPr lang="sl-SI" sz="3300" kern="1200" dirty="0" smtClean="0"/>
            <a:t>PREKRIVANJE z listki približno enake velikosti</a:t>
          </a:r>
          <a:endParaRPr lang="en-US" sz="3300" kern="1200" dirty="0"/>
        </a:p>
      </dsp:txBody>
      <dsp:txXfrm>
        <a:off x="0" y="2232525"/>
        <a:ext cx="8357376" cy="111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2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51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, ki vsebuje besede notranji, zelena, puzzle, zapri&#10;&#10;Opis je samodejno ustvarjen">
            <a:extLst>
              <a:ext uri="{FF2B5EF4-FFF2-40B4-BE49-F238E27FC236}">
                <a16:creationId xmlns:a16="http://schemas.microsoft.com/office/drawing/2014/main" id="{10C169F0-A296-4D3D-AC9E-5D6715245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" b="11006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B8B0B6-0118-4566-8553-ECFA8950A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sl-SI" dirty="0"/>
              <a:t>TRGANKA, BARVNI KONTRAST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1D378A-00D2-48A8-AB21-8C313408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49738" cy="679649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5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19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80" name="Rectangle 19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81" name="Rectangle 19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82" name="Rectangle 19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83" name="Group 19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4" name="Rectangle 19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85" name="Rectangle 20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ndies With Jelly And Sugar. Colorful Array Of Different Childs.. Stock  Photo, Picture And Royalty Free Image. Image 109501372.">
            <a:extLst>
              <a:ext uri="{FF2B5EF4-FFF2-40B4-BE49-F238E27FC236}">
                <a16:creationId xmlns:a16="http://schemas.microsoft.com/office/drawing/2014/main" id="{A4AC9B19-7DB7-493A-B2D6-1E4504ED2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Rectangle 201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55B18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7D1CE0-ED7D-419C-B129-FDB8705B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800" cap="all" spc="-100" dirty="0"/>
              <a:t>S </a:t>
            </a:r>
            <a:r>
              <a:rPr lang="en-US" sz="5800" cap="all" spc="-100" dirty="0" err="1"/>
              <a:t>trganko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boš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ustvaril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svoj</a:t>
            </a:r>
            <a:r>
              <a:rPr lang="sl-SI" sz="5800" cap="all" spc="-100" dirty="0"/>
              <a:t>O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najljubšo</a:t>
            </a:r>
            <a:r>
              <a:rPr lang="en-US" sz="5800" cap="all" spc="-100" dirty="0"/>
              <a:t> </a:t>
            </a:r>
            <a:r>
              <a:rPr lang="sl-SI" sz="5800" cap="all" spc="-100" dirty="0"/>
              <a:t>žival</a:t>
            </a:r>
            <a:endParaRPr lang="en-US" sz="5800" cap="all" spc="-100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3452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C85D2B6-C651-4FC5-A88C-9CC3121D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" r="239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2EE4796-22E1-46BC-A275-2E0AD6A3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50" y="677252"/>
            <a:ext cx="9220945" cy="1511526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chemeClr val="tx1"/>
                </a:solidFill>
              </a:rPr>
              <a:t>DOSEŽENI CILJI:</a:t>
            </a:r>
          </a:p>
        </p:txBody>
      </p:sp>
      <p:graphicFrame>
        <p:nvGraphicFramePr>
          <p:cNvPr id="42" name="Označba mesta vsebine 2">
            <a:extLst>
              <a:ext uri="{FF2B5EF4-FFF2-40B4-BE49-F238E27FC236}">
                <a16:creationId xmlns:a16="http://schemas.microsoft.com/office/drawing/2014/main" id="{DD782DE7-40F7-404A-AB97-CE2EA74B4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404986"/>
              </p:ext>
            </p:extLst>
          </p:nvPr>
        </p:nvGraphicFramePr>
        <p:xfrm>
          <a:off x="554804" y="2075380"/>
          <a:ext cx="8357376" cy="334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88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7547E-3CEB-430F-85A9-4A3420B8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PRIMERI ŽIVALI </a:t>
            </a:r>
            <a:r>
              <a:rPr lang="sl-SI" dirty="0" smtClean="0"/>
              <a:t>in KONTRASTNO OZADJE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3A3CB75-C8B8-4128-928A-2105706BF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36" y="1728068"/>
            <a:ext cx="2249619" cy="34018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1FC441-DA17-4E69-83EA-1FFDD9D2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019" y="2014194"/>
            <a:ext cx="2569797" cy="20530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26D1F6-1EF9-4AEA-88B2-5034B281D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74" y="3316972"/>
            <a:ext cx="265199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LEPLJENKE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5823" y="410775"/>
            <a:ext cx="5234098" cy="60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A1A0ED-878F-4CAA-A333-300DAFF0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1754659"/>
            <a:ext cx="9860547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3000"/>
              </a:lnSpc>
            </a:pPr>
            <a:r>
              <a:rPr lang="sl-SI" sz="6800" spc="-100" dirty="0" smtClean="0">
                <a:solidFill>
                  <a:srgbClr val="FFFFFF"/>
                </a:solidFill>
              </a:rPr>
              <a:t>Se že </a:t>
            </a:r>
            <a:r>
              <a:rPr lang="sl-SI" sz="6800" spc="-100" dirty="0">
                <a:solidFill>
                  <a:srgbClr val="FFFFFF"/>
                </a:solidFill>
              </a:rPr>
              <a:t>v</a:t>
            </a:r>
            <a:r>
              <a:rPr lang="en-US" sz="6800" spc="-100" dirty="0" err="1" smtClean="0">
                <a:solidFill>
                  <a:srgbClr val="FFFFFF"/>
                </a:solidFill>
              </a:rPr>
              <a:t>eseli</a:t>
            </a:r>
            <a:r>
              <a:rPr lang="sl-SI" sz="6800" spc="-100" smtClean="0">
                <a:solidFill>
                  <a:srgbClr val="FFFFFF"/>
                </a:solidFill>
              </a:rPr>
              <a:t>m</a:t>
            </a:r>
            <a:r>
              <a:rPr lang="en-US" sz="6800" spc="-100" smtClean="0">
                <a:solidFill>
                  <a:srgbClr val="FFFFFF"/>
                </a:solidFill>
              </a:rPr>
              <a:t> </a:t>
            </a:r>
            <a:r>
              <a:rPr lang="en-US" sz="6800" spc="-100" dirty="0" err="1">
                <a:solidFill>
                  <a:srgbClr val="FFFFFF"/>
                </a:solidFill>
              </a:rPr>
              <a:t>vaših</a:t>
            </a:r>
            <a:r>
              <a:rPr lang="en-US" sz="6800" spc="-100" dirty="0">
                <a:solidFill>
                  <a:srgbClr val="FFFFFF"/>
                </a:solidFill>
              </a:rPr>
              <a:t> </a:t>
            </a:r>
            <a:r>
              <a:rPr lang="en-US" sz="6800" spc="-100" dirty="0" err="1">
                <a:solidFill>
                  <a:srgbClr val="FFFFFF"/>
                </a:solidFill>
              </a:rPr>
              <a:t>izdelkov</a:t>
            </a:r>
            <a:r>
              <a:rPr lang="en-US" sz="6800" cap="all" spc="-100" dirty="0">
                <a:solidFill>
                  <a:srgbClr val="FFFFFF"/>
                </a:solidFill>
              </a:rPr>
              <a:t>. </a:t>
            </a:r>
            <a:r>
              <a:rPr lang="en-US" sz="68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r>
              <a:rPr lang="sl-SI" sz="68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  <a:t/>
            </a:r>
            <a:br>
              <a:rPr lang="sl-SI" sz="68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endParaRPr lang="en-US" sz="2000" cap="all" spc="-1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1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05DACC3-D779-40CD-A133-5C15D41F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3" y="-187539"/>
            <a:ext cx="6429055" cy="704553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2EE4796-22E1-46BC-A275-2E0AD6A3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50" y="293621"/>
            <a:ext cx="4598549" cy="2506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sl-SI" cap="all" spc="-100" dirty="0"/>
              <a:t>barvno </a:t>
            </a:r>
            <a:r>
              <a:rPr lang="en-US" cap="all" spc="-100" dirty="0"/>
              <a:t>NASPROTJE</a:t>
            </a:r>
            <a:r>
              <a:rPr lang="sl-SI" cap="all" spc="-100" dirty="0"/>
              <a:t> </a:t>
            </a:r>
            <a:r>
              <a:rPr lang="sl-SI" spc="-100" dirty="0"/>
              <a:t>ali</a:t>
            </a:r>
            <a:r>
              <a:rPr lang="sl-SI" cap="all" spc="-100" dirty="0"/>
              <a:t> kontrast.</a:t>
            </a:r>
            <a:endParaRPr lang="en-US" cap="all" spc="-1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32EA4D-A1A7-4F4F-B092-411FFA9B09E5}"/>
              </a:ext>
            </a:extLst>
          </p:cNvPr>
          <p:cNvSpPr txBox="1"/>
          <p:nvPr/>
        </p:nvSpPr>
        <p:spPr>
          <a:xfrm>
            <a:off x="7340511" y="2774546"/>
            <a:ext cx="4342426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Katera so barvna nasprotja RUMENE?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1425989-638F-4E10-B169-205B50F3C134}"/>
              </a:ext>
            </a:extLst>
          </p:cNvPr>
          <p:cNvSpPr txBox="1"/>
          <p:nvPr/>
        </p:nvSpPr>
        <p:spPr>
          <a:xfrm>
            <a:off x="7562849" y="3945672"/>
            <a:ext cx="4010025" cy="40011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Katero so barvna nasprotja RDEČE?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0A9E44C-7330-4EC0-A3C2-2571C3ABF4FD}"/>
              </a:ext>
            </a:extLst>
          </p:cNvPr>
          <p:cNvSpPr txBox="1"/>
          <p:nvPr/>
        </p:nvSpPr>
        <p:spPr>
          <a:xfrm>
            <a:off x="7562849" y="5116799"/>
            <a:ext cx="4010025" cy="40011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Katera so barvna nasprotja MODRE?</a:t>
            </a:r>
          </a:p>
        </p:txBody>
      </p:sp>
      <p:sp>
        <p:nvSpPr>
          <p:cNvPr id="15" name="Odebeljen lok 14">
            <a:extLst>
              <a:ext uri="{FF2B5EF4-FFF2-40B4-BE49-F238E27FC236}">
                <a16:creationId xmlns:a16="http://schemas.microsoft.com/office/drawing/2014/main" id="{BDB8AC24-4AF5-413E-91C4-C03720ED1FC0}"/>
              </a:ext>
            </a:extLst>
          </p:cNvPr>
          <p:cNvSpPr/>
          <p:nvPr/>
        </p:nvSpPr>
        <p:spPr>
          <a:xfrm rot="3111458">
            <a:off x="3418792" y="2316263"/>
            <a:ext cx="2808513" cy="1316677"/>
          </a:xfrm>
          <a:prstGeom prst="blockArc">
            <a:avLst>
              <a:gd name="adj1" fmla="val 10964924"/>
              <a:gd name="adj2" fmla="val 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Odebeljen lok 16">
            <a:extLst>
              <a:ext uri="{FF2B5EF4-FFF2-40B4-BE49-F238E27FC236}">
                <a16:creationId xmlns:a16="http://schemas.microsoft.com/office/drawing/2014/main" id="{55C4247E-47AC-43FF-A2CA-73192683D9F8}"/>
              </a:ext>
            </a:extLst>
          </p:cNvPr>
          <p:cNvSpPr/>
          <p:nvPr/>
        </p:nvSpPr>
        <p:spPr>
          <a:xfrm rot="10800000">
            <a:off x="2611663" y="4000177"/>
            <a:ext cx="2808513" cy="1316677"/>
          </a:xfrm>
          <a:prstGeom prst="blockArc">
            <a:avLst>
              <a:gd name="adj1" fmla="val 10964924"/>
              <a:gd name="adj2" fmla="val 0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Odebeljen lok 17">
            <a:extLst>
              <a:ext uri="{FF2B5EF4-FFF2-40B4-BE49-F238E27FC236}">
                <a16:creationId xmlns:a16="http://schemas.microsoft.com/office/drawing/2014/main" id="{D6B5DA7E-3FEC-4FB0-BA77-C08162A3EB2B}"/>
              </a:ext>
            </a:extLst>
          </p:cNvPr>
          <p:cNvSpPr/>
          <p:nvPr/>
        </p:nvSpPr>
        <p:spPr>
          <a:xfrm rot="17681561">
            <a:off x="1636891" y="2449302"/>
            <a:ext cx="2808513" cy="1316677"/>
          </a:xfrm>
          <a:prstGeom prst="blockArc">
            <a:avLst>
              <a:gd name="adj1" fmla="val 10964924"/>
              <a:gd name="adj2" fmla="val 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EFD59F1A-52A9-4DF8-970F-D7B5186A7881}"/>
              </a:ext>
            </a:extLst>
          </p:cNvPr>
          <p:cNvSpPr txBox="1">
            <a:spLocks/>
          </p:cNvSpPr>
          <p:nvPr/>
        </p:nvSpPr>
        <p:spPr>
          <a:xfrm>
            <a:off x="7230448" y="5655581"/>
            <a:ext cx="4580551" cy="83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pl-PL" sz="2000" cap="all" dirty="0"/>
              <a:t>NASPROTNE barve</a:t>
            </a:r>
            <a:r>
              <a:rPr lang="pl-PL" sz="2000" dirty="0"/>
              <a:t> ležijov barvnem krogu </a:t>
            </a:r>
            <a:r>
              <a:rPr lang="pl-PL" sz="2000" cap="all" dirty="0"/>
              <a:t>druga nasproti druge.</a:t>
            </a:r>
          </a:p>
        </p:txBody>
      </p:sp>
    </p:spTree>
    <p:extLst>
      <p:ext uri="{BB962C8B-B14F-4D97-AF65-F5344CB8AC3E}">
        <p14:creationId xmlns:p14="http://schemas.microsoft.com/office/powerpoint/2010/main" val="9158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7" grpId="0" animBg="1"/>
      <p:bldP spid="1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68E602-273A-45E5-84E1-E4356B0D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96783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600" cap="all" spc="-100" dirty="0"/>
              <a:t>OGLEJMO SI </a:t>
            </a:r>
            <a:r>
              <a:rPr lang="sl-SI" sz="6600" cap="all" spc="-100" dirty="0"/>
              <a:t>uporabo barvnih nasprotij v </a:t>
            </a:r>
            <a:r>
              <a:rPr lang="en-US" sz="6600" cap="all" spc="-100" dirty="0"/>
              <a:t>UMETNIŠKIH DEL</a:t>
            </a:r>
            <a:r>
              <a:rPr lang="sl-SI" sz="6600" cap="all" spc="-100" dirty="0"/>
              <a:t>ih</a:t>
            </a:r>
            <a:endParaRPr lang="en-US" sz="6600" cap="all" spc="-1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1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88"/>
            <a:ext cx="12192000" cy="6928688"/>
          </a:xfrm>
          <a:prstGeom prst="rect">
            <a:avLst/>
          </a:prstGeom>
        </p:spPr>
      </p:pic>
      <p:pic>
        <p:nvPicPr>
          <p:cNvPr id="9" name="Označba mesta vsebine 3">
            <a:extLst>
              <a:ext uri="{FF2B5EF4-FFF2-40B4-BE49-F238E27FC236}">
                <a16:creationId xmlns:a16="http://schemas.microsoft.com/office/drawing/2014/main" id="{943D38E1-9D6F-49FF-8B21-1F9D6DC5F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19" y="-202915"/>
            <a:ext cx="11096090" cy="693505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2E84502-DAB5-4631-8DFD-2253D1DF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20235" y="4111272"/>
            <a:ext cx="768311" cy="4082693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5172D0D-0613-4E4B-9488-407D713EEEAF}"/>
              </a:ext>
            </a:extLst>
          </p:cNvPr>
          <p:cNvSpPr txBox="1"/>
          <p:nvPr/>
        </p:nvSpPr>
        <p:spPr>
          <a:xfrm>
            <a:off x="7537707" y="5937174"/>
            <a:ext cx="3908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Vincent van </a:t>
            </a:r>
            <a:r>
              <a:rPr lang="sl-SI" sz="2200" dirty="0" err="1"/>
              <a:t>Gogh</a:t>
            </a:r>
            <a:r>
              <a:rPr lang="sl-SI" sz="2200" dirty="0"/>
              <a:t>: Zvezdna noč</a:t>
            </a:r>
          </a:p>
        </p:txBody>
      </p:sp>
    </p:spTree>
    <p:extLst>
      <p:ext uri="{BB962C8B-B14F-4D97-AF65-F5344CB8AC3E}">
        <p14:creationId xmlns:p14="http://schemas.microsoft.com/office/powerpoint/2010/main" val="100444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88"/>
            <a:ext cx="12192000" cy="6928688"/>
          </a:xfrm>
          <a:prstGeom prst="rect">
            <a:avLst/>
          </a:prstGeom>
        </p:spPr>
      </p:pic>
      <p:pic>
        <p:nvPicPr>
          <p:cNvPr id="6" name="Označba mesta vsebine 3">
            <a:extLst>
              <a:ext uri="{FF2B5EF4-FFF2-40B4-BE49-F238E27FC236}">
                <a16:creationId xmlns:a16="http://schemas.microsoft.com/office/drawing/2014/main" id="{9F4A8FB1-13E4-40A1-AF85-E4EE1437A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0688"/>
            <a:ext cx="7894661" cy="493416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7C4BCA2-00AF-4800-B51F-361B0E5AC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10" y="56454"/>
            <a:ext cx="4270390" cy="467987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78FBA4A-3546-446C-870D-B0A7FF7F8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8021"/>
            <a:ext cx="12165051" cy="153352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302E86E-9D44-4D70-AF6C-AB494B52F6B8}"/>
              </a:ext>
            </a:extLst>
          </p:cNvPr>
          <p:cNvSpPr txBox="1"/>
          <p:nvPr/>
        </p:nvSpPr>
        <p:spPr>
          <a:xfrm>
            <a:off x="808264" y="5639732"/>
            <a:ext cx="103359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</a:rPr>
              <a:t>Katero barvno nasprotje je umetnik uporabil v svojem delu? </a:t>
            </a:r>
          </a:p>
          <a:p>
            <a:endParaRPr lang="sl-S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06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88"/>
            <a:ext cx="12192000" cy="69286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074B9B-4B26-43FC-9217-FBA27CA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3" y="-241483"/>
            <a:ext cx="10140593" cy="76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84437F7-BE63-47D6-984E-8A9B04F5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20235" y="4111272"/>
            <a:ext cx="768311" cy="408269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23D29FF-A658-491E-A4A5-D42287D578E2}"/>
              </a:ext>
            </a:extLst>
          </p:cNvPr>
          <p:cNvSpPr txBox="1"/>
          <p:nvPr/>
        </p:nvSpPr>
        <p:spPr>
          <a:xfrm>
            <a:off x="7716483" y="5967952"/>
            <a:ext cx="3589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Joan Miro: Pavovo perje</a:t>
            </a:r>
          </a:p>
        </p:txBody>
      </p:sp>
    </p:spTree>
    <p:extLst>
      <p:ext uri="{BB962C8B-B14F-4D97-AF65-F5344CB8AC3E}">
        <p14:creationId xmlns:p14="http://schemas.microsoft.com/office/powerpoint/2010/main" val="333229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6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F20BC79-C90B-4A8E-A191-1273214A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91" y="1437598"/>
            <a:ext cx="3413839" cy="374119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7995D71-1EF5-4CE7-B72A-E73C90F8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402"/>
            <a:ext cx="8491791" cy="63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0FDC8D7-516C-4053-AEDC-AB4D8F071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8021"/>
            <a:ext cx="12165051" cy="153352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6FA67B8-9E88-4E41-B37B-B58F370D4CE5}"/>
              </a:ext>
            </a:extLst>
          </p:cNvPr>
          <p:cNvSpPr txBox="1"/>
          <p:nvPr/>
        </p:nvSpPr>
        <p:spPr>
          <a:xfrm>
            <a:off x="808264" y="5639732"/>
            <a:ext cx="103359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</a:rPr>
              <a:t>Katera barvna nasprotja je umetnik uporabil v svojem delu? </a:t>
            </a:r>
          </a:p>
          <a:p>
            <a:endParaRPr lang="sl-S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3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B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29" y="560747"/>
            <a:ext cx="6270895" cy="5251874"/>
          </a:xfrm>
          <a:prstGeom prst="rect">
            <a:avLst/>
          </a:prstGeom>
        </p:spPr>
      </p:pic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90135336-6D35-45EA-8A18-2E8314FD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7" y="887093"/>
            <a:ext cx="10738942" cy="474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latin typeface="+mj-lt"/>
              </a:rPr>
              <a:t>Za delo potrebuješ:</a:t>
            </a:r>
          </a:p>
          <a:p>
            <a:r>
              <a:rPr lang="sl-SI" sz="3200" dirty="0">
                <a:latin typeface="+mj-lt"/>
              </a:rPr>
              <a:t>škarje</a:t>
            </a:r>
          </a:p>
          <a:p>
            <a:r>
              <a:rPr lang="sl-SI" sz="3200" dirty="0">
                <a:latin typeface="+mj-lt"/>
              </a:rPr>
              <a:t>lepilo</a:t>
            </a:r>
          </a:p>
          <a:p>
            <a:r>
              <a:rPr lang="sl-SI" sz="3200" dirty="0">
                <a:latin typeface="+mj-lt"/>
              </a:rPr>
              <a:t>svinčnik</a:t>
            </a:r>
          </a:p>
          <a:p>
            <a:r>
              <a:rPr lang="sl-SI" sz="3200" dirty="0">
                <a:latin typeface="+mj-lt"/>
              </a:rPr>
              <a:t>časopisni papir, stare reklame, revije …</a:t>
            </a:r>
          </a:p>
          <a:p>
            <a:r>
              <a:rPr lang="sl-SI" sz="3200" dirty="0">
                <a:latin typeface="+mj-lt"/>
              </a:rPr>
              <a:t>1risalni </a:t>
            </a:r>
            <a:r>
              <a:rPr lang="sl-SI" sz="3200" dirty="0" smtClean="0">
                <a:latin typeface="+mj-lt"/>
              </a:rPr>
              <a:t>list, </a:t>
            </a:r>
            <a:r>
              <a:rPr lang="sl-SI" sz="3200" dirty="0">
                <a:latin typeface="+mj-lt"/>
              </a:rPr>
              <a:t>lahko je karton (pokrov škatle za čevlje)ali star koledar</a:t>
            </a:r>
          </a:p>
        </p:txBody>
      </p:sp>
    </p:spTree>
    <p:extLst>
      <p:ext uri="{BB962C8B-B14F-4D97-AF65-F5344CB8AC3E}">
        <p14:creationId xmlns:p14="http://schemas.microsoft.com/office/powerpoint/2010/main" val="414844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EE4796-22E1-46BC-A275-2E0AD6A3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8EE7A1-100C-4495-B827-CE96F0DC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85D2B6-C651-4FC5-A88C-9CC3121D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85"/>
            <a:ext cx="12192000" cy="6841964"/>
          </a:xfrm>
          <a:prstGeom prst="rect">
            <a:avLst/>
          </a:prstGeom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6E3B1D27-05DE-41F0-B976-AEB33745C17B}"/>
              </a:ext>
            </a:extLst>
          </p:cNvPr>
          <p:cNvSpPr txBox="1">
            <a:spLocks/>
          </p:cNvSpPr>
          <p:nvPr/>
        </p:nvSpPr>
        <p:spPr>
          <a:xfrm>
            <a:off x="431290" y="510069"/>
            <a:ext cx="11146817" cy="6045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sz="2400" dirty="0"/>
              <a:t>Na risalni list (karton)  s svinčnikom narišemo </a:t>
            </a:r>
            <a:r>
              <a:rPr lang="sl-SI" sz="2400" dirty="0" smtClean="0"/>
              <a:t>preprost motiv</a:t>
            </a:r>
            <a:r>
              <a:rPr lang="sl-SI" sz="2400" dirty="0"/>
              <a:t>, ki smo si ga izbrali . Motiv mora biti dovolj </a:t>
            </a:r>
            <a:r>
              <a:rPr lang="sl-SI" sz="2400" dirty="0" smtClean="0"/>
              <a:t>velik in naj nima drobnih motivov, saj boš sicer imel težave pri lepljenju.</a:t>
            </a:r>
            <a:endParaRPr lang="sl-SI" sz="24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sz="2400" dirty="0"/>
              <a:t>V reklamah, revijah poiščemo liste z izbranimi barvami, ter jih natrgamo na koščke.  Kako že rečemo tovrstnemu ustvarjanju</a:t>
            </a:r>
            <a:r>
              <a:rPr lang="sl-SI" sz="2400" dirty="0" smtClean="0"/>
              <a:t>? Lahko pa se tudi odločite in liste režete na primerno velike koščke. Pomembno je, da lističi niso preveliki.</a:t>
            </a:r>
            <a:endParaRPr lang="sl-SI" sz="24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sz="2400" dirty="0"/>
              <a:t>Pri lepljenju bodi pozoren na PREKRIVANJE. </a:t>
            </a:r>
            <a:r>
              <a:rPr lang="sl-SI" sz="2400" dirty="0" smtClean="0"/>
              <a:t> </a:t>
            </a:r>
            <a:endParaRPr lang="sl-SI" sz="24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sz="2400" dirty="0"/>
              <a:t>Ozadje zapolni z natrganimi koščki papirja NASPROTNE barve, pomagaj si z barvnim krogom</a:t>
            </a:r>
            <a:r>
              <a:rPr lang="sl-SI" sz="2400" dirty="0" smtClean="0"/>
              <a:t>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sz="2400" dirty="0" smtClean="0"/>
              <a:t>Bodi natančen in lepi listek do listka ali pa naj se le delno prekrivajo.</a:t>
            </a:r>
            <a:endParaRPr lang="sl-SI" sz="24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24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412D24"/>
      </a:dk2>
      <a:lt2>
        <a:srgbClr val="E8E2E4"/>
      </a:lt2>
      <a:accent1>
        <a:srgbClr val="55B18F"/>
      </a:accent1>
      <a:accent2>
        <a:srgbClr val="4EB463"/>
      </a:accent2>
      <a:accent3>
        <a:srgbClr val="67B254"/>
      </a:accent3>
      <a:accent4>
        <a:srgbClr val="87AD4A"/>
      </a:accent4>
      <a:accent5>
        <a:srgbClr val="A8A55C"/>
      </a:accent5>
      <a:accent6>
        <a:srgbClr val="D59344"/>
      </a:accent6>
      <a:hlink>
        <a:srgbClr val="AE6983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267</Words>
  <Application>Microsoft Office PowerPoint</Application>
  <PresentationFormat>Širokozaslonsko</PresentationFormat>
  <Paragraphs>30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Garamond</vt:lpstr>
      <vt:lpstr>Gill Sans MT</vt:lpstr>
      <vt:lpstr>Wingdings</vt:lpstr>
      <vt:lpstr>SavonVTI</vt:lpstr>
      <vt:lpstr>TRGANKA, BARVNI KONTRAST</vt:lpstr>
      <vt:lpstr>barvno NASPROTJE ali kontrast.</vt:lpstr>
      <vt:lpstr>OGLEJMO SI uporabo barvnih nasprotij v UMETNIŠKIH DELih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 trganko boš ustvaril svojO najljubšo žival</vt:lpstr>
      <vt:lpstr>DOSEŽENI CILJI:</vt:lpstr>
      <vt:lpstr>PRIMERI ŽIVALI in KONTRASTNO OZADJE</vt:lpstr>
      <vt:lpstr>PRIMER LEPLJENKE</vt:lpstr>
      <vt:lpstr>Se že veselim vaših izdelkov.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TRGANKA, BARVNI KONTRAST</dc:title>
  <dc:creator>Ana Breznik</dc:creator>
  <cp:lastModifiedBy>petra.bergoc@gmail.com</cp:lastModifiedBy>
  <cp:revision>15</cp:revision>
  <dcterms:created xsi:type="dcterms:W3CDTF">2020-11-14T20:24:38Z</dcterms:created>
  <dcterms:modified xsi:type="dcterms:W3CDTF">2021-01-24T16:10:39Z</dcterms:modified>
</cp:coreProperties>
</file>