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215E2C7A-7E58-49B9-94C2-CA8EF9659F3E}" type="datetimeFigureOut">
              <a:rPr lang="sl-SI" smtClean="0"/>
              <a:t>21. 01. 2021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136455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215E2C7A-7E58-49B9-94C2-CA8EF9659F3E}" type="datetimeFigureOut">
              <a:rPr lang="sl-SI" smtClean="0"/>
              <a:t>21. 01. 2021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260980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215E2C7A-7E58-49B9-94C2-CA8EF9659F3E}" type="datetimeFigureOut">
              <a:rPr lang="sl-SI" smtClean="0"/>
              <a:t>21. 01. 2021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118216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215E2C7A-7E58-49B9-94C2-CA8EF9659F3E}" type="datetimeFigureOut">
              <a:rPr lang="sl-SI" smtClean="0"/>
              <a:t>21. 01. 2021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172023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215E2C7A-7E58-49B9-94C2-CA8EF9659F3E}" type="datetimeFigureOut">
              <a:rPr lang="sl-SI" smtClean="0"/>
              <a:t>21. 01. 2021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338100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215E2C7A-7E58-49B9-94C2-CA8EF9659F3E}" type="datetimeFigureOut">
              <a:rPr lang="sl-SI" smtClean="0"/>
              <a:t>21. 01. 2021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25274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215E2C7A-7E58-49B9-94C2-CA8EF9659F3E}" type="datetimeFigureOut">
              <a:rPr lang="sl-SI" smtClean="0"/>
              <a:t>21. 01. 2021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65727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215E2C7A-7E58-49B9-94C2-CA8EF9659F3E}" type="datetimeFigureOut">
              <a:rPr lang="sl-SI" smtClean="0"/>
              <a:t>21. 01. 2021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171590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215E2C7A-7E58-49B9-94C2-CA8EF9659F3E}" type="datetimeFigureOut">
              <a:rPr lang="sl-SI" smtClean="0"/>
              <a:t>21. 01. 2021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64077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215E2C7A-7E58-49B9-94C2-CA8EF9659F3E}" type="datetimeFigureOut">
              <a:rPr lang="sl-SI" smtClean="0"/>
              <a:t>21. 01. 2021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60988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215E2C7A-7E58-49B9-94C2-CA8EF9659F3E}" type="datetimeFigureOut">
              <a:rPr lang="sl-SI" smtClean="0"/>
              <a:t>21. 01. 2021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86D4A7B-691E-4203-B195-F18A2D1418EA}" type="slidenum">
              <a:rPr lang="sl-SI" smtClean="0"/>
              <a:t>‹#›</a:t>
            </a:fld>
            <a:endParaRPr lang="sl-SI"/>
          </a:p>
        </p:txBody>
      </p:sp>
    </p:spTree>
    <p:extLst>
      <p:ext uri="{BB962C8B-B14F-4D97-AF65-F5344CB8AC3E}">
        <p14:creationId xmlns:p14="http://schemas.microsoft.com/office/powerpoint/2010/main" val="117795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E2C7A-7E58-49B9-94C2-CA8EF9659F3E}" type="datetimeFigureOut">
              <a:rPr lang="sl-SI" smtClean="0"/>
              <a:t>21. 01. 2021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D4A7B-691E-4203-B195-F18A2D1418EA}" type="slidenum">
              <a:rPr lang="sl-SI" smtClean="0"/>
              <a:t>‹#›</a:t>
            </a:fld>
            <a:endParaRPr lang="sl-SI"/>
          </a:p>
        </p:txBody>
      </p:sp>
    </p:spTree>
    <p:extLst>
      <p:ext uri="{BB962C8B-B14F-4D97-AF65-F5344CB8AC3E}">
        <p14:creationId xmlns:p14="http://schemas.microsoft.com/office/powerpoint/2010/main" val="1766401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solidFill>
                  <a:srgbClr val="FF0000"/>
                </a:solidFill>
              </a:rPr>
              <a:t>REŠITVE DL</a:t>
            </a:r>
            <a:endParaRPr lang="sl-SI" dirty="0">
              <a:solidFill>
                <a:srgbClr val="FF0000"/>
              </a:solidFill>
            </a:endParaRPr>
          </a:p>
        </p:txBody>
      </p:sp>
      <p:sp>
        <p:nvSpPr>
          <p:cNvPr id="3" name="Podnaslov 2"/>
          <p:cNvSpPr>
            <a:spLocks noGrp="1"/>
          </p:cNvSpPr>
          <p:nvPr>
            <p:ph type="subTitle" idx="1"/>
          </p:nvPr>
        </p:nvSpPr>
        <p:spPr/>
        <p:txBody>
          <a:bodyPr/>
          <a:lstStyle/>
          <a:p>
            <a:r>
              <a:rPr lang="sl-SI" dirty="0" smtClean="0"/>
              <a:t>PONOVITEV ZNANJA IZ GOSPODINJSTVA</a:t>
            </a:r>
            <a:endParaRPr lang="sl-SI" dirty="0"/>
          </a:p>
        </p:txBody>
      </p:sp>
    </p:spTree>
    <p:extLst>
      <p:ext uri="{BB962C8B-B14F-4D97-AF65-F5344CB8AC3E}">
        <p14:creationId xmlns:p14="http://schemas.microsoft.com/office/powerpoint/2010/main" val="122216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201783" y="505096"/>
            <a:ext cx="9640388" cy="6002412"/>
          </a:xfrm>
          <a:prstGeom prst="rect">
            <a:avLst/>
          </a:prstGeom>
        </p:spPr>
        <p:txBody>
          <a:bodyPr wrap="square">
            <a:spAutoFit/>
          </a:bodyPr>
          <a:lstStyle/>
          <a:p>
            <a:pPr marL="342900" lvl="0" indent="-342900">
              <a:lnSpc>
                <a:spcPct val="107000"/>
              </a:lnSpc>
              <a:spcAft>
                <a:spcPts val="0"/>
              </a:spcAft>
              <a:buFont typeface="+mj-lt"/>
              <a:buAutoNum type="arabicPeriod"/>
            </a:pPr>
            <a:r>
              <a:rPr lang="sl-SI" sz="2400" dirty="0">
                <a:ea typeface="Calibri" panose="020F0502020204030204" pitchFamily="34" charset="0"/>
                <a:cs typeface="Times New Roman" panose="02020603050405020304" pitchFamily="18" charset="0"/>
              </a:rPr>
              <a:t>Katere vrste družin poznaš</a:t>
            </a:r>
            <a:r>
              <a:rPr lang="sl-SI" sz="2400" dirty="0" smtClean="0">
                <a:ea typeface="Calibri" panose="020F0502020204030204" pitchFamily="34" charset="0"/>
                <a:cs typeface="Times New Roman" panose="02020603050405020304" pitchFamily="18" charset="0"/>
              </a:rPr>
              <a:t>? </a:t>
            </a:r>
            <a:r>
              <a:rPr lang="sl-SI" sz="2400" b="1" dirty="0" smtClean="0">
                <a:solidFill>
                  <a:srgbClr val="FF0000"/>
                </a:solidFill>
                <a:ea typeface="Calibri" panose="020F0502020204030204" pitchFamily="34" charset="0"/>
                <a:cs typeface="Times New Roman" panose="02020603050405020304" pitchFamily="18" charset="0"/>
              </a:rPr>
              <a:t>Jedrna, enostarševska, razširjena (večgeneracijska) in nova družina.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sl-SI" sz="2400" dirty="0" smtClean="0">
                <a:ea typeface="Calibri" panose="020F0502020204030204" pitchFamily="34" charset="0"/>
                <a:cs typeface="Times New Roman" panose="02020603050405020304" pitchFamily="18" charset="0"/>
              </a:rPr>
              <a:t>Najmanj </a:t>
            </a:r>
            <a:r>
              <a:rPr lang="sl-SI" sz="2400" dirty="0">
                <a:ea typeface="Calibri" panose="020F0502020204030204" pitchFamily="34" charset="0"/>
                <a:cs typeface="Times New Roman" panose="02020603050405020304" pitchFamily="18" charset="0"/>
              </a:rPr>
              <a:t>koliko generacij živi v eni družini? </a:t>
            </a:r>
            <a:r>
              <a:rPr lang="sl-SI" sz="2400" b="1" dirty="0" smtClean="0">
                <a:solidFill>
                  <a:srgbClr val="FF0000"/>
                </a:solidFill>
                <a:ea typeface="Calibri" panose="020F0502020204030204" pitchFamily="34" charset="0"/>
                <a:cs typeface="Times New Roman" panose="02020603050405020304" pitchFamily="18" charset="0"/>
              </a:rPr>
              <a:t>Najmanj dve generaciji (starši in otroci)</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sl-SI" sz="2400" dirty="0">
                <a:ea typeface="Calibri" panose="020F0502020204030204" pitchFamily="34" charset="0"/>
                <a:cs typeface="Times New Roman" panose="02020603050405020304" pitchFamily="18" charset="0"/>
              </a:rPr>
              <a:t>Znotraj družine imamo različne sorodstvene vezi. Dopolni spodnje povedi. Pravilno uporabi naslednje izraze: </a:t>
            </a:r>
            <a:r>
              <a:rPr lang="sl-SI" sz="2400" u="sng" dirty="0">
                <a:ea typeface="Calibri" panose="020F0502020204030204" pitchFamily="34" charset="0"/>
                <a:cs typeface="Times New Roman" panose="02020603050405020304" pitchFamily="18" charset="0"/>
              </a:rPr>
              <a:t>tašča, snaha, očim, nečak, zet, mačeha, svakinja, sestrična.</a:t>
            </a:r>
            <a:endParaRPr lang="sl-SI" sz="2400" dirty="0" smtClean="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Sin brata ali sestre je </a:t>
            </a:r>
            <a:r>
              <a:rPr lang="sl-SI" sz="2400" b="1" dirty="0" smtClean="0">
                <a:solidFill>
                  <a:srgbClr val="FF0000"/>
                </a:solidFill>
                <a:ea typeface="Calibri" panose="020F0502020204030204" pitchFamily="34" charset="0"/>
                <a:cs typeface="Times New Roman" panose="02020603050405020304" pitchFamily="18" charset="0"/>
              </a:rPr>
              <a:t>nečak.</a:t>
            </a:r>
            <a:r>
              <a:rPr lang="sl-SI" sz="2400" dirty="0" smtClean="0">
                <a:ea typeface="Calibri" panose="020F0502020204030204" pitchFamily="34" charset="0"/>
                <a:cs typeface="Times New Roman" panose="02020603050405020304" pitchFamily="18" charset="0"/>
              </a:rPr>
              <a:t> </a:t>
            </a:r>
            <a:endParaRPr lang="sl-SI" sz="2400" dirty="0" smtClean="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Hči strica ali tete je </a:t>
            </a:r>
            <a:r>
              <a:rPr lang="sl-SI" sz="2400" b="1" dirty="0" smtClean="0">
                <a:solidFill>
                  <a:srgbClr val="FF0000"/>
                </a:solidFill>
                <a:ea typeface="Calibri" panose="020F0502020204030204" pitchFamily="34" charset="0"/>
                <a:cs typeface="Times New Roman" panose="02020603050405020304" pitchFamily="18" charset="0"/>
              </a:rPr>
              <a:t>sestrična.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Moževa mati je </a:t>
            </a:r>
            <a:r>
              <a:rPr lang="sl-SI" sz="2400" b="1" dirty="0" smtClean="0">
                <a:solidFill>
                  <a:srgbClr val="FF0000"/>
                </a:solidFill>
                <a:ea typeface="Calibri" panose="020F0502020204030204" pitchFamily="34" charset="0"/>
                <a:cs typeface="Times New Roman" panose="02020603050405020304" pitchFamily="18" charset="0"/>
              </a:rPr>
              <a:t>tašča.</a:t>
            </a:r>
            <a:r>
              <a:rPr lang="sl-SI" sz="2400" dirty="0" smtClean="0">
                <a:ea typeface="Calibri" panose="020F0502020204030204" pitchFamily="34" charset="0"/>
                <a:cs typeface="Times New Roman" panose="02020603050405020304" pitchFamily="18" charset="0"/>
              </a:rPr>
              <a:t> </a:t>
            </a:r>
            <a:endParaRPr lang="sl-SI" sz="2400" dirty="0" smtClean="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Hčerin mož </a:t>
            </a:r>
            <a:r>
              <a:rPr lang="sl-SI" sz="2400" dirty="0" smtClean="0">
                <a:ea typeface="Calibri" panose="020F0502020204030204" pitchFamily="34" charset="0"/>
                <a:cs typeface="Times New Roman" panose="02020603050405020304" pitchFamily="18" charset="0"/>
              </a:rPr>
              <a:t>je </a:t>
            </a:r>
            <a:r>
              <a:rPr lang="sl-SI" sz="2400" b="1" dirty="0" smtClean="0">
                <a:solidFill>
                  <a:srgbClr val="FF0000"/>
                </a:solidFill>
                <a:ea typeface="Calibri" panose="020F0502020204030204" pitchFamily="34" charset="0"/>
                <a:cs typeface="Times New Roman" panose="02020603050405020304" pitchFamily="18" charset="0"/>
              </a:rPr>
              <a:t>zet.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Sinova žena je </a:t>
            </a:r>
            <a:r>
              <a:rPr lang="sl-SI" sz="2400" b="1" dirty="0" smtClean="0">
                <a:solidFill>
                  <a:srgbClr val="FF0000"/>
                </a:solidFill>
                <a:ea typeface="Calibri" panose="020F0502020204030204" pitchFamily="34" charset="0"/>
                <a:cs typeface="Times New Roman" panose="02020603050405020304" pitchFamily="18" charset="0"/>
              </a:rPr>
              <a:t>snaha.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Bratova žena je </a:t>
            </a:r>
            <a:r>
              <a:rPr lang="sl-SI" sz="2400" b="1" dirty="0" smtClean="0">
                <a:solidFill>
                  <a:srgbClr val="FF0000"/>
                </a:solidFill>
                <a:ea typeface="Calibri" panose="020F0502020204030204" pitchFamily="34" charset="0"/>
                <a:cs typeface="Times New Roman" panose="02020603050405020304" pitchFamily="18" charset="0"/>
              </a:rPr>
              <a:t>svakinja.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lphaLcParenR"/>
            </a:pPr>
            <a:r>
              <a:rPr lang="sl-SI" sz="2400" dirty="0">
                <a:ea typeface="Calibri" panose="020F0502020204030204" pitchFamily="34" charset="0"/>
                <a:cs typeface="Times New Roman" panose="02020603050405020304" pitchFamily="18" charset="0"/>
              </a:rPr>
              <a:t>Materin drugi partner je </a:t>
            </a:r>
            <a:r>
              <a:rPr lang="sl-SI" sz="2400" b="1" dirty="0" smtClean="0">
                <a:solidFill>
                  <a:srgbClr val="FF0000"/>
                </a:solidFill>
                <a:ea typeface="Calibri" panose="020F0502020204030204" pitchFamily="34" charset="0"/>
                <a:cs typeface="Times New Roman" panose="02020603050405020304" pitchFamily="18" charset="0"/>
              </a:rPr>
              <a:t>očim.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sl-SI" sz="2400" dirty="0">
                <a:ea typeface="Calibri" panose="020F0502020204030204" pitchFamily="34" charset="0"/>
                <a:cs typeface="Times New Roman" panose="02020603050405020304" pitchFamily="18" charset="0"/>
              </a:rPr>
              <a:t>Očetova druga partnerka je </a:t>
            </a:r>
            <a:r>
              <a:rPr lang="sl-SI" sz="2400" b="1" dirty="0" smtClean="0">
                <a:solidFill>
                  <a:srgbClr val="FF0000"/>
                </a:solidFill>
                <a:ea typeface="Calibri" panose="020F0502020204030204" pitchFamily="34" charset="0"/>
                <a:cs typeface="Times New Roman" panose="02020603050405020304" pitchFamily="18" charset="0"/>
              </a:rPr>
              <a:t>mačeha.</a:t>
            </a:r>
            <a:endParaRPr lang="sl-SI" sz="2400" b="1" dirty="0">
              <a:solidFill>
                <a:srgbClr val="FF000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5989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809897" y="452846"/>
            <a:ext cx="10363200" cy="5200463"/>
          </a:xfrm>
          <a:prstGeom prst="rect">
            <a:avLst/>
          </a:prstGeom>
        </p:spPr>
        <p:txBody>
          <a:bodyPr wrap="square">
            <a:spAutoFit/>
          </a:bodyPr>
          <a:lstStyle/>
          <a:p>
            <a:pPr lvl="0">
              <a:lnSpc>
                <a:spcPct val="107000"/>
              </a:lnSpc>
              <a:spcAft>
                <a:spcPts val="0"/>
              </a:spcAft>
            </a:pPr>
            <a:r>
              <a:rPr lang="sl-SI" sz="2400" dirty="0" smtClean="0">
                <a:ea typeface="Calibri" panose="020F0502020204030204" pitchFamily="34" charset="0"/>
                <a:cs typeface="Times New Roman" panose="02020603050405020304" pitchFamily="18" charset="0"/>
              </a:rPr>
              <a:t>4. Kaj </a:t>
            </a:r>
            <a:r>
              <a:rPr lang="sl-SI" sz="2400" dirty="0">
                <a:ea typeface="Calibri" panose="020F0502020204030204" pitchFamily="34" charset="0"/>
                <a:cs typeface="Times New Roman" panose="02020603050405020304" pitchFamily="18" charset="0"/>
              </a:rPr>
              <a:t>nas v družini veže? </a:t>
            </a:r>
            <a:r>
              <a:rPr lang="sl-SI" sz="2400" b="1" dirty="0" smtClean="0">
                <a:solidFill>
                  <a:srgbClr val="FF0000"/>
                </a:solidFill>
                <a:ea typeface="Calibri" panose="020F0502020204030204" pitchFamily="34" charset="0"/>
                <a:cs typeface="Times New Roman" panose="02020603050405020304" pitchFamily="18" charset="0"/>
              </a:rPr>
              <a:t>Sorodstvene ali telesne vezi in bivanje pod isto streho. </a:t>
            </a:r>
            <a:endParaRPr lang="sl-SI" sz="2400" b="1" dirty="0" smtClean="0">
              <a:solidFill>
                <a:srgbClr val="FF0000"/>
              </a:solidFill>
              <a:effectLst/>
              <a:ea typeface="Calibri" panose="020F0502020204030204" pitchFamily="34" charset="0"/>
              <a:cs typeface="Times New Roman" panose="02020603050405020304" pitchFamily="18" charset="0"/>
            </a:endParaRPr>
          </a:p>
          <a:p>
            <a:pPr lvl="0">
              <a:lnSpc>
                <a:spcPct val="107000"/>
              </a:lnSpc>
              <a:spcAft>
                <a:spcPts val="0"/>
              </a:spcAft>
            </a:pPr>
            <a:r>
              <a:rPr lang="sl-SI" sz="2400" dirty="0" smtClean="0">
                <a:ea typeface="Calibri" panose="020F0502020204030204" pitchFamily="34" charset="0"/>
                <a:cs typeface="Times New Roman" panose="02020603050405020304" pitchFamily="18" charset="0"/>
              </a:rPr>
              <a:t>5. Zakaj </a:t>
            </a:r>
            <a:r>
              <a:rPr lang="sl-SI" sz="2400" dirty="0">
                <a:ea typeface="Calibri" panose="020F0502020204030204" pitchFamily="34" charset="0"/>
                <a:cs typeface="Times New Roman" panose="02020603050405020304" pitchFamily="18" charset="0"/>
              </a:rPr>
              <a:t>je pomembno imeti družino? Česa se v družini učimo? Kaj nam družina nudi</a:t>
            </a:r>
            <a:r>
              <a:rPr lang="sl-SI" sz="2400" dirty="0" smtClean="0">
                <a:ea typeface="Calibri" panose="020F0502020204030204" pitchFamily="34" charset="0"/>
                <a:cs typeface="Times New Roman" panose="02020603050405020304" pitchFamily="18" charset="0"/>
              </a:rPr>
              <a:t>? </a:t>
            </a:r>
            <a:r>
              <a:rPr lang="sl-SI" sz="2400" b="1" dirty="0" smtClean="0">
                <a:solidFill>
                  <a:srgbClr val="FF0000"/>
                </a:solidFill>
                <a:ea typeface="Calibri" panose="020F0502020204030204" pitchFamily="34" charset="0"/>
                <a:cs typeface="Times New Roman" panose="02020603050405020304" pitchFamily="18" charset="0"/>
              </a:rPr>
              <a:t>Družina nam nudi varnost, zaščito, nam pomaga pri osebnem razvoju, zadovoljuje osebne potrebe. Nas uči medsebojnih odnosov (ljubezni, zaupanja, spoštovanja)</a:t>
            </a:r>
            <a:r>
              <a:rPr lang="sl-SI" sz="2400" dirty="0" smtClean="0">
                <a:solidFill>
                  <a:srgbClr val="FF0000"/>
                </a:solidFill>
                <a:ea typeface="Calibri" panose="020F0502020204030204" pitchFamily="34" charset="0"/>
                <a:cs typeface="Times New Roman" panose="02020603050405020304" pitchFamily="18" charset="0"/>
              </a:rPr>
              <a:t>.</a:t>
            </a:r>
            <a:r>
              <a:rPr lang="sl-SI" sz="2400" dirty="0" smtClean="0">
                <a:ea typeface="Calibri" panose="020F0502020204030204" pitchFamily="34" charset="0"/>
                <a:cs typeface="Times New Roman" panose="02020603050405020304" pitchFamily="18" charset="0"/>
              </a:rPr>
              <a:t> </a:t>
            </a:r>
          </a:p>
          <a:p>
            <a:pPr lvl="0">
              <a:lnSpc>
                <a:spcPct val="107000"/>
              </a:lnSpc>
              <a:spcAft>
                <a:spcPts val="0"/>
              </a:spcAft>
            </a:pPr>
            <a:r>
              <a:rPr lang="sl-SI" sz="2400" dirty="0" smtClean="0">
                <a:ea typeface="Calibri" panose="020F0502020204030204" pitchFamily="34" charset="0"/>
                <a:cs typeface="Times New Roman" panose="02020603050405020304" pitchFamily="18" charset="0"/>
              </a:rPr>
              <a:t>6. Katere </a:t>
            </a:r>
            <a:r>
              <a:rPr lang="sl-SI" sz="2400" dirty="0">
                <a:ea typeface="Calibri" panose="020F0502020204030204" pitchFamily="34" charset="0"/>
                <a:cs typeface="Times New Roman" panose="02020603050405020304" pitchFamily="18" charset="0"/>
              </a:rPr>
              <a:t>pogoste nezgode se zgodijo doma in kako ukrepamo</a:t>
            </a:r>
            <a:r>
              <a:rPr lang="sl-SI" sz="2400" dirty="0" smtClean="0">
                <a:ea typeface="Calibri" panose="020F0502020204030204" pitchFamily="34" charset="0"/>
                <a:cs typeface="Times New Roman" panose="02020603050405020304" pitchFamily="18" charset="0"/>
              </a:rPr>
              <a:t>? </a:t>
            </a:r>
            <a:r>
              <a:rPr lang="sl-SI" sz="2400" b="1" dirty="0" smtClean="0">
                <a:solidFill>
                  <a:srgbClr val="FF0000"/>
                </a:solidFill>
                <a:ea typeface="Calibri" panose="020F0502020204030204" pitchFamily="34" charset="0"/>
                <a:cs typeface="Times New Roman" panose="02020603050405020304" pitchFamily="18" charset="0"/>
              </a:rPr>
              <a:t>Zastrupitve (izzvati moramo bruhanje), udarci, odrgnine in ureznine ( ob udarcu na boleče mesto položimo mrzel obkladek, če so rane odprte jih očistimo in pokrijemo s sterilno gazo, tre prevežemo s povojem), opekline (pol ure hladimo pod mrzlo vodo, če se pojavijo mehurji, gremo k zdravniku, piki in ugrizi žuželk (na boleče mesto položimo mrzel obkladek ali led), ……</a:t>
            </a:r>
            <a:endParaRPr lang="sl-SI" sz="2400" b="1" dirty="0" smtClean="0">
              <a:solidFill>
                <a:srgbClr val="FF000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sl-SI" sz="2000" dirty="0" smtClean="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sl-SI"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6690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18309" y="252549"/>
            <a:ext cx="11059885" cy="6500177"/>
          </a:xfrm>
          <a:prstGeom prst="rect">
            <a:avLst/>
          </a:prstGeom>
        </p:spPr>
        <p:txBody>
          <a:bodyPr wrap="square">
            <a:spAutoFit/>
          </a:bodyPr>
          <a:lstStyle/>
          <a:p>
            <a:pPr lvl="0">
              <a:lnSpc>
                <a:spcPct val="107000"/>
              </a:lnSpc>
              <a:spcAft>
                <a:spcPts val="0"/>
              </a:spcAft>
            </a:pPr>
            <a:r>
              <a:rPr lang="sl-SI" sz="2400" dirty="0" smtClean="0">
                <a:ea typeface="Calibri" panose="020F0502020204030204" pitchFamily="34" charset="0"/>
                <a:cs typeface="Times New Roman" panose="02020603050405020304" pitchFamily="18" charset="0"/>
              </a:rPr>
              <a:t>7. Kar v življenju potrebujemo, je potreba. Katere vrste potreb poznamo? </a:t>
            </a:r>
            <a:endParaRPr lang="sl-SI" sz="2400" dirty="0" smtClean="0">
              <a:effectLst/>
              <a:ea typeface="Calibri" panose="020F0502020204030204" pitchFamily="34" charset="0"/>
              <a:cs typeface="Times New Roman" panose="02020603050405020304" pitchFamily="18" charset="0"/>
            </a:endParaRPr>
          </a:p>
          <a:p>
            <a:pPr marL="457200">
              <a:lnSpc>
                <a:spcPct val="107000"/>
              </a:lnSpc>
              <a:spcAft>
                <a:spcPts val="0"/>
              </a:spcAft>
            </a:pPr>
            <a:r>
              <a:rPr lang="sl-SI" sz="2400" dirty="0" smtClean="0">
                <a:ea typeface="Calibri" panose="020F0502020204030204" pitchFamily="34" charset="0"/>
                <a:cs typeface="Times New Roman" panose="02020603050405020304" pitchFamily="18" charset="0"/>
              </a:rPr>
              <a:t>ZA VSAKO NAVEDI PO EN PRIMER. </a:t>
            </a:r>
            <a:r>
              <a:rPr lang="sl-SI" sz="2400" b="1" dirty="0" smtClean="0">
                <a:solidFill>
                  <a:srgbClr val="FF0000"/>
                </a:solidFill>
                <a:ea typeface="Calibri" panose="020F0502020204030204" pitchFamily="34" charset="0"/>
                <a:cs typeface="Times New Roman" panose="02020603050405020304" pitchFamily="18" charset="0"/>
              </a:rPr>
              <a:t>Osnovne ali fizične (voda, hrana), socialne (druženje s prijatelji, sošolci), čustvene (medsebojna ljubezen in spoštovanje v družini), intelektualne (potreba po učenju, znanju), razkošne (bazen na vrtu, drag avtomobil, ….)</a:t>
            </a:r>
            <a:endParaRPr lang="sl-SI" sz="2400" dirty="0" smtClean="0">
              <a:ea typeface="Calibri" panose="020F0502020204030204" pitchFamily="34" charset="0"/>
              <a:cs typeface="Times New Roman" panose="02020603050405020304" pitchFamily="18" charset="0"/>
            </a:endParaRPr>
          </a:p>
          <a:p>
            <a:r>
              <a:rPr lang="sl-SI" sz="2400" dirty="0" smtClean="0">
                <a:ea typeface="Calibri" panose="020F0502020204030204" pitchFamily="34" charset="0"/>
                <a:cs typeface="Times New Roman" panose="02020603050405020304" pitchFamily="18" charset="0"/>
              </a:rPr>
              <a:t>8</a:t>
            </a:r>
            <a:r>
              <a:rPr lang="sl-SI" sz="2400" dirty="0">
                <a:ea typeface="Calibri" panose="020F0502020204030204" pitchFamily="34" charset="0"/>
                <a:cs typeface="Times New Roman" panose="02020603050405020304" pitchFamily="18" charset="0"/>
              </a:rPr>
              <a:t>. Ali imamo vsi ljudje iste potrebe? Razloži. </a:t>
            </a:r>
            <a:r>
              <a:rPr lang="sl-SI" sz="2400" b="1" dirty="0" smtClean="0">
                <a:solidFill>
                  <a:srgbClr val="FF0000"/>
                </a:solidFill>
                <a:ea typeface="Calibri" panose="020F0502020204030204" pitchFamily="34" charset="0"/>
                <a:cs typeface="Times New Roman" panose="02020603050405020304" pitchFamily="18" charset="0"/>
              </a:rPr>
              <a:t>Ne, nimamo. Naše potrebe so različne in se z leti spreminjajo. Novorojenček je povsem odvisen od ljudi, ki skrbijo zanj, medtem ko so odrasli sposobni skrbeti sami zase. Starejši ljudje pa potrebujejo pomoč, ko jim moči pešajo in ne morejo več skrbeti sami zase. </a:t>
            </a:r>
            <a:endParaRPr lang="sl-SI" sz="2400" b="1" dirty="0" smtClean="0">
              <a:solidFill>
                <a:srgbClr val="FF0000"/>
              </a:solidFill>
            </a:endParaRPr>
          </a:p>
          <a:p>
            <a:pPr lvl="0"/>
            <a:r>
              <a:rPr lang="sl-SI" sz="2400" dirty="0" smtClean="0"/>
              <a:t>9</a:t>
            </a:r>
            <a:r>
              <a:rPr lang="sl-SI" sz="2400" dirty="0"/>
              <a:t>. Naštej nekaj ukrepov, s katerimi varujemo svoje zdravje</a:t>
            </a:r>
            <a:r>
              <a:rPr lang="sl-SI" sz="2400" dirty="0" smtClean="0"/>
              <a:t>? </a:t>
            </a:r>
            <a:r>
              <a:rPr lang="sl-SI" sz="2400" b="1" dirty="0" smtClean="0">
                <a:solidFill>
                  <a:srgbClr val="FF0000"/>
                </a:solidFill>
              </a:rPr>
              <a:t>Ko smo bolni, obiščemo zdravnika. Se cepimo, ko je to potrebno. Redno in temeljito se umivamo. Redno si umivamo tudi zobe. Pazimo na pravilno prehrano in vedno zajtrkujemo. Veliko telovadimo ter dovolj spimo in počivamo. </a:t>
            </a:r>
            <a:endParaRPr lang="sl-SI" sz="2400" b="1" dirty="0">
              <a:solidFill>
                <a:srgbClr val="FF0000"/>
              </a:solidFill>
            </a:endParaRPr>
          </a:p>
          <a:p>
            <a:pPr lvl="0"/>
            <a:r>
              <a:rPr lang="sl-SI" sz="2400" dirty="0"/>
              <a:t>10. Kakšna je funkcija cepljenja? Kaj s tem v svojo kri dobimo</a:t>
            </a:r>
            <a:r>
              <a:rPr lang="sl-SI" sz="2400" dirty="0" smtClean="0"/>
              <a:t>? </a:t>
            </a:r>
            <a:r>
              <a:rPr lang="sl-SI" sz="2400" b="1" dirty="0" smtClean="0">
                <a:solidFill>
                  <a:srgbClr val="FF0000"/>
                </a:solidFill>
              </a:rPr>
              <a:t>Cepljenje nas varuje pred povzročitelji nekaterih bolezni. Z injekcijo cepiva dobiš v kri posebne „borce“ proti bolezenskim mikrobom, imenujemo jih protitelesca. </a:t>
            </a:r>
            <a:endParaRPr lang="sl-SI" sz="2400" b="1" dirty="0">
              <a:solidFill>
                <a:srgbClr val="FF0000"/>
              </a:solidFill>
            </a:endParaRPr>
          </a:p>
          <a:p>
            <a:pPr lvl="0"/>
            <a:endParaRPr lang="sl-SI" sz="2400" dirty="0"/>
          </a:p>
        </p:txBody>
      </p:sp>
    </p:spTree>
    <p:extLst>
      <p:ext uri="{BB962C8B-B14F-4D97-AF65-F5344CB8AC3E}">
        <p14:creationId xmlns:p14="http://schemas.microsoft.com/office/powerpoint/2010/main" val="2915246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705394" y="391886"/>
            <a:ext cx="10485120" cy="6278642"/>
          </a:xfrm>
          <a:prstGeom prst="rect">
            <a:avLst/>
          </a:prstGeom>
        </p:spPr>
        <p:txBody>
          <a:bodyPr wrap="square">
            <a:spAutoFit/>
          </a:bodyPr>
          <a:lstStyle/>
          <a:p>
            <a:r>
              <a:rPr lang="sl-SI" sz="2400" dirty="0"/>
              <a:t>11. Potrebe si zadovoljujemo z izdelki in s storitvami. Iz česa  so narejeni izdelki? Naštej nekaj primerov. Kaj so storitve, kdo jih opravlja? Naštej nekaj primerov</a:t>
            </a:r>
            <a:r>
              <a:rPr lang="sl-SI" sz="2400" dirty="0" smtClean="0"/>
              <a:t>.</a:t>
            </a:r>
          </a:p>
          <a:p>
            <a:r>
              <a:rPr lang="sl-SI" sz="2400" b="1" dirty="0" smtClean="0">
                <a:solidFill>
                  <a:srgbClr val="FF0000"/>
                </a:solidFill>
              </a:rPr>
              <a:t>Izdelki so narejeni iz virov (čips je narejen iz krompirja, jogurt iz mleka, ….). </a:t>
            </a:r>
          </a:p>
          <a:p>
            <a:r>
              <a:rPr lang="sl-SI" sz="2400" b="1" dirty="0" smtClean="0">
                <a:solidFill>
                  <a:srgbClr val="FF0000"/>
                </a:solidFill>
              </a:rPr>
              <a:t>Storitve so naročene dejavnosti, ki trajajo neka časa in jo opravimo za drugo osebo (striženje, masaža, zdravniški pregled, ….) </a:t>
            </a:r>
          </a:p>
          <a:p>
            <a:pPr lvl="0"/>
            <a:r>
              <a:rPr lang="sl-SI" sz="2400" dirty="0" smtClean="0"/>
              <a:t>12. Osnovni </a:t>
            </a:r>
            <a:r>
              <a:rPr lang="sl-SI" sz="2400" dirty="0"/>
              <a:t>viri, s katerimi zadovoljujemo svoje potrebe so ČAS, DENAR, HRANA, ENERGIJA IN OKOLJE. Kako moramo s temi viri ravnati? Zakaj</a:t>
            </a:r>
            <a:r>
              <a:rPr lang="sl-SI" sz="2400" dirty="0" smtClean="0"/>
              <a:t>? </a:t>
            </a:r>
            <a:r>
              <a:rPr lang="sl-SI" sz="2400" b="1" dirty="0" smtClean="0">
                <a:solidFill>
                  <a:srgbClr val="FF0000"/>
                </a:solidFill>
              </a:rPr>
              <a:t>Čas je dragocen zato je pomembno, da z njim ravnamo preudarno, kajti če več dejavnosti imamo, bolj natančno si moramo razporediti čas. Tudi z denarjem in hrano ravnamo preudarno in ne zapravljamo po nepotrebnem in ne mečemo hrane proč. Kupimo le toliko hrane, kot jo pojemo. Tudi na okoljem poskušajmo čim manj vplivati, zato se vozimo s kolesi ali javnimi prevoznimi sredstvi ali še raje hodimo peš, ločujmo odpadke, …. Tudi z energijo ravnamo preudarno, zato uporabljajmo varčne žarnice, varčujmo z vodo, reciklirajmo izdelke, …..</a:t>
            </a:r>
            <a:endParaRPr lang="sl-SI" sz="2400" b="1" dirty="0">
              <a:solidFill>
                <a:srgbClr val="FF0000"/>
              </a:solidFill>
            </a:endParaRPr>
          </a:p>
          <a:p>
            <a:pPr lvl="0"/>
            <a:r>
              <a:rPr lang="sl-SI" sz="2400" dirty="0" smtClean="0"/>
              <a:t>13. Kateri </a:t>
            </a:r>
            <a:r>
              <a:rPr lang="sl-SI" sz="2400" dirty="0"/>
              <a:t>so najpogosteje uporabljeni viri energije</a:t>
            </a:r>
            <a:r>
              <a:rPr lang="sl-SI" sz="2400" dirty="0" smtClean="0"/>
              <a:t>? </a:t>
            </a:r>
            <a:r>
              <a:rPr lang="sl-SI" sz="2400" b="1" dirty="0" smtClean="0">
                <a:solidFill>
                  <a:srgbClr val="FF0000"/>
                </a:solidFill>
              </a:rPr>
              <a:t>Sonce, nafta in zemeljski plin ter voda, premog, veter in les. </a:t>
            </a:r>
            <a:endParaRPr lang="sl-SI" sz="2400" b="1" dirty="0">
              <a:solidFill>
                <a:srgbClr val="FF0000"/>
              </a:solidFill>
            </a:endParaRPr>
          </a:p>
          <a:p>
            <a:endParaRPr lang="sl-SI" dirty="0"/>
          </a:p>
        </p:txBody>
      </p:sp>
    </p:spTree>
    <p:extLst>
      <p:ext uri="{BB962C8B-B14F-4D97-AF65-F5344CB8AC3E}">
        <p14:creationId xmlns:p14="http://schemas.microsoft.com/office/powerpoint/2010/main" val="3441160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70559" y="330926"/>
            <a:ext cx="10554789" cy="4431983"/>
          </a:xfrm>
          <a:prstGeom prst="rect">
            <a:avLst/>
          </a:prstGeom>
        </p:spPr>
        <p:txBody>
          <a:bodyPr wrap="square">
            <a:spAutoFit/>
          </a:bodyPr>
          <a:lstStyle/>
          <a:p>
            <a:pPr lvl="0"/>
            <a:r>
              <a:rPr lang="sl-SI" sz="2400" dirty="0"/>
              <a:t>14. V kateri dve skupini delimo vire energije? V čemu se razlikujejo</a:t>
            </a:r>
            <a:r>
              <a:rPr lang="sl-SI" sz="2400" dirty="0" smtClean="0"/>
              <a:t>? </a:t>
            </a:r>
            <a:r>
              <a:rPr lang="sl-SI" sz="2400" b="1" dirty="0" smtClean="0">
                <a:solidFill>
                  <a:srgbClr val="FF0000"/>
                </a:solidFill>
              </a:rPr>
              <a:t>Delimo na obnovljive in neobnovljive vire. Obnovljivi viri (sonce, veter, voda, les, ….) ne bodo nikoli zmanjkali in ne onesnažujejo okolja, medtem ko lahko obnovljivi viri (nafta, premog, zemeljski plin) lahko zmanjkajo pa še zelo onesnažujejo okolje. </a:t>
            </a:r>
            <a:endParaRPr lang="sl-SI" sz="2400" b="1" dirty="0">
              <a:solidFill>
                <a:srgbClr val="FF0000"/>
              </a:solidFill>
            </a:endParaRPr>
          </a:p>
          <a:p>
            <a:pPr lvl="0"/>
            <a:r>
              <a:rPr lang="sl-SI" sz="2400" dirty="0"/>
              <a:t>15. Rabo katerih virov energije se spodbuja in zakaj</a:t>
            </a:r>
            <a:r>
              <a:rPr lang="sl-SI" sz="2400" dirty="0" smtClean="0"/>
              <a:t>?</a:t>
            </a:r>
            <a:r>
              <a:rPr lang="sl-SI" sz="2400" b="1" dirty="0" smtClean="0">
                <a:solidFill>
                  <a:srgbClr val="FF0000"/>
                </a:solidFill>
              </a:rPr>
              <a:t> Za obnovljive vire (sonce, veter, voda, les, ….), ker ne bodo nikoli zmanjkali in ne onesnažujejo okolja.</a:t>
            </a:r>
          </a:p>
          <a:p>
            <a:pPr lvl="0"/>
            <a:r>
              <a:rPr lang="sl-SI" sz="2400" b="1" dirty="0" smtClean="0">
                <a:solidFill>
                  <a:srgbClr val="FF0000"/>
                </a:solidFill>
              </a:rPr>
              <a:t> </a:t>
            </a:r>
            <a:r>
              <a:rPr lang="sl-SI" sz="2400" dirty="0" smtClean="0"/>
              <a:t>16. Zakaj </a:t>
            </a:r>
            <a:r>
              <a:rPr lang="sl-SI" sz="2400" dirty="0"/>
              <a:t>je pomembno, da načrtujemo svoje dnevne/tedenske obveznosti? Pojasni s </a:t>
            </a:r>
            <a:r>
              <a:rPr lang="sl-SI" sz="2400" dirty="0" smtClean="0"/>
              <a:t>primerom. </a:t>
            </a:r>
            <a:r>
              <a:rPr lang="sl-SI" sz="2400" b="1" dirty="0" smtClean="0">
                <a:solidFill>
                  <a:srgbClr val="FF0000"/>
                </a:solidFill>
              </a:rPr>
              <a:t>Če hočemo imeti tudi dovolj časa za zabavo in svoje konjičke, moramo načrtovati svoj dnevni urnik. Z urnikom si uspešneje pomagamo pri razporejanju svojega časa. Razporediš si čas za učenje, da ti ga ne zmanjka, ko si pred testom ali ustnim spraševanjem, potem nisi v strahu, da ne boš znal. </a:t>
            </a:r>
            <a:endParaRPr lang="sl-SI" sz="2400" b="1" dirty="0">
              <a:solidFill>
                <a:srgbClr val="FF0000"/>
              </a:solidFill>
            </a:endParaRPr>
          </a:p>
          <a:p>
            <a:pPr lvl="0"/>
            <a:endParaRPr lang="sl-SI" dirty="0"/>
          </a:p>
        </p:txBody>
      </p:sp>
    </p:spTree>
    <p:extLst>
      <p:ext uri="{BB962C8B-B14F-4D97-AF65-F5344CB8AC3E}">
        <p14:creationId xmlns:p14="http://schemas.microsoft.com/office/powerpoint/2010/main" val="578203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78971" y="705395"/>
            <a:ext cx="10868297" cy="3046988"/>
          </a:xfrm>
          <a:prstGeom prst="rect">
            <a:avLst/>
          </a:prstGeom>
        </p:spPr>
        <p:txBody>
          <a:bodyPr wrap="square">
            <a:spAutoFit/>
          </a:bodyPr>
          <a:lstStyle/>
          <a:p>
            <a:pPr lvl="0"/>
            <a:r>
              <a:rPr lang="sl-SI" sz="2400" dirty="0"/>
              <a:t>17. V preteklosti so ljudje večino izdelkov za zadovoljevanje svojih potreb izdelali sami doma ali pa so jih pridelali na kmetiji. Kako je danes? </a:t>
            </a:r>
            <a:r>
              <a:rPr lang="sl-SI" sz="2400" b="1" dirty="0">
                <a:solidFill>
                  <a:srgbClr val="FF0000"/>
                </a:solidFill>
              </a:rPr>
              <a:t>Danes izdelke kupujemo v različnih trgovinah in za nas jih izdelajo drugi (tovarne, ….). </a:t>
            </a:r>
          </a:p>
          <a:p>
            <a:pPr lvl="0"/>
            <a:r>
              <a:rPr lang="sl-SI" sz="2400" dirty="0"/>
              <a:t>18. Polil si se z vročo vodo. Kako boš ukrepal? Opiši kako bi ukrepal, če bi bila opeklina manjša in kako, če bi bila opeklina večja. </a:t>
            </a:r>
            <a:endParaRPr lang="sl-SI" sz="2400" dirty="0" smtClean="0"/>
          </a:p>
          <a:p>
            <a:pPr lvl="0"/>
            <a:r>
              <a:rPr lang="sl-SI" sz="2400" b="1" dirty="0" smtClean="0">
                <a:solidFill>
                  <a:srgbClr val="FF0000"/>
                </a:solidFill>
              </a:rPr>
              <a:t>Najprej bom pol ure hladim opeklino pod mrzlo vodo. Če se pojavijo mehurji, se odpravim k zdravniku. Opeklino prekrijem s sterilno gazo. Če je opeklina velika takoj pokličem reševalce ali odidem k zdravniku.  Opeklino ves čas hladim.                 </a:t>
            </a:r>
            <a:endParaRPr lang="sl-SI" sz="2400" b="1" dirty="0">
              <a:solidFill>
                <a:srgbClr val="FF0000"/>
              </a:solidFill>
            </a:endParaRPr>
          </a:p>
        </p:txBody>
      </p:sp>
    </p:spTree>
    <p:extLst>
      <p:ext uri="{BB962C8B-B14F-4D97-AF65-F5344CB8AC3E}">
        <p14:creationId xmlns:p14="http://schemas.microsoft.com/office/powerpoint/2010/main" val="3246559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1007</Words>
  <Application>Microsoft Office PowerPoint</Application>
  <PresentationFormat>Širokozaslonsko</PresentationFormat>
  <Paragraphs>32</Paragraphs>
  <Slides>7</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7</vt:i4>
      </vt:variant>
    </vt:vector>
  </HeadingPairs>
  <TitlesOfParts>
    <vt:vector size="13" baseType="lpstr">
      <vt:lpstr>Arial</vt:lpstr>
      <vt:lpstr>Calibri</vt:lpstr>
      <vt:lpstr>Calibri Light</vt:lpstr>
      <vt:lpstr>Comic Sans MS</vt:lpstr>
      <vt:lpstr>Times New Roman</vt:lpstr>
      <vt:lpstr>Officeova tema</vt:lpstr>
      <vt:lpstr>REŠITVE DL</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REŠITVE DL</dc:title>
  <dc:creator>Nadja Černetič</dc:creator>
  <cp:lastModifiedBy>Nadja Černetič</cp:lastModifiedBy>
  <cp:revision>6</cp:revision>
  <dcterms:created xsi:type="dcterms:W3CDTF">2021-01-21T16:14:20Z</dcterms:created>
  <dcterms:modified xsi:type="dcterms:W3CDTF">2021-01-21T16:56:56Z</dcterms:modified>
</cp:coreProperties>
</file>