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67F1A20E-C508-4D99-8ADE-D297C8E3D6E2}" type="datetimeFigureOut">
              <a:rPr lang="sl-SI" smtClean="0"/>
              <a:t>11. 01. 2021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159736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7F1A20E-C508-4D99-8ADE-D297C8E3D6E2}" type="datetimeFigureOut">
              <a:rPr lang="sl-SI" smtClean="0"/>
              <a:t>11. 01. 2021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89472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7F1A20E-C508-4D99-8ADE-D297C8E3D6E2}" type="datetimeFigureOut">
              <a:rPr lang="sl-SI" smtClean="0"/>
              <a:t>11. 01. 2021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327286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67F1A20E-C508-4D99-8ADE-D297C8E3D6E2}" type="datetimeFigureOut">
              <a:rPr lang="sl-SI" smtClean="0"/>
              <a:t>11. 01. 2021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349634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67F1A20E-C508-4D99-8ADE-D297C8E3D6E2}" type="datetimeFigureOut">
              <a:rPr lang="sl-SI" smtClean="0"/>
              <a:t>11. 01. 2021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408711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67F1A20E-C508-4D99-8ADE-D297C8E3D6E2}" type="datetimeFigureOut">
              <a:rPr lang="sl-SI" smtClean="0"/>
              <a:t>11. 01. 2021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362503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67F1A20E-C508-4D99-8ADE-D297C8E3D6E2}" type="datetimeFigureOut">
              <a:rPr lang="sl-SI" smtClean="0"/>
              <a:t>11. 01. 2021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271796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67F1A20E-C508-4D99-8ADE-D297C8E3D6E2}" type="datetimeFigureOut">
              <a:rPr lang="sl-SI" smtClean="0"/>
              <a:t>11. 01. 2021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395638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67F1A20E-C508-4D99-8ADE-D297C8E3D6E2}" type="datetimeFigureOut">
              <a:rPr lang="sl-SI" smtClean="0"/>
              <a:t>11. 01. 2021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187573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7F1A20E-C508-4D99-8ADE-D297C8E3D6E2}" type="datetimeFigureOut">
              <a:rPr lang="sl-SI" smtClean="0"/>
              <a:t>11. 01. 2021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290290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67F1A20E-C508-4D99-8ADE-D297C8E3D6E2}" type="datetimeFigureOut">
              <a:rPr lang="sl-SI" smtClean="0"/>
              <a:t>11. 01. 2021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62D50A-094F-4596-8A57-13AC88686F62}" type="slidenum">
              <a:rPr lang="sl-SI" smtClean="0"/>
              <a:t>‹#›</a:t>
            </a:fld>
            <a:endParaRPr lang="sl-SI"/>
          </a:p>
        </p:txBody>
      </p:sp>
    </p:spTree>
    <p:extLst>
      <p:ext uri="{BB962C8B-B14F-4D97-AF65-F5344CB8AC3E}">
        <p14:creationId xmlns:p14="http://schemas.microsoft.com/office/powerpoint/2010/main" val="219107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1A20E-C508-4D99-8ADE-D297C8E3D6E2}" type="datetimeFigureOut">
              <a:rPr lang="sl-SI" smtClean="0"/>
              <a:t>11. 01. 2021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2D50A-094F-4596-8A57-13AC88686F62}" type="slidenum">
              <a:rPr lang="sl-SI" smtClean="0"/>
              <a:t>‹#›</a:t>
            </a:fld>
            <a:endParaRPr lang="sl-SI"/>
          </a:p>
        </p:txBody>
      </p:sp>
    </p:spTree>
    <p:extLst>
      <p:ext uri="{BB962C8B-B14F-4D97-AF65-F5344CB8AC3E}">
        <p14:creationId xmlns:p14="http://schemas.microsoft.com/office/powerpoint/2010/main" val="4043441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PODZEMNI KRAŠKI POJAVI</a:t>
            </a:r>
            <a:endParaRPr lang="sl-SI" dirty="0"/>
          </a:p>
        </p:txBody>
      </p:sp>
      <p:sp>
        <p:nvSpPr>
          <p:cNvPr id="3" name="Podnaslov 2"/>
          <p:cNvSpPr>
            <a:spLocks noGrp="1"/>
          </p:cNvSpPr>
          <p:nvPr>
            <p:ph type="subTitle" idx="1"/>
          </p:nvPr>
        </p:nvSpPr>
        <p:spPr/>
        <p:txBody>
          <a:bodyPr/>
          <a:lstStyle/>
          <a:p>
            <a:r>
              <a:rPr lang="sl-SI" dirty="0" smtClean="0"/>
              <a:t>UČBENIK, STR. </a:t>
            </a:r>
            <a:r>
              <a:rPr lang="sl-SI" dirty="0" smtClean="0"/>
              <a:t>54-56</a:t>
            </a:r>
            <a:endParaRPr lang="sl-SI" dirty="0" smtClean="0"/>
          </a:p>
        </p:txBody>
      </p:sp>
    </p:spTree>
    <p:extLst>
      <p:ext uri="{BB962C8B-B14F-4D97-AF65-F5344CB8AC3E}">
        <p14:creationId xmlns:p14="http://schemas.microsoft.com/office/powerpoint/2010/main" val="3532342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PRERIŠI SLIKO IN POIMENUJ. </a:t>
            </a:r>
            <a:endParaRPr lang="sl-SI" dirty="0"/>
          </a:p>
        </p:txBody>
      </p:sp>
      <p:pic>
        <p:nvPicPr>
          <p:cNvPr id="4" name="Picture 2" descr="http://spazioinwind.libero.it/palermo21/gruppo_pa_xxi/tecnica/alpinismo/15.jpg"/>
          <p:cNvPicPr>
            <a:picLocks noGrp="1"/>
          </p:cNvPicPr>
          <p:nvPr>
            <p:ph idx="1"/>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r="470" b="5195"/>
          <a:stretch/>
        </p:blipFill>
        <p:spPr bwMode="auto">
          <a:xfrm>
            <a:off x="4353059" y="2240923"/>
            <a:ext cx="2594061" cy="3116687"/>
          </a:xfrm>
          <a:prstGeom prst="rect">
            <a:avLst/>
          </a:prstGeom>
          <a:noFill/>
          <a:ln>
            <a:noFill/>
          </a:ln>
          <a:extLst>
            <a:ext uri="{53640926-AAD7-44D8-BBD7-CCE9431645EC}">
              <a14:shadowObscured xmlns:a14="http://schemas.microsoft.com/office/drawing/2010/main"/>
            </a:ext>
          </a:extLst>
        </p:spPr>
      </p:pic>
      <p:cxnSp>
        <p:nvCxnSpPr>
          <p:cNvPr id="6" name="Raven puščični povezovalnik 5"/>
          <p:cNvCxnSpPr/>
          <p:nvPr/>
        </p:nvCxnSpPr>
        <p:spPr>
          <a:xfrm flipH="1" flipV="1">
            <a:off x="6947120" y="3799266"/>
            <a:ext cx="2730322" cy="643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ven puščični povezovalnik 9"/>
          <p:cNvCxnSpPr/>
          <p:nvPr/>
        </p:nvCxnSpPr>
        <p:spPr>
          <a:xfrm flipV="1">
            <a:off x="1545465" y="2987899"/>
            <a:ext cx="2949262" cy="257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ven puščični povezovalnik 11"/>
          <p:cNvCxnSpPr/>
          <p:nvPr/>
        </p:nvCxnSpPr>
        <p:spPr>
          <a:xfrm>
            <a:off x="1545465" y="4443209"/>
            <a:ext cx="2807594" cy="294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PoljeZBesedilom 13"/>
          <p:cNvSpPr txBox="1"/>
          <p:nvPr/>
        </p:nvSpPr>
        <p:spPr>
          <a:xfrm>
            <a:off x="9324304" y="4590244"/>
            <a:ext cx="1725769" cy="923330"/>
          </a:xfrm>
          <a:prstGeom prst="rect">
            <a:avLst/>
          </a:prstGeom>
          <a:noFill/>
        </p:spPr>
        <p:txBody>
          <a:bodyPr wrap="square" rtlCol="0">
            <a:spAutoFit/>
          </a:bodyPr>
          <a:lstStyle/>
          <a:p>
            <a:r>
              <a:rPr lang="sl-SI" dirty="0" smtClean="0"/>
              <a:t>KAPNIŠKI STEBER ALI STALAGMAT</a:t>
            </a:r>
            <a:endParaRPr lang="sl-SI" dirty="0"/>
          </a:p>
        </p:txBody>
      </p:sp>
      <p:sp>
        <p:nvSpPr>
          <p:cNvPr id="15" name="PoljeZBesedilom 14"/>
          <p:cNvSpPr txBox="1"/>
          <p:nvPr/>
        </p:nvSpPr>
        <p:spPr>
          <a:xfrm>
            <a:off x="348802" y="2526234"/>
            <a:ext cx="1415603" cy="923330"/>
          </a:xfrm>
          <a:prstGeom prst="rect">
            <a:avLst/>
          </a:prstGeom>
          <a:noFill/>
        </p:spPr>
        <p:txBody>
          <a:bodyPr wrap="square" rtlCol="0">
            <a:spAutoFit/>
          </a:bodyPr>
          <a:lstStyle/>
          <a:p>
            <a:r>
              <a:rPr lang="sl-SI" dirty="0" smtClean="0"/>
              <a:t>VISEČI KAPNIK ALI STALAKTIT</a:t>
            </a:r>
            <a:endParaRPr lang="sl-SI" dirty="0"/>
          </a:p>
        </p:txBody>
      </p:sp>
      <p:sp>
        <p:nvSpPr>
          <p:cNvPr id="16" name="PoljeZBesedilom 15"/>
          <p:cNvSpPr txBox="1"/>
          <p:nvPr/>
        </p:nvSpPr>
        <p:spPr>
          <a:xfrm>
            <a:off x="207134" y="4451744"/>
            <a:ext cx="1415603" cy="923330"/>
          </a:xfrm>
          <a:prstGeom prst="rect">
            <a:avLst/>
          </a:prstGeom>
          <a:noFill/>
        </p:spPr>
        <p:txBody>
          <a:bodyPr wrap="square" rtlCol="0">
            <a:spAutoFit/>
          </a:bodyPr>
          <a:lstStyle/>
          <a:p>
            <a:r>
              <a:rPr lang="sl-SI" dirty="0" smtClean="0"/>
              <a:t>STOJEČI KAPNIK ALI STALAGMIT</a:t>
            </a:r>
            <a:endParaRPr lang="sl-SI" dirty="0"/>
          </a:p>
        </p:txBody>
      </p:sp>
      <p:pic>
        <p:nvPicPr>
          <p:cNvPr id="3074" name="Picture 2" descr="Bitmoji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9130" y="1637418"/>
            <a:ext cx="1608058" cy="1608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76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708921" y="257731"/>
            <a:ext cx="11049489" cy="5976664"/>
          </a:xfrm>
        </p:spPr>
        <p:txBody>
          <a:bodyPr>
            <a:normAutofit/>
          </a:bodyPr>
          <a:lstStyle/>
          <a:p>
            <a:pPr marL="0" indent="0">
              <a:buNone/>
            </a:pPr>
            <a:r>
              <a:rPr lang="sl-SI" sz="2400" dirty="0" smtClean="0"/>
              <a:t>1. Ali </a:t>
            </a:r>
            <a:r>
              <a:rPr lang="sl-SI" sz="2400" dirty="0"/>
              <a:t>kraški pojavi nastajajo le v dinarsko-kraškem svetu? Pojasni. </a:t>
            </a:r>
            <a:endParaRPr lang="sl-SI" sz="2400" dirty="0" smtClean="0"/>
          </a:p>
          <a:p>
            <a:pPr marL="0" indent="0">
              <a:buNone/>
            </a:pPr>
            <a:r>
              <a:rPr lang="sl-SI" sz="2400" dirty="0" smtClean="0">
                <a:solidFill>
                  <a:srgbClr val="FF0000"/>
                </a:solidFill>
              </a:rPr>
              <a:t>KRAŠKI POJAVI SE POJAVLJAJO POVSOD, KJER JE APNENEC, NE SAMO V DINARSKO-KRAŠKEM SVETU. TAKO IMAMO KRAŠKE JAME TUDI DRUGOD PO SLOVENIJI (npr. Jama Pekel).</a:t>
            </a:r>
            <a:endParaRPr lang="sl-SI" sz="2400" dirty="0">
              <a:solidFill>
                <a:srgbClr val="FF0000"/>
              </a:solidFill>
            </a:endParaRPr>
          </a:p>
          <a:p>
            <a:pPr marL="0" indent="0">
              <a:buNone/>
            </a:pPr>
            <a:r>
              <a:rPr lang="sl-SI" sz="2400" dirty="0" smtClean="0"/>
              <a:t>2. V </a:t>
            </a:r>
            <a:r>
              <a:rPr lang="sl-SI" sz="2400" dirty="0"/>
              <a:t>vodi, ki je prisotna na krasu je veliko apnenca. Kako pravimo taki vodi</a:t>
            </a:r>
            <a:r>
              <a:rPr lang="sl-SI" sz="2400" dirty="0" smtClean="0"/>
              <a:t>?</a:t>
            </a:r>
          </a:p>
          <a:p>
            <a:pPr marL="0" indent="0">
              <a:buNone/>
            </a:pPr>
            <a:r>
              <a:rPr lang="sl-SI" sz="2400" dirty="0" smtClean="0">
                <a:solidFill>
                  <a:srgbClr val="FF0000"/>
                </a:solidFill>
              </a:rPr>
              <a:t>TAKI VODI PRAVIMO, DA JE TRDA VODA.</a:t>
            </a:r>
            <a:endParaRPr lang="sl-SI" sz="2400" dirty="0" smtClean="0">
              <a:solidFill>
                <a:srgbClr val="FF0000"/>
              </a:solidFill>
            </a:endParaRPr>
          </a:p>
          <a:p>
            <a:pPr marL="0" indent="0">
              <a:buNone/>
            </a:pPr>
            <a:r>
              <a:rPr lang="sl-SI" sz="2400" dirty="0" smtClean="0"/>
              <a:t>3. Kateri </a:t>
            </a:r>
            <a:r>
              <a:rPr lang="sl-SI" sz="2400" dirty="0"/>
              <a:t>kraški pojavi nastajajo v podzemlju</a:t>
            </a:r>
            <a:r>
              <a:rPr lang="sl-SI" sz="2400" dirty="0" smtClean="0"/>
              <a:t>?</a:t>
            </a:r>
          </a:p>
          <a:p>
            <a:pPr marL="0" indent="0">
              <a:buNone/>
            </a:pPr>
            <a:r>
              <a:rPr lang="sl-SI" sz="2400" dirty="0" smtClean="0">
                <a:solidFill>
                  <a:srgbClr val="FF0000"/>
                </a:solidFill>
              </a:rPr>
              <a:t>V PODZEMLJU NASTAJAJO KRAŠKE JAME IN KAPNIKI.</a:t>
            </a:r>
            <a:endParaRPr lang="sl-SI" sz="2400" dirty="0">
              <a:solidFill>
                <a:srgbClr val="FF0000"/>
              </a:solidFill>
            </a:endParaRPr>
          </a:p>
          <a:p>
            <a:pPr marL="0" indent="0">
              <a:buNone/>
            </a:pPr>
            <a:r>
              <a:rPr lang="sl-SI" sz="2400" dirty="0" smtClean="0"/>
              <a:t>4. Kako </a:t>
            </a:r>
            <a:r>
              <a:rPr lang="sl-SI" sz="2400" dirty="0"/>
              <a:t>bi opisal podzemno vodno jamo</a:t>
            </a:r>
            <a:r>
              <a:rPr lang="sl-SI" sz="2400" dirty="0" smtClean="0"/>
              <a:t>?</a:t>
            </a:r>
          </a:p>
          <a:p>
            <a:pPr marL="0" indent="0">
              <a:buNone/>
            </a:pPr>
            <a:r>
              <a:rPr lang="sl-SI" sz="2400" dirty="0" smtClean="0">
                <a:solidFill>
                  <a:srgbClr val="FF0000"/>
                </a:solidFill>
              </a:rPr>
              <a:t>PODZEMNA VODNA JAMA JE JAMA, V KATERI TEČE REKA PONIKALNICA IN V KATERI LAHKO VIDIMO ŠTEVILNA JEZERA.</a:t>
            </a:r>
            <a:endParaRPr lang="sl-SI" sz="2400" dirty="0">
              <a:solidFill>
                <a:srgbClr val="FF0000"/>
              </a:solidFill>
            </a:endParaRPr>
          </a:p>
          <a:p>
            <a:pPr marL="0" indent="0">
              <a:buNone/>
            </a:pPr>
            <a:r>
              <a:rPr lang="sl-SI" sz="2400" dirty="0" smtClean="0"/>
              <a:t>5. Kaj </a:t>
            </a:r>
            <a:r>
              <a:rPr lang="sl-SI" sz="2400" dirty="0"/>
              <a:t>pa so suhe jame</a:t>
            </a:r>
            <a:r>
              <a:rPr lang="sl-SI" sz="2400" dirty="0" smtClean="0"/>
              <a:t>?</a:t>
            </a:r>
          </a:p>
          <a:p>
            <a:pPr marL="0" indent="0">
              <a:buNone/>
            </a:pPr>
            <a:r>
              <a:rPr lang="sl-SI" sz="2400" dirty="0" smtClean="0">
                <a:solidFill>
                  <a:srgbClr val="FF0000"/>
                </a:solidFill>
              </a:rPr>
              <a:t>SUHA JAMA JE JAMA, V KATERI NE VIDIMO VEČ VODE, SAJ SE JE ZARADI APNENCA SPUSTILA V NJIŽJE NIVOJE JAME.</a:t>
            </a:r>
            <a:endParaRPr lang="sl-SI" sz="2400" dirty="0">
              <a:solidFill>
                <a:srgbClr val="FF0000"/>
              </a:solidFill>
            </a:endParaRPr>
          </a:p>
          <a:p>
            <a:pPr marL="514350" indent="-514350">
              <a:buAutoNum type="arabicPeriod"/>
            </a:pPr>
            <a:endParaRPr lang="sl-SI" dirty="0" smtClean="0">
              <a:solidFill>
                <a:srgbClr val="FF0000"/>
              </a:solidFill>
            </a:endParaRPr>
          </a:p>
          <a:p>
            <a:pPr marL="514350" indent="-514350">
              <a:buAutoNum type="arabicPeriod"/>
            </a:pPr>
            <a:endParaRPr lang="sl-SI" dirty="0"/>
          </a:p>
        </p:txBody>
      </p:sp>
    </p:spTree>
    <p:extLst>
      <p:ext uri="{BB962C8B-B14F-4D97-AF65-F5344CB8AC3E}">
        <p14:creationId xmlns:p14="http://schemas.microsoft.com/office/powerpoint/2010/main" val="2857095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66527" y="283335"/>
            <a:ext cx="7910803" cy="4901955"/>
          </a:xfrm>
        </p:spPr>
        <p:txBody>
          <a:bodyPr>
            <a:normAutofit/>
          </a:bodyPr>
          <a:lstStyle/>
          <a:p>
            <a:pPr marL="0" indent="0">
              <a:buNone/>
            </a:pPr>
            <a:r>
              <a:rPr lang="sl-SI" sz="2400" dirty="0" smtClean="0"/>
              <a:t>6. Ali </a:t>
            </a:r>
            <a:r>
              <a:rPr lang="sl-SI" sz="2400" dirty="0"/>
              <a:t>so vsi kapniki v jamah enaki? Pojasni.</a:t>
            </a:r>
          </a:p>
          <a:p>
            <a:pPr marL="0" indent="0">
              <a:buNone/>
            </a:pPr>
            <a:r>
              <a:rPr lang="sl-SI" sz="2400" dirty="0">
                <a:solidFill>
                  <a:srgbClr val="FF0000"/>
                </a:solidFill>
              </a:rPr>
              <a:t>KAPNIKI NISO ENAKI. NEKATERI SO VISEČI, NEKATERI STOJEČI. POZNAMO TUDI KAPNIŠKE STEBRE, ŠPAGETE, CEVČICE, PONVICE…</a:t>
            </a:r>
          </a:p>
          <a:p>
            <a:pPr marL="0" indent="0">
              <a:buNone/>
            </a:pPr>
            <a:r>
              <a:rPr lang="sl-SI" sz="2400" dirty="0" smtClean="0"/>
              <a:t>7. Katera </a:t>
            </a:r>
            <a:r>
              <a:rPr lang="sl-SI" sz="2400" dirty="0"/>
              <a:t>jamska živalca je med vsemi najbolj posebna? Opiši jo.</a:t>
            </a:r>
          </a:p>
          <a:p>
            <a:pPr marL="0" indent="0">
              <a:buNone/>
            </a:pPr>
            <a:r>
              <a:rPr lang="sl-SI" sz="2400" dirty="0">
                <a:solidFill>
                  <a:srgbClr val="FF0000"/>
                </a:solidFill>
              </a:rPr>
              <a:t>NAJBOLJ POSEBNA JE ČLOVEŠKA RIBICA ALI MOČERIL. JE DVOŽIVKA, KI ŽIVI V DINARSKEM KRASU IN JE TOREJ ENDEMIT. JE ROZA BARVE, ZATO TUDI IME ČLOVEŠKA RIBICA. IMA 4 NOGICE IN JE LAHKO DOLGA DO 30 CM. JE PLENILEC. PREHRANJUJE SE Z RAKCI, POLŽKI. OČI IMA ZAKRNELE, SAJ ŽIVI V TEMI. DIHA S ŠKRGAMI, IMA PA TUDI PREPROSTA PLJUČA. JE ZAŠČITENA IN OGROŽENA ŽIVALSKA VRSTA.</a:t>
            </a:r>
          </a:p>
          <a:p>
            <a:pPr marL="0" indent="0">
              <a:buNone/>
            </a:pPr>
            <a:endParaRPr lang="sl-SI" sz="2400" dirty="0"/>
          </a:p>
        </p:txBody>
      </p:sp>
      <p:pic>
        <p:nvPicPr>
          <p:cNvPr id="1026" name="Picture 2" descr="Človeška ribica – oboji lahko dočakamo 100 let in imamo podobne težave –  Osnovna Šola Livade Iz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8280" y="4737516"/>
            <a:ext cx="3878099" cy="1863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85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pic>
        <p:nvPicPr>
          <p:cNvPr id="2052" name="Picture 4" descr="https://upload.wikimedia.org/wikipedia/commons/thumb/a/a1/Labeled_speleothems.jpg/1024px-Labeled_speleothems.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979" b="-207"/>
          <a:stretch/>
        </p:blipFill>
        <p:spPr bwMode="auto">
          <a:xfrm>
            <a:off x="3477718" y="554592"/>
            <a:ext cx="6647688" cy="6026089"/>
          </a:xfrm>
          <a:prstGeom prst="rect">
            <a:avLst/>
          </a:prstGeom>
          <a:noFill/>
          <a:extLst>
            <a:ext uri="{909E8E84-426E-40DD-AFC4-6F175D3DCCD1}">
              <a14:hiddenFill xmlns:a14="http://schemas.microsoft.com/office/drawing/2010/main">
                <a:solidFill>
                  <a:srgbClr val="FFFFFF"/>
                </a:solidFill>
              </a14:hiddenFill>
            </a:ext>
          </a:extLst>
        </p:spPr>
      </p:pic>
      <p:sp>
        <p:nvSpPr>
          <p:cNvPr id="5" name="Pravokotnik 4"/>
          <p:cNvSpPr/>
          <p:nvPr/>
        </p:nvSpPr>
        <p:spPr>
          <a:xfrm>
            <a:off x="6915955" y="2511380"/>
            <a:ext cx="1210614" cy="3606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smtClean="0"/>
              <a:t>STALAKTITI</a:t>
            </a:r>
            <a:endParaRPr lang="sl-SI" dirty="0"/>
          </a:p>
        </p:txBody>
      </p:sp>
      <p:sp>
        <p:nvSpPr>
          <p:cNvPr id="7" name="Pravokotnik 6"/>
          <p:cNvSpPr/>
          <p:nvPr/>
        </p:nvSpPr>
        <p:spPr>
          <a:xfrm>
            <a:off x="4043966" y="3335628"/>
            <a:ext cx="1609859" cy="6053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smtClean="0"/>
              <a:t>KAPNIŠKI STEBER</a:t>
            </a:r>
            <a:endParaRPr lang="sl-SI" dirty="0"/>
          </a:p>
        </p:txBody>
      </p:sp>
      <p:sp>
        <p:nvSpPr>
          <p:cNvPr id="10" name="Pravokotnik 9"/>
          <p:cNvSpPr/>
          <p:nvPr/>
        </p:nvSpPr>
        <p:spPr>
          <a:xfrm>
            <a:off x="5653825" y="4980568"/>
            <a:ext cx="1609859" cy="6053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smtClean="0"/>
              <a:t>STALAGMITI</a:t>
            </a:r>
            <a:endParaRPr lang="sl-SI" dirty="0"/>
          </a:p>
        </p:txBody>
      </p:sp>
      <p:sp>
        <p:nvSpPr>
          <p:cNvPr id="8" name="Pravokotnik 7"/>
          <p:cNvSpPr/>
          <p:nvPr/>
        </p:nvSpPr>
        <p:spPr>
          <a:xfrm>
            <a:off x="5265312" y="2765403"/>
            <a:ext cx="1019578" cy="3641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smtClean="0"/>
              <a:t>ZAVESA</a:t>
            </a:r>
            <a:endParaRPr lang="sl-SI" dirty="0"/>
          </a:p>
        </p:txBody>
      </p:sp>
      <p:sp>
        <p:nvSpPr>
          <p:cNvPr id="9" name="Pravokotnik 8"/>
          <p:cNvSpPr/>
          <p:nvPr/>
        </p:nvSpPr>
        <p:spPr>
          <a:xfrm>
            <a:off x="8976576" y="2099256"/>
            <a:ext cx="1159098" cy="4121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smtClean="0"/>
              <a:t>CEVČICE</a:t>
            </a:r>
            <a:endParaRPr lang="sl-SI" dirty="0"/>
          </a:p>
        </p:txBody>
      </p:sp>
    </p:spTree>
    <p:extLst>
      <p:ext uri="{BB962C8B-B14F-4D97-AF65-F5344CB8AC3E}">
        <p14:creationId xmlns:p14="http://schemas.microsoft.com/office/powerpoint/2010/main" val="293929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13347" y="701363"/>
            <a:ext cx="10515600" cy="5609496"/>
          </a:xfrm>
        </p:spPr>
        <p:txBody>
          <a:bodyPr>
            <a:normAutofit fontScale="92500"/>
          </a:bodyPr>
          <a:lstStyle/>
          <a:p>
            <a:pPr marL="0" indent="0">
              <a:buNone/>
            </a:pPr>
            <a:r>
              <a:rPr lang="sl-SI" dirty="0" smtClean="0"/>
              <a:t>8. Poimenuj </a:t>
            </a:r>
            <a:r>
              <a:rPr lang="sl-SI" dirty="0"/>
              <a:t>2 najbolj znani kraški jami</a:t>
            </a:r>
            <a:r>
              <a:rPr lang="sl-SI" dirty="0" smtClean="0"/>
              <a:t>.</a:t>
            </a:r>
          </a:p>
          <a:p>
            <a:pPr marL="0" indent="0">
              <a:buNone/>
            </a:pPr>
            <a:r>
              <a:rPr lang="sl-SI" dirty="0" smtClean="0">
                <a:solidFill>
                  <a:srgbClr val="FF0000"/>
                </a:solidFill>
              </a:rPr>
              <a:t>POSTOJNSKA JAMA, ŠKOCJANSKE JAME.</a:t>
            </a:r>
            <a:endParaRPr lang="sl-SI" dirty="0">
              <a:solidFill>
                <a:srgbClr val="FF0000"/>
              </a:solidFill>
            </a:endParaRPr>
          </a:p>
          <a:p>
            <a:pPr marL="0" indent="0">
              <a:buNone/>
            </a:pPr>
            <a:r>
              <a:rPr lang="sl-SI" dirty="0" smtClean="0"/>
              <a:t>9. Katera </a:t>
            </a:r>
            <a:r>
              <a:rPr lang="sl-SI" dirty="0"/>
              <a:t>izmed njih je zapisana s seznam svetovne naravne dediščine pri UNESCU</a:t>
            </a:r>
            <a:r>
              <a:rPr lang="sl-SI" dirty="0" smtClean="0"/>
              <a:t>?</a:t>
            </a:r>
          </a:p>
          <a:p>
            <a:pPr marL="0" indent="0">
              <a:buNone/>
            </a:pPr>
            <a:r>
              <a:rPr lang="sl-SI" dirty="0" smtClean="0">
                <a:solidFill>
                  <a:srgbClr val="FF0000"/>
                </a:solidFill>
              </a:rPr>
              <a:t>ŠKOCJANSKE JAME.</a:t>
            </a:r>
            <a:endParaRPr lang="sl-SI" dirty="0">
              <a:solidFill>
                <a:srgbClr val="FF0000"/>
              </a:solidFill>
            </a:endParaRPr>
          </a:p>
          <a:p>
            <a:pPr marL="0" indent="0">
              <a:buNone/>
            </a:pPr>
            <a:r>
              <a:rPr lang="sl-SI" dirty="0" smtClean="0"/>
              <a:t>10. S </a:t>
            </a:r>
            <a:r>
              <a:rPr lang="sl-SI" dirty="0"/>
              <a:t>pomočjo zemljevida na strani 56 izpiši še ostale kraške jame v Sloveniji</a:t>
            </a:r>
            <a:r>
              <a:rPr lang="sl-SI" dirty="0" smtClean="0"/>
              <a:t>.</a:t>
            </a:r>
          </a:p>
          <a:p>
            <a:pPr marL="0" indent="0">
              <a:buNone/>
            </a:pPr>
            <a:r>
              <a:rPr lang="sl-SI" sz="2200" dirty="0" smtClean="0">
                <a:solidFill>
                  <a:srgbClr val="FF0000"/>
                </a:solidFill>
              </a:rPr>
              <a:t>Dimnice, Divaška jama, </a:t>
            </a:r>
            <a:r>
              <a:rPr lang="sl-SI" sz="2200" dirty="0" err="1" smtClean="0">
                <a:solidFill>
                  <a:srgbClr val="FF0000"/>
                </a:solidFill>
              </a:rPr>
              <a:t>Vilenica</a:t>
            </a:r>
            <a:r>
              <a:rPr lang="sl-SI" sz="2200" dirty="0" smtClean="0">
                <a:solidFill>
                  <a:srgbClr val="FF0000"/>
                </a:solidFill>
              </a:rPr>
              <a:t>, Sveta jama, Križna jama, Zelške jame, Planinska jama, Jama pod predjamskim gradom, Pivka jama, Črna jama, Otoška jama, Ravenska jama, Železna jama, Županova jama, Kostanjeviška jama, Jama Pekel, Rotovnikova jama, Snežna jama.</a:t>
            </a:r>
            <a:endParaRPr lang="sl-SI" sz="2200" dirty="0">
              <a:solidFill>
                <a:srgbClr val="FF0000"/>
              </a:solidFill>
            </a:endParaRPr>
          </a:p>
          <a:p>
            <a:pPr marL="0" indent="0">
              <a:buNone/>
            </a:pPr>
            <a:r>
              <a:rPr lang="sl-SI" dirty="0" smtClean="0"/>
              <a:t>11. Katera </a:t>
            </a:r>
            <a:r>
              <a:rPr lang="sl-SI" dirty="0"/>
              <a:t>izmed vseh jam je bila prva odprta za obiskovalce? Kdaj se je to zgodilo</a:t>
            </a:r>
            <a:r>
              <a:rPr lang="sl-SI" dirty="0" smtClean="0"/>
              <a:t>?</a:t>
            </a:r>
          </a:p>
          <a:p>
            <a:pPr marL="0" indent="0">
              <a:buNone/>
            </a:pPr>
            <a:r>
              <a:rPr lang="sl-SI" sz="2400" dirty="0" smtClean="0">
                <a:solidFill>
                  <a:srgbClr val="FF0000"/>
                </a:solidFill>
              </a:rPr>
              <a:t>PRVA JE BILA ODPRTA JAMA VILENICA. LETA 1633 SO ŽE ZABELEŽNI PRVI TURISTIČNI OBISKI JAME. LETA 1809 SO NA VHOD V JAMO POSTAVILI VRATA.</a:t>
            </a:r>
            <a:endParaRPr lang="sl-SI" sz="2400" dirty="0">
              <a:solidFill>
                <a:srgbClr val="FF0000"/>
              </a:solidFill>
            </a:endParaRPr>
          </a:p>
          <a:p>
            <a:pPr marL="0" indent="0">
              <a:buNone/>
            </a:pPr>
            <a:endParaRPr lang="sl-SI" dirty="0"/>
          </a:p>
          <a:p>
            <a:endParaRPr lang="sl-SI" dirty="0"/>
          </a:p>
        </p:txBody>
      </p:sp>
    </p:spTree>
    <p:extLst>
      <p:ext uri="{BB962C8B-B14F-4D97-AF65-F5344CB8AC3E}">
        <p14:creationId xmlns:p14="http://schemas.microsoft.com/office/powerpoint/2010/main" val="186930336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453</Words>
  <Application>Microsoft Office PowerPoint</Application>
  <PresentationFormat>Širokozaslonsko</PresentationFormat>
  <Paragraphs>33</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Calibri</vt:lpstr>
      <vt:lpstr>Calibri Light</vt:lpstr>
      <vt:lpstr>Officeova tema</vt:lpstr>
      <vt:lpstr>PODZEMNI KRAŠKI POJAVI</vt:lpstr>
      <vt:lpstr>PRERIŠI SLIKO IN POIMENUJ. </vt:lpstr>
      <vt:lpstr>PowerPointova predstavitev</vt:lpstr>
      <vt:lpstr>PowerPointova predstavitev</vt:lpstr>
      <vt:lpstr>PowerPointova predstavitev</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PODZEMNI KRAŠKI POJAVI</dc:title>
  <dc:creator>petra.bergoc@gmail.com</dc:creator>
  <cp:lastModifiedBy>petra.bergoc@gmail.com</cp:lastModifiedBy>
  <cp:revision>5</cp:revision>
  <dcterms:created xsi:type="dcterms:W3CDTF">2021-01-06T11:35:58Z</dcterms:created>
  <dcterms:modified xsi:type="dcterms:W3CDTF">2021-01-11T15:32:41Z</dcterms:modified>
</cp:coreProperties>
</file>