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3" r:id="rId4"/>
    <p:sldId id="260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394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23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212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048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9863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332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039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16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310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547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9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3C9F1F2-4FB2-45CD-9BB9-6E08D633AFDA}" type="datetimeFigureOut">
              <a:rPr lang="sl-SI" smtClean="0"/>
              <a:t>18. 01. 2021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DC3BDE-862D-4A5A-AE74-764C5F9A6E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1667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3" Type="http://schemas.openxmlformats.org/officeDocument/2006/relationships/image" Target="../media/image15.jpg"/><Relationship Id="rId7" Type="http://schemas.openxmlformats.org/officeDocument/2006/relationships/image" Target="../media/image5.svg"/><Relationship Id="rId12" Type="http://schemas.openxmlformats.org/officeDocument/2006/relationships/image" Target="../media/image21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6490-CAE4-4873-B017-C75C6266DC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Ljudska: Od barke, ki je po suhem plavala</a:t>
            </a:r>
            <a:endParaRPr lang="sl-SI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927A4-2BDA-4C2B-88F1-B6FEAAD7A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723"/>
            <a:ext cx="9144000" cy="1309255"/>
          </a:xfrm>
        </p:spPr>
        <p:txBody>
          <a:bodyPr>
            <a:normAutofit fontScale="85000" lnSpcReduction="10000"/>
          </a:bodyPr>
          <a:lstStyle/>
          <a:p>
            <a:r>
              <a:rPr lang="sl-SI" sz="40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Amatic SC" panose="00000500000000000000" pitchFamily="2" charset="-79"/>
              </a:rPr>
              <a:t>V zvezek za slovenščino napišite naslov </a:t>
            </a:r>
          </a:p>
          <a:p>
            <a:r>
              <a:rPr lang="sl-SI" sz="40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Amatic SC" panose="00000500000000000000" pitchFamily="2" charset="-79"/>
              </a:rPr>
              <a:t>zgodbe, ki jo boš danes spoznal</a:t>
            </a:r>
            <a:r>
              <a:rPr lang="sl-SI" sz="40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.</a:t>
            </a:r>
          </a:p>
          <a:p>
            <a:endParaRPr lang="sl-SI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578D690-B28F-4E0D-9F8F-D47F303A1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0450" y="4985580"/>
            <a:ext cx="1898047" cy="162689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DA5EF2D-9B23-4766-A86A-148AE9DE3F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7905" y="121326"/>
            <a:ext cx="2539383" cy="18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1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0DB-9634-4F6E-BBA9-7B2E4CBA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V ZVEZEK POD NASLOVOM ZAPIŠITE ODGOVORE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3E5B3-0337-4CDD-9623-F1F9ECF10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600" dirty="0">
                <a:latin typeface="+mj-lt"/>
              </a:rPr>
              <a:t>Naštejte nekaj pravljičnih junakov. Kaj menite, po čem in kako so dobili imena junaki znanih pravljic, kot so Sneguljčica, Rdeča kapica, Obuti maček, Palčica?</a:t>
            </a:r>
          </a:p>
          <a:p>
            <a:r>
              <a:rPr lang="sl-SI" sz="2600" dirty="0">
                <a:latin typeface="+mj-lt"/>
              </a:rPr>
              <a:t>Kako bi poimenovali koga, ki lahko spije sod vina?</a:t>
            </a:r>
          </a:p>
          <a:p>
            <a:r>
              <a:rPr lang="sl-SI" sz="2600" dirty="0">
                <a:latin typeface="+mj-lt"/>
              </a:rPr>
              <a:t>Kako koga, ki nosi vodo ali snede celega vola?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A4581C-4268-4213-A75E-3CAD4493A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758" y="4691791"/>
            <a:ext cx="3446615" cy="18820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BC534CF-A54B-47FB-A885-22FCFDA64E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952" y="3269086"/>
            <a:ext cx="3007636" cy="343352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C2A4FB-8D48-44A8-866D-4E830AE55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13" y="4574820"/>
            <a:ext cx="1933174" cy="21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38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812AF78-07C1-4455-9BFA-417CDF63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600" b="1" dirty="0"/>
              <a:t>Značilnosti ljudske pravljice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E2301B-C749-4E32-A36A-6F069EC5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233622"/>
            <a:ext cx="9784080" cy="4206240"/>
          </a:xfrm>
          <a:ln w="28575"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l-SI" dirty="0"/>
              <a:t>Pravljica, ki jo boste prebrali, je že zelo stara in ne vemo, kdo jo je napisal </a:t>
            </a:r>
            <a:r>
              <a:rPr lang="sl-SI" b="1" i="1" dirty="0"/>
              <a:t>(pravimo, da njen avtor ni znan). </a:t>
            </a:r>
          </a:p>
          <a:p>
            <a:pPr>
              <a:lnSpc>
                <a:spcPct val="150000"/>
              </a:lnSpc>
            </a:pPr>
            <a:r>
              <a:rPr lang="sl-SI" b="1" dirty="0"/>
              <a:t>LJUDSKA PRAVLJICA </a:t>
            </a:r>
            <a:r>
              <a:rPr lang="sl-SI" dirty="0"/>
              <a:t>ji pravimo zato, ker se je ohranjala s pripovedovanjem in se prenašala z ustnim izročilom </a:t>
            </a:r>
            <a:r>
              <a:rPr lang="sl-SI" b="1" i="1" dirty="0"/>
              <a:t>iz roda v rod.</a:t>
            </a:r>
          </a:p>
          <a:p>
            <a:pPr>
              <a:lnSpc>
                <a:spcPct val="150000"/>
              </a:lnSpc>
            </a:pPr>
            <a:r>
              <a:rPr lang="sl-SI" dirty="0"/>
              <a:t>Ljudska pravljica ima </a:t>
            </a:r>
            <a:r>
              <a:rPr lang="sl-SI" b="1" i="1" dirty="0"/>
              <a:t>značilen začetek in konec, osebe nimajo lastnih imen, imajo pa nenavadne, celo čudežne lastnosti. </a:t>
            </a:r>
            <a:r>
              <a:rPr lang="sl-SI" dirty="0"/>
              <a:t>Pogosti so </a:t>
            </a:r>
            <a:r>
              <a:rPr lang="sl-SI" b="1" i="1" dirty="0"/>
              <a:t>čudežni dogodki, predmeti ali živali. </a:t>
            </a:r>
            <a:r>
              <a:rPr lang="sl-SI" dirty="0"/>
              <a:t>Vključena so </a:t>
            </a:r>
            <a:r>
              <a:rPr lang="sl-SI" b="1" i="1" dirty="0"/>
              <a:t>pravljična števila, prepovedi, zapovedi, prerokbe.</a:t>
            </a:r>
          </a:p>
          <a:p>
            <a:pPr>
              <a:lnSpc>
                <a:spcPct val="150000"/>
              </a:lnSpc>
            </a:pPr>
            <a:r>
              <a:rPr lang="sl-SI" dirty="0"/>
              <a:t>Na koncu take zgodbe je </a:t>
            </a:r>
            <a:r>
              <a:rPr lang="sl-SI" b="1" i="1" dirty="0"/>
              <a:t>DOBRO nagrajeno, SLABO </a:t>
            </a:r>
            <a:r>
              <a:rPr lang="sl-SI" dirty="0"/>
              <a:t>pa</a:t>
            </a:r>
            <a:r>
              <a:rPr lang="sl-SI" b="1" i="1" dirty="0"/>
              <a:t> kaznovano.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41C27D-B98F-474E-B587-1D8C4396D6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26344" y="2856607"/>
            <a:ext cx="160655" cy="1606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633AC2-CB00-4B4F-8DC9-1FB7A99D4D5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12144" y="3233260"/>
            <a:ext cx="363702" cy="3637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D0B51F-EFCC-436E-98EB-4318AB5E752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435944" y="2009595"/>
            <a:ext cx="516102" cy="516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1B0541-A290-4442-B168-8294BA3CAED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62642" y="3658887"/>
            <a:ext cx="363702" cy="3637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ECEFF9-2B79-4797-A06F-5F6BD55514B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494846" y="4304525"/>
            <a:ext cx="516102" cy="5161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D740205-C587-44DC-B13F-9DBCC8774DE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15492" y="5216590"/>
            <a:ext cx="320452" cy="3204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282929-5E54-46D0-9F48-B1D91BEFA48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88667" y="5923760"/>
            <a:ext cx="516102" cy="51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8AD2B8-FE4F-4112-A966-B843845C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97890"/>
          </a:xfrm>
        </p:spPr>
        <p:txBody>
          <a:bodyPr/>
          <a:lstStyle/>
          <a:p>
            <a:r>
              <a:rPr lang="sl-SI" b="1" dirty="0"/>
              <a:t>Branje odlomka </a:t>
            </a:r>
            <a:br>
              <a:rPr lang="sl-SI" b="1" dirty="0"/>
            </a:br>
            <a:r>
              <a:rPr lang="sl-SI" cap="none" dirty="0"/>
              <a:t>berilo str. 154-157</a:t>
            </a:r>
            <a:endParaRPr lang="sl-S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8709D0-E6D1-4882-8CFF-47E2CFF61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  <a:ln w="76200">
            <a:noFill/>
          </a:ln>
        </p:spPr>
        <p:txBody>
          <a:bodyPr/>
          <a:lstStyle/>
          <a:p>
            <a:r>
              <a:rPr lang="sl-SI" dirty="0"/>
              <a:t>ZGODBO SI PREBERITE NAJPREJ NA GLAS IN POTEM ŠE TIHO.</a:t>
            </a:r>
          </a:p>
          <a:p>
            <a:pPr marL="0" indent="0">
              <a:buNone/>
            </a:pPr>
            <a:r>
              <a:rPr lang="sl-SI" dirty="0"/>
              <a:t>Med branjem na glas se sprehajajte po stanovanju. Pazite, da se v kaj ali koga ne zaletite.</a:t>
            </a:r>
          </a:p>
          <a:p>
            <a:pPr marL="0" indent="0">
              <a:buNone/>
            </a:pPr>
            <a:r>
              <a:rPr lang="sl-SI" dirty="0"/>
              <a:t>Medtem ko tiho berete, se namestite v svoj najljubši položaj.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25B9A4-83A5-4D86-A7DB-714BB0077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20217" y="683580"/>
            <a:ext cx="3328344" cy="2573535"/>
          </a:xfrm>
          <a:solidFill>
            <a:schemeClr val="tx1">
              <a:lumMod val="95000"/>
            </a:schemeClr>
          </a:solidFill>
          <a:ln w="76200">
            <a:solidFill>
              <a:schemeClr val="tx2">
                <a:lumMod val="25000"/>
              </a:schemeClr>
            </a:solidFill>
          </a:ln>
        </p:spPr>
        <p:txBody>
          <a:bodyPr anchor="ctr">
            <a:normAutofit fontScale="47500" lnSpcReduction="20000"/>
          </a:bodyPr>
          <a:lstStyle/>
          <a:p>
            <a:pPr marL="228600" indent="-114300">
              <a:lnSpc>
                <a:spcPct val="160000"/>
              </a:lnSpc>
              <a:spcAft>
                <a:spcPts val="800"/>
              </a:spcAft>
            </a:pPr>
            <a:endParaRPr lang="sl-SI" sz="3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114300">
              <a:lnSpc>
                <a:spcPct val="160000"/>
              </a:lnSpc>
              <a:spcAft>
                <a:spcPts val="800"/>
              </a:spcAft>
            </a:pPr>
            <a:r>
              <a:rPr lang="sl-SI" sz="3400" b="1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POIŠČITE BESEDE, KI JIH NE RAZUMETE IN JIH ZAPIŠITE V ZVEZEK. RAZLAGO BESED POIŠČITE NA SPLETU, LAHKO VPRAŠATE STARŠE, BRATE ALI SESTRE</a:t>
            </a:r>
            <a:endParaRPr lang="sl-SI" sz="14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39E7993-01E6-4EF3-8958-0F4952071E0C}"/>
              </a:ext>
            </a:extLst>
          </p:cNvPr>
          <p:cNvSpPr/>
          <p:nvPr/>
        </p:nvSpPr>
        <p:spPr>
          <a:xfrm>
            <a:off x="94526" y="3257116"/>
            <a:ext cx="1012055" cy="31737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D07D882-B6D8-4B20-AC9F-280B74E68FD9}"/>
              </a:ext>
            </a:extLst>
          </p:cNvPr>
          <p:cNvSpPr/>
          <p:nvPr/>
        </p:nvSpPr>
        <p:spPr>
          <a:xfrm>
            <a:off x="94525" y="4769261"/>
            <a:ext cx="1012055" cy="31737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6AFA9A-19FB-425E-AEE1-8BE8CA549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737" y="3950563"/>
            <a:ext cx="4057827" cy="230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29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0516C81-C738-4C41-8972-DF755EBC5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33" y="672414"/>
            <a:ext cx="4678532" cy="46896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314C33-FD9C-4CB8-A488-B539F11F5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048" y="287341"/>
            <a:ext cx="4260564" cy="55270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F426D1-85B5-4F42-8BB2-E93AC9830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374"/>
            <a:ext cx="2028043" cy="20280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4824E67-6D53-4B19-B081-C59FBF3A60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695" y="4284701"/>
            <a:ext cx="2573299" cy="2573299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D447F75E-3B6A-406D-8B93-5A1AAAF514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21063" y="4612391"/>
            <a:ext cx="3003710" cy="217115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516080F-5803-4FAA-AC8F-7FE8A335327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898" y="3266982"/>
            <a:ext cx="333331" cy="3333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5DCAD06-CF8A-4866-B359-50EB39C77B97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26344" y="2501161"/>
            <a:ext cx="516102" cy="51610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365503-63D8-4334-A5F8-FFD2287CAAB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33854" y="3812352"/>
            <a:ext cx="280433" cy="28043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BDEE18E-A6FE-414D-AADA-078F9F3FE5D5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54287" y="1100832"/>
            <a:ext cx="406435" cy="40643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BC48B09-90B7-4AC8-A630-9048D96ECE5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87208" y="1873668"/>
            <a:ext cx="258649" cy="25864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57A4D3A-2310-4883-84E5-6B231BCEEB66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1055">
            <a:off x="10052603" y="206634"/>
            <a:ext cx="1254704" cy="125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58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CD7056-9347-455D-8DFA-A4C42BC0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25" y="550506"/>
            <a:ext cx="11792949" cy="1003086"/>
          </a:xfrm>
        </p:spPr>
        <p:txBody>
          <a:bodyPr>
            <a:noAutofit/>
          </a:bodyPr>
          <a:lstStyle/>
          <a:p>
            <a:pPr algn="ctr"/>
            <a:r>
              <a:rPr lang="sl-SI" sz="5000" b="1" dirty="0"/>
              <a:t>V ZVEZEK ODGOVORITE NA VPRAŠANJA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341D30-92A7-4E8D-9AD2-3A7778BCB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0" y="1890852"/>
            <a:ext cx="9784080" cy="46829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Naštejte književne osebe, ki se pojavljajo v odlomku. Kakšne so in kaj izvemo o njih?  Za vsako izdelajte osebno izkaznico – kartonček z njenim imenom in lastnostmi (pozorni bodite na podatek o tem, kaj zmore posameznik, da je dobil tako ime).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/>
              <a:t>Katere osebe predstavljajo spodnji opisi? Opise prepišite v zvezek in jim pripišite ime ustrezne književne osebe. </a:t>
            </a:r>
          </a:p>
          <a:p>
            <a:pPr>
              <a:buFontTx/>
              <a:buChar char="-"/>
            </a:pPr>
            <a:r>
              <a:rPr lang="sl-SI" dirty="0"/>
              <a:t>prijazen, pripravljen pomagati</a:t>
            </a:r>
          </a:p>
          <a:p>
            <a:pPr>
              <a:buFontTx/>
              <a:buChar char="-"/>
            </a:pPr>
            <a:r>
              <a:rPr lang="sl-SI" dirty="0"/>
              <a:t>strašno velik in suh</a:t>
            </a:r>
          </a:p>
          <a:p>
            <a:pPr>
              <a:buFontTx/>
              <a:buChar char="-"/>
            </a:pPr>
            <a:r>
              <a:rPr lang="sl-SI" dirty="0"/>
              <a:t>močan kot svet</a:t>
            </a:r>
          </a:p>
          <a:p>
            <a:pPr>
              <a:buFontTx/>
              <a:buChar char="-"/>
            </a:pPr>
            <a:r>
              <a:rPr lang="sl-SI" dirty="0"/>
              <a:t>strašno debel človek</a:t>
            </a:r>
          </a:p>
          <a:p>
            <a:pPr>
              <a:buFontTx/>
              <a:buChar char="-"/>
            </a:pPr>
            <a:r>
              <a:rPr lang="sl-SI" dirty="0"/>
              <a:t>nezaupljiv, ceni samega sebe</a:t>
            </a:r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endParaRPr lang="sl-SI" dirty="0"/>
          </a:p>
          <a:p>
            <a:pPr marL="457200" indent="-457200">
              <a:buFont typeface="+mj-lt"/>
              <a:buAutoNum type="arabicPeriod"/>
            </a:pPr>
            <a:endParaRPr lang="sl-S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876EF4-E1BE-4F31-A0DC-4A2A12E5A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304" y="4043966"/>
            <a:ext cx="2529858" cy="252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02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4457-05AD-4B70-BA3D-7B9BD439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72750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2400" b="1" dirty="0"/>
              <a:t>3</a:t>
            </a:r>
            <a:r>
              <a:rPr lang="sl-SI" sz="2200" b="1" dirty="0"/>
              <a:t>. </a:t>
            </a:r>
            <a:r>
              <a:rPr lang="sl-SI" sz="2200" b="1" cap="none" dirty="0"/>
              <a:t>Kakšnega značaja je najmlajši brat v primerjavi s starejšima? Vas je to presenetilo?</a:t>
            </a:r>
            <a:br>
              <a:rPr lang="sl-SI" sz="2200" b="1" cap="none" dirty="0"/>
            </a:br>
            <a:r>
              <a:rPr lang="sl-SI" sz="2200" cap="none" dirty="0">
                <a:solidFill>
                  <a:schemeClr val="accent2">
                    <a:lumMod val="75000"/>
                  </a:schemeClr>
                </a:solidFill>
              </a:rPr>
              <a:t>4. Katere zapovedi se mora držati, da se mu bo v življenju dobro godilo? Izpišite jo. Kdo mu to pove? Kolikokrat se je mora držati? Ali mu to uspe?</a:t>
            </a:r>
            <a:br>
              <a:rPr lang="sl-SI" sz="2000" b="1" cap="none" dirty="0"/>
            </a:br>
            <a:endParaRPr lang="sl-SI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C8D1-FF5D-441D-8757-11559F384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37" y="2011680"/>
            <a:ext cx="9784080" cy="471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5. Izhajajte s konca odlomka in sklepajte o tem, kako bi nenavadni potniki lahko pomagali najmlajšemu bratu.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Kaj menite, kakšna bo nagrada na koncu? Kdo jo bo prejel? Vsi ali 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eden? Se vam zdi to prav?</a:t>
            </a:r>
          </a:p>
          <a:p>
            <a:pPr marL="0" indent="0">
              <a:buNone/>
            </a:pPr>
            <a:r>
              <a:rPr lang="sl-SI" b="1" dirty="0"/>
              <a:t>7. Preberite še pravljico </a:t>
            </a:r>
            <a:r>
              <a:rPr lang="sl-SI" b="1" i="1" dirty="0"/>
              <a:t>Lisica pomaga najti čudežno zdravilo. </a:t>
            </a:r>
            <a:r>
              <a:rPr lang="sl-SI" b="1" dirty="0"/>
              <a:t>Primerjajte jo s to O barki, ki je po suhem plavala. Katere podobnosti odkrijete?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8. Staršem pripovedujte, kaj je značilno za ljudsko pravljico. (Pomagajte si s ključnimi besedami: kraj dogajanja, čas dogajanja, imena oseb, nenavadna bitja, čudežni predmeti, zapovedi, nasveti, čudeži, ljudska števila, ponovitve dejanja, dobro premaga zlo, srečen konec.) Svoje ugotovitve zapišite. Uporabite čim več ključnih besed.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5A2D1F-F1A7-4F56-B267-7E1AC46DF7B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7522">
            <a:off x="10925618" y="2308063"/>
            <a:ext cx="945381" cy="9453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E69FE2-BF87-4681-98E4-08BD60AAE78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7469">
            <a:off x="11022489" y="3547336"/>
            <a:ext cx="685385" cy="6853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9AE194-C529-4FC7-AC48-CB093D3E8BA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2967">
            <a:off x="10817369" y="729803"/>
            <a:ext cx="1247241" cy="12472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FF0AE9-E04A-46F9-B221-AC1F3CD9DC7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5295">
            <a:off x="11152132" y="4734716"/>
            <a:ext cx="577713" cy="5777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A8EE55-AD18-48D6-8DBD-79E83F79315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7469">
            <a:off x="11080787" y="5671538"/>
            <a:ext cx="347235" cy="34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19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FBB079E2-5A17-439B-8A94-8E1D234EDF59}"/>
              </a:ext>
            </a:extLst>
          </p:cNvPr>
          <p:cNvSpPr/>
          <p:nvPr/>
        </p:nvSpPr>
        <p:spPr>
          <a:xfrm>
            <a:off x="7605204" y="1191456"/>
            <a:ext cx="4358936" cy="309830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1D225C-971A-442B-B619-2B4E373A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96" y="269292"/>
            <a:ext cx="9784080" cy="1657161"/>
          </a:xfrm>
        </p:spPr>
        <p:txBody>
          <a:bodyPr>
            <a:normAutofit/>
          </a:bodyPr>
          <a:lstStyle/>
          <a:p>
            <a:r>
              <a:rPr lang="sl-SI" sz="4600" b="1" dirty="0"/>
              <a:t>Medijska </a:t>
            </a:r>
            <a:r>
              <a:rPr lang="sl-SI" sz="4600" b="1" dirty="0" err="1"/>
              <a:t>ustvarjalnica</a:t>
            </a:r>
            <a:endParaRPr lang="sl-SI" sz="4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1D9243-96D8-449E-91A9-0E0D95227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330" y="2011680"/>
            <a:ext cx="6791418" cy="4562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r>
              <a:rPr lang="sl-SI" sz="2400" dirty="0"/>
              <a:t>Izberite enega izmed šestih nenavadnih potnikov z barke. Pred ogledalom pripovedujte zgodbo o tem, kako bo vaš junak pomagal najmlajšemu bratu. Zgodbo zapišite v zvezek in jo preberite staršem.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sz="2000" i="1" dirty="0"/>
              <a:t>Ali veste, da obstajajo čisto pravi festivali pravljic, kjer pripovedovalci pravljic v živo pripovedujejo pravljice? Pobrskajte po spletu, npr. po www.za2grosafantazije.com</a:t>
            </a:r>
          </a:p>
          <a:p>
            <a:endParaRPr lang="sl-SI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96307-4B1F-483C-9B49-FD9480869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11483" y="152899"/>
            <a:ext cx="3746377" cy="4435924"/>
          </a:xfrm>
        </p:spPr>
        <p:txBody>
          <a:bodyPr>
            <a:normAutofit/>
          </a:bodyPr>
          <a:lstStyle/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marL="0" indent="0" algn="ctr">
              <a:buNone/>
            </a:pPr>
            <a:endParaRPr lang="sl-SI" sz="2400" dirty="0"/>
          </a:p>
          <a:p>
            <a:pPr algn="ctr"/>
            <a:r>
              <a:rPr lang="sl-SI" sz="2400" b="1" dirty="0">
                <a:solidFill>
                  <a:schemeClr val="tx2">
                    <a:lumMod val="25000"/>
                  </a:schemeClr>
                </a:solidFill>
              </a:rPr>
              <a:t>KO KONČATE S PISANJEM, PREGLEJTE, POIŠČITE NAPAKE IN JIH POPRAVITE.</a:t>
            </a:r>
          </a:p>
          <a:p>
            <a:pPr marL="0" indent="0" algn="ctr">
              <a:buNone/>
            </a:pPr>
            <a:endParaRPr lang="sl-SI" dirty="0"/>
          </a:p>
        </p:txBody>
      </p:sp>
      <p:pic>
        <p:nvPicPr>
          <p:cNvPr id="8" name="Slika 6" descr="Bitmoji Image">
            <a:extLst>
              <a:ext uri="{FF2B5EF4-FFF2-40B4-BE49-F238E27FC236}">
                <a16:creationId xmlns:a16="http://schemas.microsoft.com/office/drawing/2014/main" id="{BE414E38-A750-4414-B27D-270A1D4CD1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501" y="4887883"/>
            <a:ext cx="2219498" cy="1970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343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3438</TotalTime>
  <Words>626</Words>
  <Application>Microsoft Office PowerPoint</Application>
  <PresentationFormat>Širokozaslonsko</PresentationFormat>
  <Paragraphs>46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5" baseType="lpstr">
      <vt:lpstr>Adobe Fan Heiti Std B</vt:lpstr>
      <vt:lpstr>Amatic SC</vt:lpstr>
      <vt:lpstr>Calibri</vt:lpstr>
      <vt:lpstr>Corbel</vt:lpstr>
      <vt:lpstr>Times New Roman</vt:lpstr>
      <vt:lpstr>Wingdings</vt:lpstr>
      <vt:lpstr>Banded</vt:lpstr>
      <vt:lpstr>Ljudska: Od barke, ki je po suhem plavala</vt:lpstr>
      <vt:lpstr>V ZVEZEK POD NASLOVOM ZAPIŠITE ODGOVORE</vt:lpstr>
      <vt:lpstr>Značilnosti ljudske pravljice</vt:lpstr>
      <vt:lpstr>Branje odlomka  berilo str. 154-157</vt:lpstr>
      <vt:lpstr>PowerPointova predstavitev</vt:lpstr>
      <vt:lpstr>V ZVEZEK ODGOVORITE NA VPRAŠANJA</vt:lpstr>
      <vt:lpstr>3. Kakšnega značaja je najmlajši brat v primerjavi s starejšima? Vas je to presenetilo? 4. Katere zapovedi se mora držati, da se mu bo v življenju dobro godilo? Izpišite jo. Kdo mu to pove? Kolikokrat se je mora držati? Ali mu to uspe? </vt:lpstr>
      <vt:lpstr>Medijska ustvarjalnica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Ljudska: Od barke, ki je po suhem plavala</dc:title>
  <dc:creator>Kofein</dc:creator>
  <cp:lastModifiedBy>Učenec</cp:lastModifiedBy>
  <cp:revision>32</cp:revision>
  <dcterms:created xsi:type="dcterms:W3CDTF">2020-11-20T11:10:52Z</dcterms:created>
  <dcterms:modified xsi:type="dcterms:W3CDTF">2021-01-18T11:17:15Z</dcterms:modified>
</cp:coreProperties>
</file>