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65" r:id="rId2"/>
    <p:sldId id="266" r:id="rId3"/>
    <p:sldId id="280" r:id="rId4"/>
    <p:sldId id="268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7" r:id="rId13"/>
    <p:sldId id="278" r:id="rId14"/>
    <p:sldId id="27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oJhgBsY7GjB1YJg8PanWUid/p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A34361-7358-4813-9EFD-6CC7AFE55829}">
  <a:tblStyle styleId="{C5A34361-7358-4813-9EFD-6CC7AFE558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c001d0ef7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ac001d0ef7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ac001d0ef7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ac001d0ef7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ac001d0ef7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ac001d0ef7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ac001d0ef7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ac001d0ef7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c001d0ef7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ac001d0ef7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c001d0ef7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ac001d0ef7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ac001d0ef7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ac001d0ef7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sebina z naslov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drive.google.com/file/d/1t1u46B-ELbeQsYQwaLo4913iucs-oMzn/vie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://drive.google.com/file/d/1t1u46B-ELbeQsYQwaLo4913iucs-oMzn/view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7175" y="2972375"/>
            <a:ext cx="2704801" cy="374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"/>
          <p:cNvSpPr/>
          <p:nvPr/>
        </p:nvSpPr>
        <p:spPr>
          <a:xfrm>
            <a:off x="556436" y="165617"/>
            <a:ext cx="9474000" cy="2645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48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KAKO POVZAMEMO VSEBINO OPISA ŽIVALI?</a:t>
            </a:r>
          </a:p>
        </p:txBody>
      </p:sp>
      <p:pic>
        <p:nvPicPr>
          <p:cNvPr id="181" name="Google Shape;18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6725" y="4502425"/>
            <a:ext cx="2355575" cy="235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775" y="3566675"/>
            <a:ext cx="4727173" cy="315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gac001d0ef7_1_58"/>
          <p:cNvPicPr preferRelativeResize="0"/>
          <p:nvPr/>
        </p:nvPicPr>
        <p:blipFill rotWithShape="1">
          <a:blip r:embed="rId3">
            <a:alphaModFix/>
          </a:blip>
          <a:srcRect t="28568" r="4888" b="5346"/>
          <a:stretch/>
        </p:blipFill>
        <p:spPr>
          <a:xfrm>
            <a:off x="152400" y="192150"/>
            <a:ext cx="8870299" cy="616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ac001d0ef7_1_58" title="Rjavi medved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2125" y="502526"/>
            <a:ext cx="7148050" cy="458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ac001d0ef7_1_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750" y="4095750"/>
            <a:ext cx="2762250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ac001d0ef7_1_58"/>
          <p:cNvSpPr/>
          <p:nvPr/>
        </p:nvSpPr>
        <p:spPr>
          <a:xfrm>
            <a:off x="9022700" y="561625"/>
            <a:ext cx="2993700" cy="3621300"/>
          </a:xfrm>
          <a:prstGeom prst="cloudCallout">
            <a:avLst>
              <a:gd name="adj1" fmla="val -19617"/>
              <a:gd name="adj2" fmla="val 76934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100" dirty="0">
                <a:latin typeface="Comic Sans MS"/>
                <a:ea typeface="Comic Sans MS"/>
                <a:cs typeface="Comic Sans MS"/>
                <a:sym typeface="Comic Sans MS"/>
              </a:rPr>
              <a:t>Veste, da potem sledijo naloge, zato si poskušajte čim več zapomniti.</a:t>
            </a:r>
            <a:endParaRPr sz="21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ac001d0ef7_1_62"/>
          <p:cNvSpPr/>
          <p:nvPr/>
        </p:nvSpPr>
        <p:spPr>
          <a:xfrm>
            <a:off x="4357370" y="354755"/>
            <a:ext cx="3983990" cy="532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900" dirty="0">
                <a:latin typeface="Comic Sans MS"/>
                <a:ea typeface="Comic Sans MS"/>
                <a:cs typeface="Comic Sans MS"/>
                <a:sym typeface="Comic Sans MS"/>
              </a:rPr>
              <a:t>Rešite nalogo na strani 15.</a:t>
            </a:r>
            <a:endParaRPr sz="19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8" name="Google Shape;298;gac001d0ef7_1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20800"/>
            <a:ext cx="1537200" cy="15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ac001d0ef7_1_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0425" y="5842800"/>
            <a:ext cx="988825" cy="98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ac001d0ef7_1_62"/>
          <p:cNvSpPr/>
          <p:nvPr/>
        </p:nvSpPr>
        <p:spPr>
          <a:xfrm>
            <a:off x="310425" y="2379600"/>
            <a:ext cx="2157900" cy="27936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600" dirty="0">
                <a:latin typeface="Comic Sans MS"/>
                <a:ea typeface="Comic Sans MS"/>
                <a:cs typeface="Comic Sans MS"/>
                <a:sym typeface="Comic Sans MS"/>
              </a:rPr>
              <a:t>Glejte, da ne boste prehitri. Vstavite le </a:t>
            </a:r>
            <a:r>
              <a:rPr lang="sl-SI" sz="1600" b="1" u="sng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ključne besede.</a:t>
            </a:r>
            <a:endParaRPr sz="1600" b="1" u="sng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C641123-3BC6-465D-A422-80BFDF2AF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551" y="1112145"/>
            <a:ext cx="6960898" cy="5391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gac001d0ef7_1_82"/>
          <p:cNvPicPr preferRelativeResize="0"/>
          <p:nvPr/>
        </p:nvPicPr>
        <p:blipFill rotWithShape="1">
          <a:blip r:embed="rId3">
            <a:alphaModFix/>
          </a:blip>
          <a:srcRect t="28568" r="4888" b="5346"/>
          <a:stretch/>
        </p:blipFill>
        <p:spPr>
          <a:xfrm>
            <a:off x="152400" y="192150"/>
            <a:ext cx="8870299" cy="616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ac001d0ef7_1_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9750" y="4095750"/>
            <a:ext cx="2762250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ac001d0ef7_1_82"/>
          <p:cNvSpPr/>
          <p:nvPr/>
        </p:nvSpPr>
        <p:spPr>
          <a:xfrm>
            <a:off x="9022700" y="561625"/>
            <a:ext cx="2993700" cy="3621300"/>
          </a:xfrm>
          <a:prstGeom prst="cloudCallout">
            <a:avLst>
              <a:gd name="adj1" fmla="val -19617"/>
              <a:gd name="adj2" fmla="val 76934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100" dirty="0">
                <a:latin typeface="Comic Sans MS"/>
                <a:ea typeface="Comic Sans MS"/>
                <a:cs typeface="Comic Sans MS"/>
                <a:sym typeface="Comic Sans MS"/>
              </a:rPr>
              <a:t>Veste, da potem spet sledijo naloge, zato si poskušajte še več zapomniti.</a:t>
            </a:r>
            <a:endParaRPr sz="21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8" name="Google Shape;308;gac001d0ef7_1_82" title="Rjavi medved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9150" y="561625"/>
            <a:ext cx="7104625" cy="46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ac001d0ef7_1_69"/>
          <p:cNvSpPr/>
          <p:nvPr/>
        </p:nvSpPr>
        <p:spPr>
          <a:xfrm>
            <a:off x="2261374" y="310375"/>
            <a:ext cx="8101825" cy="1079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b="1" dirty="0">
                <a:latin typeface="Comic Sans MS"/>
                <a:ea typeface="Comic Sans MS"/>
                <a:cs typeface="Comic Sans MS"/>
                <a:sym typeface="Comic Sans MS"/>
              </a:rPr>
              <a:t>Rešujte naloge v SDZ2 na strani 14,15,16 in 17.</a:t>
            </a:r>
            <a:endParaRPr sz="24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5" name="Google Shape;315;gac001d0ef7_1_69"/>
          <p:cNvSpPr/>
          <p:nvPr/>
        </p:nvSpPr>
        <p:spPr>
          <a:xfrm>
            <a:off x="7128625" y="4069150"/>
            <a:ext cx="1019700" cy="872100"/>
          </a:xfrm>
          <a:prstGeom prst="bevel">
            <a:avLst>
              <a:gd name="adj" fmla="val 12500"/>
            </a:avLst>
          </a:prstGeom>
          <a:solidFill>
            <a:srgbClr val="ACC1D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000" b="1">
                <a:latin typeface="Comic Sans MS"/>
                <a:ea typeface="Comic Sans MS"/>
                <a:cs typeface="Comic Sans MS"/>
                <a:sym typeface="Comic Sans MS"/>
              </a:rPr>
              <a:t>15</a:t>
            </a:r>
            <a:endParaRPr sz="30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6" name="Google Shape;316;gac001d0ef7_1_69"/>
          <p:cNvSpPr/>
          <p:nvPr/>
        </p:nvSpPr>
        <p:spPr>
          <a:xfrm>
            <a:off x="5802436" y="1810970"/>
            <a:ext cx="1019700" cy="872100"/>
          </a:xfrm>
          <a:prstGeom prst="bevel">
            <a:avLst>
              <a:gd name="adj" fmla="val 12500"/>
            </a:avLst>
          </a:prstGeom>
          <a:solidFill>
            <a:srgbClr val="ACC1D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000" b="1" dirty="0">
                <a:latin typeface="Comic Sans MS"/>
                <a:ea typeface="Comic Sans MS"/>
                <a:cs typeface="Comic Sans MS"/>
                <a:sym typeface="Comic Sans MS"/>
              </a:rPr>
              <a:t>11</a:t>
            </a:r>
            <a:endParaRPr sz="3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7" name="Google Shape;317;gac001d0ef7_1_69"/>
          <p:cNvSpPr/>
          <p:nvPr/>
        </p:nvSpPr>
        <p:spPr>
          <a:xfrm>
            <a:off x="7875965" y="2018388"/>
            <a:ext cx="1019700" cy="872100"/>
          </a:xfrm>
          <a:prstGeom prst="bevel">
            <a:avLst>
              <a:gd name="adj" fmla="val 12500"/>
            </a:avLst>
          </a:prstGeom>
          <a:solidFill>
            <a:srgbClr val="ACC1D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000" b="1">
                <a:latin typeface="Comic Sans MS"/>
                <a:ea typeface="Comic Sans MS"/>
                <a:cs typeface="Comic Sans MS"/>
                <a:sym typeface="Comic Sans MS"/>
              </a:rPr>
              <a:t>12</a:t>
            </a:r>
            <a:endParaRPr sz="30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8" name="Google Shape;318;gac001d0ef7_1_69"/>
          <p:cNvSpPr/>
          <p:nvPr/>
        </p:nvSpPr>
        <p:spPr>
          <a:xfrm>
            <a:off x="3331620" y="4151865"/>
            <a:ext cx="1019700" cy="872100"/>
          </a:xfrm>
          <a:prstGeom prst="bevel">
            <a:avLst>
              <a:gd name="adj" fmla="val 12500"/>
            </a:avLst>
          </a:prstGeom>
          <a:solidFill>
            <a:srgbClr val="ACC1D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000" b="1">
                <a:latin typeface="Comic Sans MS"/>
                <a:ea typeface="Comic Sans MS"/>
                <a:cs typeface="Comic Sans MS"/>
                <a:sym typeface="Comic Sans MS"/>
              </a:rPr>
              <a:t>13</a:t>
            </a:r>
            <a:endParaRPr sz="30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19" name="Google Shape;319;gac001d0ef7_1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38880"/>
            <a:ext cx="2838220" cy="31191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16;gac001d0ef7_1_69">
            <a:extLst>
              <a:ext uri="{FF2B5EF4-FFF2-40B4-BE49-F238E27FC236}">
                <a16:creationId xmlns:a16="http://schemas.microsoft.com/office/drawing/2014/main" id="{A09DE878-0C9A-41DF-BED4-DA4A47D5B4C4}"/>
              </a:ext>
            </a:extLst>
          </p:cNvPr>
          <p:cNvSpPr/>
          <p:nvPr/>
        </p:nvSpPr>
        <p:spPr>
          <a:xfrm>
            <a:off x="2029838" y="1893835"/>
            <a:ext cx="1019700" cy="872100"/>
          </a:xfrm>
          <a:prstGeom prst="bevel">
            <a:avLst>
              <a:gd name="adj" fmla="val 12500"/>
            </a:avLst>
          </a:prstGeom>
          <a:solidFill>
            <a:srgbClr val="ACC1D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000" b="1" dirty="0"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endParaRPr sz="3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" name="Google Shape;316;gac001d0ef7_1_69">
            <a:extLst>
              <a:ext uri="{FF2B5EF4-FFF2-40B4-BE49-F238E27FC236}">
                <a16:creationId xmlns:a16="http://schemas.microsoft.com/office/drawing/2014/main" id="{3154EEE3-D45C-4A1F-8B57-1578F4AF000B}"/>
              </a:ext>
            </a:extLst>
          </p:cNvPr>
          <p:cNvSpPr/>
          <p:nvPr/>
        </p:nvSpPr>
        <p:spPr>
          <a:xfrm>
            <a:off x="3843978" y="2270085"/>
            <a:ext cx="1019700" cy="872100"/>
          </a:xfrm>
          <a:prstGeom prst="bevel">
            <a:avLst>
              <a:gd name="adj" fmla="val 12500"/>
            </a:avLst>
          </a:prstGeom>
          <a:solidFill>
            <a:srgbClr val="ACC1D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000" b="1" dirty="0"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sz="3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" name="Google Shape;316;gac001d0ef7_1_69">
            <a:extLst>
              <a:ext uri="{FF2B5EF4-FFF2-40B4-BE49-F238E27FC236}">
                <a16:creationId xmlns:a16="http://schemas.microsoft.com/office/drawing/2014/main" id="{F066C056-8F64-4C07-8A96-128DC1FEE8C5}"/>
              </a:ext>
            </a:extLst>
          </p:cNvPr>
          <p:cNvSpPr/>
          <p:nvPr/>
        </p:nvSpPr>
        <p:spPr>
          <a:xfrm>
            <a:off x="5396320" y="4426340"/>
            <a:ext cx="1019700" cy="872100"/>
          </a:xfrm>
          <a:prstGeom prst="bevel">
            <a:avLst>
              <a:gd name="adj" fmla="val 12500"/>
            </a:avLst>
          </a:prstGeom>
          <a:solidFill>
            <a:srgbClr val="ACC1D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000" b="1" dirty="0">
                <a:latin typeface="Comic Sans MS"/>
                <a:ea typeface="Comic Sans MS"/>
                <a:cs typeface="Comic Sans MS"/>
                <a:sym typeface="Comic Sans MS"/>
              </a:rPr>
              <a:t>14</a:t>
            </a:r>
            <a:endParaRPr sz="3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Google Shape;316;gac001d0ef7_1_69">
            <a:extLst>
              <a:ext uri="{FF2B5EF4-FFF2-40B4-BE49-F238E27FC236}">
                <a16:creationId xmlns:a16="http://schemas.microsoft.com/office/drawing/2014/main" id="{01E24D48-69C8-4228-885B-29F5F7328B65}"/>
              </a:ext>
            </a:extLst>
          </p:cNvPr>
          <p:cNvSpPr/>
          <p:nvPr/>
        </p:nvSpPr>
        <p:spPr>
          <a:xfrm>
            <a:off x="8974120" y="3862150"/>
            <a:ext cx="2587959" cy="1451530"/>
          </a:xfrm>
          <a:prstGeom prst="bevel">
            <a:avLst>
              <a:gd name="adj" fmla="val 12500"/>
            </a:avLst>
          </a:prstGeom>
          <a:solidFill>
            <a:srgbClr val="ACC1D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000" b="1" dirty="0">
                <a:latin typeface="Comic Sans MS"/>
                <a:ea typeface="Comic Sans MS"/>
                <a:cs typeface="Comic Sans MS"/>
                <a:sym typeface="Comic Sans MS"/>
              </a:rPr>
              <a:t>Dopolni in pomni</a:t>
            </a:r>
            <a:endParaRPr sz="3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gac001d0ef7_1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4480" y="2712720"/>
            <a:ext cx="4378801" cy="339300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ac001d0ef7_1_73"/>
          <p:cNvSpPr/>
          <p:nvPr/>
        </p:nvSpPr>
        <p:spPr>
          <a:xfrm>
            <a:off x="5285400" y="650240"/>
            <a:ext cx="4854280" cy="2929715"/>
          </a:xfrm>
          <a:prstGeom prst="cloudCallout">
            <a:avLst>
              <a:gd name="adj1" fmla="val -37626"/>
              <a:gd name="adj2" fmla="val 71122"/>
            </a:avLst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b="1" dirty="0">
                <a:latin typeface="Comic Sans MS"/>
                <a:ea typeface="Comic Sans MS"/>
                <a:cs typeface="Comic Sans MS"/>
                <a:sym typeface="Comic Sans MS"/>
              </a:rPr>
              <a:t>Če ste vse to naredili, je vaša naloga končana.</a:t>
            </a:r>
            <a:endParaRPr sz="28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09300" cy="58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/>
              <a:t>a</a:t>
            </a:r>
            <a:endParaRPr/>
          </a:p>
        </p:txBody>
      </p:sp>
      <p:sp>
        <p:nvSpPr>
          <p:cNvPr id="189" name="Google Shape;189;p8"/>
          <p:cNvSpPr/>
          <p:nvPr/>
        </p:nvSpPr>
        <p:spPr>
          <a:xfrm>
            <a:off x="6252000" y="133050"/>
            <a:ext cx="5038200" cy="4552200"/>
          </a:xfrm>
          <a:prstGeom prst="wedgeRoundRectCallout">
            <a:avLst>
              <a:gd name="adj1" fmla="val 25688"/>
              <a:gd name="adj2" fmla="val 77590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-215900" algn="l" rtl="0">
              <a:lnSpc>
                <a:spcPct val="8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70"/>
              <a:buChar char="•"/>
            </a:pPr>
            <a:r>
              <a:rPr lang="sl-SI" sz="1970">
                <a:solidFill>
                  <a:schemeClr val="dk1"/>
                </a:solidFill>
              </a:rPr>
              <a:t>Opis živali je sestavljen iz </a:t>
            </a:r>
            <a:r>
              <a:rPr lang="sl-SI" sz="1970">
                <a:solidFill>
                  <a:srgbClr val="FF0000"/>
                </a:solidFill>
              </a:rPr>
              <a:t>več odstavkov</a:t>
            </a:r>
            <a:r>
              <a:rPr lang="sl-SI" sz="1970">
                <a:solidFill>
                  <a:schemeClr val="dk1"/>
                </a:solidFill>
              </a:rPr>
              <a:t>, v katerih opišemo </a:t>
            </a:r>
            <a:r>
              <a:rPr lang="sl-SI" sz="1970">
                <a:solidFill>
                  <a:srgbClr val="FF0000"/>
                </a:solidFill>
              </a:rPr>
              <a:t>njeno zunanjost, oglašanje, prehranjevanje, razmnoževanje, bivališče, družino, značilnosti vrste in uporabnost</a:t>
            </a:r>
            <a:r>
              <a:rPr lang="sl-SI" sz="1970">
                <a:solidFill>
                  <a:schemeClr val="dk1"/>
                </a:solidFill>
              </a:rPr>
              <a:t>.</a:t>
            </a:r>
            <a:endParaRPr sz="1970">
              <a:solidFill>
                <a:schemeClr val="dk1"/>
              </a:solidFill>
            </a:endParaRPr>
          </a:p>
          <a:p>
            <a:pPr marL="228600" lvl="0" indent="-215900" algn="l" rtl="0">
              <a:lnSpc>
                <a:spcPct val="8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70"/>
              <a:buChar char="•"/>
            </a:pPr>
            <a:r>
              <a:rPr lang="sl-SI" sz="1970">
                <a:solidFill>
                  <a:schemeClr val="dk1"/>
                </a:solidFill>
              </a:rPr>
              <a:t>Ko tvorimo besedilo moramo paziti na to, da so </a:t>
            </a:r>
            <a:r>
              <a:rPr lang="sl-SI" sz="1970">
                <a:solidFill>
                  <a:srgbClr val="FF0000"/>
                </a:solidFill>
              </a:rPr>
              <a:t>povedi smiselno razvrščene </a:t>
            </a:r>
            <a:r>
              <a:rPr lang="sl-SI" sz="1970">
                <a:solidFill>
                  <a:schemeClr val="dk1"/>
                </a:solidFill>
              </a:rPr>
              <a:t>in da </a:t>
            </a:r>
            <a:r>
              <a:rPr lang="sl-SI" sz="1970">
                <a:solidFill>
                  <a:srgbClr val="FF0000"/>
                </a:solidFill>
              </a:rPr>
              <a:t>ne ponavljamo</a:t>
            </a:r>
            <a:r>
              <a:rPr lang="sl-SI" sz="1970">
                <a:solidFill>
                  <a:schemeClr val="dk1"/>
                </a:solidFill>
              </a:rPr>
              <a:t> </a:t>
            </a:r>
            <a:r>
              <a:rPr lang="sl-SI" sz="1970">
                <a:solidFill>
                  <a:srgbClr val="FF0000"/>
                </a:solidFill>
              </a:rPr>
              <a:t>istih besed</a:t>
            </a:r>
            <a:r>
              <a:rPr lang="sl-SI" sz="1970">
                <a:solidFill>
                  <a:schemeClr val="dk1"/>
                </a:solidFill>
              </a:rPr>
              <a:t>. Isto besedo lahko izpustimo ali jo zamenjamo s katero drugo.</a:t>
            </a:r>
            <a:endParaRPr sz="2600">
              <a:solidFill>
                <a:schemeClr val="dk1"/>
              </a:solidFill>
            </a:endParaRPr>
          </a:p>
          <a:p>
            <a:pPr marL="228600" lvl="0" indent="-215900" algn="l" rtl="0">
              <a:lnSpc>
                <a:spcPct val="8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70"/>
              <a:buChar char="•"/>
            </a:pPr>
            <a:r>
              <a:rPr lang="sl-SI" sz="1970">
                <a:solidFill>
                  <a:schemeClr val="dk1"/>
                </a:solidFill>
              </a:rPr>
              <a:t>Žival, ki jo opisujemo moramo </a:t>
            </a:r>
            <a:r>
              <a:rPr lang="sl-SI" sz="1970">
                <a:solidFill>
                  <a:srgbClr val="FF0000"/>
                </a:solidFill>
              </a:rPr>
              <a:t>dobro poznati</a:t>
            </a:r>
            <a:r>
              <a:rPr lang="sl-SI" sz="1970">
                <a:solidFill>
                  <a:schemeClr val="dk1"/>
                </a:solidFill>
              </a:rPr>
              <a:t>. Pri opisu si lahko pomagamo tudi s sliko živali.</a:t>
            </a:r>
            <a:endParaRPr sz="1200"/>
          </a:p>
        </p:txBody>
      </p:sp>
      <p:pic>
        <p:nvPicPr>
          <p:cNvPr id="190" name="Google Shape;190;p8"/>
          <p:cNvPicPr preferRelativeResize="0"/>
          <p:nvPr/>
        </p:nvPicPr>
        <p:blipFill rotWithShape="1">
          <a:blip r:embed="rId3">
            <a:alphaModFix/>
          </a:blip>
          <a:srcRect r="46561"/>
          <a:stretch/>
        </p:blipFill>
        <p:spPr>
          <a:xfrm flipH="1">
            <a:off x="10360900" y="4507000"/>
            <a:ext cx="1285875" cy="214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8"/>
          <p:cNvSpPr/>
          <p:nvPr/>
        </p:nvSpPr>
        <p:spPr>
          <a:xfrm>
            <a:off x="5513000" y="5128700"/>
            <a:ext cx="2069100" cy="1389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b="1">
                <a:latin typeface="Comic Sans MS"/>
                <a:ea typeface="Comic Sans MS"/>
                <a:cs typeface="Comic Sans MS"/>
                <a:sym typeface="Comic Sans MS"/>
              </a:rPr>
              <a:t>BESEDILO</a:t>
            </a:r>
            <a:endParaRPr sz="20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255CCF8-EE2D-4540-BAC4-D51C0BC30A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46" t="627" r="1481" b="2325"/>
          <a:stretch/>
        </p:blipFill>
        <p:spPr>
          <a:xfrm>
            <a:off x="545225" y="310483"/>
            <a:ext cx="4920502" cy="63945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706593C9-E28A-4B13-B9AA-D577EF16A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28" y="555425"/>
            <a:ext cx="5371042" cy="944962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03DDBE2-2C6B-41A7-BA78-AB9CA3C93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195100"/>
              </p:ext>
            </p:extLst>
          </p:nvPr>
        </p:nvGraphicFramePr>
        <p:xfrm>
          <a:off x="2526523" y="1800808"/>
          <a:ext cx="6272244" cy="4388040"/>
        </p:xfrm>
        <a:graphic>
          <a:graphicData uri="http://schemas.openxmlformats.org/drawingml/2006/table">
            <a:tbl>
              <a:tblPr firstRow="1" bandRow="1">
                <a:tableStyleId>{C5A34361-7358-4813-9EFD-6CC7AFE55829}</a:tableStyleId>
              </a:tblPr>
              <a:tblGrid>
                <a:gridCol w="3136122">
                  <a:extLst>
                    <a:ext uri="{9D8B030D-6E8A-4147-A177-3AD203B41FA5}">
                      <a16:colId xmlns:a16="http://schemas.microsoft.com/office/drawing/2014/main" val="3492737255"/>
                    </a:ext>
                  </a:extLst>
                </a:gridCol>
                <a:gridCol w="3136122">
                  <a:extLst>
                    <a:ext uri="{9D8B030D-6E8A-4147-A177-3AD203B41FA5}">
                      <a16:colId xmlns:a16="http://schemas.microsoft.com/office/drawing/2014/main" val="2727705409"/>
                    </a:ext>
                  </a:extLst>
                </a:gridCol>
              </a:tblGrid>
              <a:tr h="377055">
                <a:tc gridSpan="2">
                  <a:txBody>
                    <a:bodyPr/>
                    <a:lstStyle/>
                    <a:p>
                      <a:pPr algn="ctr"/>
                      <a:r>
                        <a:rPr lang="sl-SI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MAČKA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024040"/>
                  </a:ext>
                </a:extLst>
              </a:tr>
              <a:tr h="377055">
                <a:tc>
                  <a:txBody>
                    <a:bodyPr/>
                    <a:lstStyle/>
                    <a:p>
                      <a:r>
                        <a:rPr lang="sl-SI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KLJUČNE BESEDE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BISTVENI PODATKI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063054"/>
                  </a:ext>
                </a:extLst>
              </a:tr>
              <a:tr h="6174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ZUNANJOST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pl-PL" sz="18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trup, 4 noge, kremplji, rep</a:t>
                      </a:r>
                      <a:endParaRPr lang="pl-PL" sz="18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pl-PL" sz="18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pokrita z dlako</a:t>
                      </a:r>
                      <a:endParaRPr lang="pl-PL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endParaRPr lang="sl-SI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637146"/>
                  </a:ext>
                </a:extLst>
              </a:tr>
              <a:tr h="3770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OGLAŠANJE</a:t>
                      </a:r>
                      <a:endParaRPr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152799"/>
                  </a:ext>
                </a:extLst>
              </a:tr>
              <a:tr h="3770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PREHRANJEVANJE</a:t>
                      </a:r>
                      <a:endParaRPr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986380"/>
                  </a:ext>
                </a:extLst>
              </a:tr>
              <a:tr h="3770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RAZMNOŽEVANJE</a:t>
                      </a:r>
                      <a:endParaRPr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696902"/>
                  </a:ext>
                </a:extLst>
              </a:tr>
              <a:tr h="3770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BIVANJE</a:t>
                      </a:r>
                      <a:endParaRPr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225423"/>
                  </a:ext>
                </a:extLst>
              </a:tr>
              <a:tr h="3770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DRUŽINA</a:t>
                      </a:r>
                      <a:endParaRPr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040065"/>
                  </a:ext>
                </a:extLst>
              </a:tr>
              <a:tr h="3770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ZNAČILNOSTI VRSTE</a:t>
                      </a:r>
                      <a:endParaRPr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081535"/>
                  </a:ext>
                </a:extLst>
              </a:tr>
              <a:tr h="3770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UPORABNOST</a:t>
                      </a:r>
                      <a:endParaRPr dirty="0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417059"/>
                  </a:ext>
                </a:extLst>
              </a:tr>
            </a:tbl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id="{E9CA2920-60B8-4F3B-89E8-E057B3CDB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259" y="2471437"/>
            <a:ext cx="1304657" cy="126198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F072E6A-5F66-439B-9721-880C5639A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216" y="1261276"/>
            <a:ext cx="2475191" cy="242032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35B2F4E-F0B3-4B34-8B56-04DB64429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013" y="3277156"/>
            <a:ext cx="1359526" cy="26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7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64B2CDA-5F46-445D-9A62-32C66D259F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" t="713" r="1978" b="1055"/>
          <a:stretch/>
        </p:blipFill>
        <p:spPr>
          <a:xfrm>
            <a:off x="2939143" y="279919"/>
            <a:ext cx="4637287" cy="61208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115B8E04-33E3-46BE-891B-D57AB194DA15}"/>
              </a:ext>
            </a:extLst>
          </p:cNvPr>
          <p:cNvSpPr/>
          <p:nvPr/>
        </p:nvSpPr>
        <p:spPr>
          <a:xfrm>
            <a:off x="2194560" y="629920"/>
            <a:ext cx="8280400" cy="526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11" name="Google Shape;211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505" t="1928" r="2091" b="2792"/>
          <a:stretch/>
        </p:blipFill>
        <p:spPr>
          <a:xfrm>
            <a:off x="2834640" y="1061720"/>
            <a:ext cx="7020560" cy="4480560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2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/>
              <a:t>Opis s pomočjo miselnega vzorca</a:t>
            </a:r>
            <a:endParaRPr/>
          </a:p>
        </p:txBody>
      </p:sp>
      <p:sp>
        <p:nvSpPr>
          <p:cNvPr id="217" name="Google Shape;217;p7"/>
          <p:cNvSpPr/>
          <p:nvPr/>
        </p:nvSpPr>
        <p:spPr>
          <a:xfrm>
            <a:off x="4615543" y="2762033"/>
            <a:ext cx="2246812" cy="1306286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MAČKA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8" name="Google Shape;218;p7"/>
          <p:cNvCxnSpPr>
            <a:stCxn id="217" idx="7"/>
          </p:cNvCxnSpPr>
          <p:nvPr/>
        </p:nvCxnSpPr>
        <p:spPr>
          <a:xfrm rot="10800000" flipH="1">
            <a:off x="6533317" y="1978934"/>
            <a:ext cx="1861800" cy="97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9" name="Google Shape;219;p7"/>
          <p:cNvCxnSpPr/>
          <p:nvPr/>
        </p:nvCxnSpPr>
        <p:spPr>
          <a:xfrm>
            <a:off x="6901544" y="3415176"/>
            <a:ext cx="1404131" cy="3899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0" name="Google Shape;220;p7"/>
          <p:cNvCxnSpPr/>
          <p:nvPr/>
        </p:nvCxnSpPr>
        <p:spPr>
          <a:xfrm>
            <a:off x="6101662" y="4094802"/>
            <a:ext cx="13062" cy="123026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1" name="Google Shape;221;p7"/>
          <p:cNvCxnSpPr/>
          <p:nvPr/>
        </p:nvCxnSpPr>
        <p:spPr>
          <a:xfrm flipH="1">
            <a:off x="2793550" y="3774396"/>
            <a:ext cx="2183400" cy="1058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2" name="Google Shape;222;p7"/>
          <p:cNvCxnSpPr/>
          <p:nvPr/>
        </p:nvCxnSpPr>
        <p:spPr>
          <a:xfrm rot="10800000">
            <a:off x="3235234" y="2595081"/>
            <a:ext cx="1341120" cy="68781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3" name="Google Shape;223;p7"/>
          <p:cNvCxnSpPr/>
          <p:nvPr/>
        </p:nvCxnSpPr>
        <p:spPr>
          <a:xfrm rot="10800000" flipH="1">
            <a:off x="5728062" y="2429812"/>
            <a:ext cx="35491" cy="43284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24" name="Google Shape;22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2858" y="2595075"/>
            <a:ext cx="2895851" cy="135342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7"/>
          <p:cNvSpPr/>
          <p:nvPr/>
        </p:nvSpPr>
        <p:spPr>
          <a:xfrm>
            <a:off x="8395117" y="865256"/>
            <a:ext cx="2880360" cy="134096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2849" y="4820774"/>
            <a:ext cx="2895851" cy="1353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9226" y="5351552"/>
            <a:ext cx="2895851" cy="1353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515" y="4833094"/>
            <a:ext cx="2895851" cy="1353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372" y="1823266"/>
            <a:ext cx="2895851" cy="1353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1223" y="992565"/>
            <a:ext cx="2895851" cy="135342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7"/>
          <p:cNvSpPr txBox="1"/>
          <p:nvPr/>
        </p:nvSpPr>
        <p:spPr>
          <a:xfrm>
            <a:off x="4303080" y="1092540"/>
            <a:ext cx="24819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ZUNANJOST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7"/>
          <p:cNvSpPr txBox="1"/>
          <p:nvPr/>
        </p:nvSpPr>
        <p:spPr>
          <a:xfrm>
            <a:off x="8630195" y="807899"/>
            <a:ext cx="25429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PREHRANJEVANJE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7"/>
          <p:cNvSpPr txBox="1"/>
          <p:nvPr/>
        </p:nvSpPr>
        <p:spPr>
          <a:xfrm>
            <a:off x="8305664" y="2814337"/>
            <a:ext cx="2325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OGLAŠANJE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7"/>
          <p:cNvSpPr txBox="1"/>
          <p:nvPr/>
        </p:nvSpPr>
        <p:spPr>
          <a:xfrm>
            <a:off x="8305675" y="4967817"/>
            <a:ext cx="22404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RAZMNOŽEVANJE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7"/>
          <p:cNvSpPr txBox="1"/>
          <p:nvPr/>
        </p:nvSpPr>
        <p:spPr>
          <a:xfrm>
            <a:off x="5675861" y="5651863"/>
            <a:ext cx="18309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BIVALIŠČE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7"/>
          <p:cNvSpPr txBox="1"/>
          <p:nvPr/>
        </p:nvSpPr>
        <p:spPr>
          <a:xfrm>
            <a:off x="1206388" y="4967834"/>
            <a:ext cx="137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DRUŽINA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7"/>
          <p:cNvSpPr txBox="1"/>
          <p:nvPr/>
        </p:nvSpPr>
        <p:spPr>
          <a:xfrm>
            <a:off x="676403" y="1976662"/>
            <a:ext cx="24360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UPORABNOST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7"/>
          <p:cNvSpPr txBox="1"/>
          <p:nvPr/>
        </p:nvSpPr>
        <p:spPr>
          <a:xfrm>
            <a:off x="4775239" y="1401124"/>
            <a:ext cx="2027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trup, 4 noge, kremplji, rep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pokrita z dlako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7"/>
          <p:cNvPicPr preferRelativeResize="0"/>
          <p:nvPr/>
        </p:nvPicPr>
        <p:blipFill rotWithShape="1">
          <a:blip r:embed="rId4">
            <a:alphaModFix/>
          </a:blip>
          <a:srcRect l="25608" r="24860"/>
          <a:stretch/>
        </p:blipFill>
        <p:spPr>
          <a:xfrm flipH="1">
            <a:off x="11107775" y="4540106"/>
            <a:ext cx="1084225" cy="223644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7"/>
          <p:cNvSpPr/>
          <p:nvPr/>
        </p:nvSpPr>
        <p:spPr>
          <a:xfrm>
            <a:off x="9738600" y="2488975"/>
            <a:ext cx="2453400" cy="2172600"/>
          </a:xfrm>
          <a:prstGeom prst="wedgeEllipseCallout">
            <a:avLst>
              <a:gd name="adj1" fmla="val 14461"/>
              <a:gd name="adj2" fmla="val 60209"/>
            </a:avLst>
          </a:prstGeom>
          <a:solidFill>
            <a:srgbClr val="FFFFFF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700">
                <a:latin typeface="Comic Sans MS"/>
                <a:ea typeface="Comic Sans MS"/>
                <a:cs typeface="Comic Sans MS"/>
                <a:sym typeface="Comic Sans MS"/>
              </a:rPr>
              <a:t>Tudi v miselni vzorec ne pišemo celih povedi, pač pa le </a:t>
            </a:r>
            <a:r>
              <a:rPr lang="sl-SI" sz="1700" b="1" u="sng">
                <a:latin typeface="Comic Sans MS"/>
                <a:ea typeface="Comic Sans MS"/>
                <a:cs typeface="Comic Sans MS"/>
                <a:sym typeface="Comic Sans MS"/>
              </a:rPr>
              <a:t>bistvene podatke</a:t>
            </a:r>
            <a:r>
              <a:rPr lang="sl-SI" b="1" u="sng"/>
              <a:t>.</a:t>
            </a:r>
            <a:endParaRPr b="1" u="sng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4D8C553-4EFF-4B00-8912-F02B12370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61" y="416212"/>
            <a:ext cx="8935739" cy="60255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ac001d0ef7_1_11"/>
          <p:cNvSpPr/>
          <p:nvPr/>
        </p:nvSpPr>
        <p:spPr>
          <a:xfrm>
            <a:off x="1221935" y="269013"/>
            <a:ext cx="4419300" cy="447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600" dirty="0">
                <a:latin typeface="Comic Sans MS"/>
                <a:ea typeface="Comic Sans MS"/>
                <a:cs typeface="Comic Sans MS"/>
                <a:sym typeface="Comic Sans MS"/>
              </a:rPr>
              <a:t>Naloga na strani 12.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4" name="Google Shape;254;gac001d0ef7_1_11"/>
          <p:cNvSpPr/>
          <p:nvPr/>
        </p:nvSpPr>
        <p:spPr>
          <a:xfrm>
            <a:off x="7648877" y="4773900"/>
            <a:ext cx="4005300" cy="5469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500">
                <a:latin typeface="Comic Sans MS"/>
                <a:ea typeface="Comic Sans MS"/>
                <a:cs typeface="Comic Sans MS"/>
                <a:sym typeface="Comic Sans MS"/>
              </a:rPr>
              <a:t>Naloga na strani 10.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5" name="Google Shape;255;gac001d0ef7_1_11"/>
          <p:cNvSpPr/>
          <p:nvPr/>
        </p:nvSpPr>
        <p:spPr>
          <a:xfrm flipH="1">
            <a:off x="6860937" y="285970"/>
            <a:ext cx="1537200" cy="7686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6021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D961FDC-EC6B-43F9-8C90-5D4900965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56" y="779553"/>
            <a:ext cx="6798187" cy="5206207"/>
          </a:xfrm>
          <a:prstGeom prst="rect">
            <a:avLst/>
          </a:prstGeom>
        </p:spPr>
      </p:pic>
      <p:pic>
        <p:nvPicPr>
          <p:cNvPr id="257" name="Google Shape;257;gac001d0ef7_1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93530"/>
            <a:ext cx="2794000" cy="2164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BD78DD1-1C28-4FD5-8CAC-20F465631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4662" y="1117210"/>
            <a:ext cx="4835049" cy="3576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gac001d0ef7_1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70400"/>
            <a:ext cx="2682240" cy="23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6DEED5E-1959-4BFB-9A38-FA32B77FD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239" y="113044"/>
            <a:ext cx="4818881" cy="65146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240</Words>
  <Application>Microsoft Office PowerPoint</Application>
  <PresentationFormat>Širokozaslonsko</PresentationFormat>
  <Paragraphs>48</Paragraphs>
  <Slides>14</Slides>
  <Notes>13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Comic Sans MS</vt:lpstr>
      <vt:lpstr>Arial</vt:lpstr>
      <vt:lpstr>Times New Roman</vt:lpstr>
      <vt:lpstr>Calibri</vt:lpstr>
      <vt:lpstr>Officeova tema</vt:lpstr>
      <vt:lpstr>PowerPointova predstavitev</vt:lpstr>
      <vt:lpstr>a</vt:lpstr>
      <vt:lpstr>PowerPointova predstavitev</vt:lpstr>
      <vt:lpstr>PowerPointova predstavitev</vt:lpstr>
      <vt:lpstr>PowerPointova predstavitev</vt:lpstr>
      <vt:lpstr>Opis s pomočjo miselnega vzorca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solasvanton@outlook.com</dc:creator>
  <cp:lastModifiedBy>Učenec</cp:lastModifiedBy>
  <cp:revision>21</cp:revision>
  <dcterms:created xsi:type="dcterms:W3CDTF">2020-11-06T13:10:49Z</dcterms:created>
  <dcterms:modified xsi:type="dcterms:W3CDTF">2021-01-28T11:29:50Z</dcterms:modified>
</cp:coreProperties>
</file>