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12" r:id="rId3"/>
    <p:sldId id="313" r:id="rId4"/>
    <p:sldId id="314" r:id="rId5"/>
    <p:sldId id="315" r:id="rId6"/>
    <p:sldId id="316" r:id="rId7"/>
    <p:sldId id="317" r:id="rId8"/>
    <p:sldId id="318" r:id="rId9"/>
    <p:sldId id="319" r:id="rId10"/>
    <p:sldId id="320" r:id="rId11"/>
    <p:sldId id="321" r:id="rId12"/>
    <p:sldId id="258" r:id="rId13"/>
    <p:sldId id="259" r:id="rId14"/>
    <p:sldId id="278" r:id="rId15"/>
    <p:sldId id="279" r:id="rId16"/>
    <p:sldId id="300" r:id="rId17"/>
    <p:sldId id="301" r:id="rId18"/>
    <p:sldId id="298" r:id="rId19"/>
    <p:sldId id="299" r:id="rId20"/>
    <p:sldId id="260" r:id="rId21"/>
    <p:sldId id="261" r:id="rId22"/>
    <p:sldId id="262" r:id="rId23"/>
    <p:sldId id="263" r:id="rId24"/>
    <p:sldId id="264" r:id="rId25"/>
    <p:sldId id="265" r:id="rId26"/>
    <p:sldId id="305" r:id="rId27"/>
    <p:sldId id="306" r:id="rId28"/>
    <p:sldId id="266" r:id="rId29"/>
    <p:sldId id="267" r:id="rId30"/>
    <p:sldId id="309" r:id="rId31"/>
    <p:sldId id="310" r:id="rId32"/>
    <p:sldId id="268" r:id="rId33"/>
    <p:sldId id="269" r:id="rId34"/>
    <p:sldId id="270" r:id="rId35"/>
    <p:sldId id="271" r:id="rId36"/>
    <p:sldId id="272" r:id="rId37"/>
    <p:sldId id="273" r:id="rId38"/>
    <p:sldId id="274" r:id="rId39"/>
    <p:sldId id="275" r:id="rId40"/>
    <p:sldId id="280" r:id="rId41"/>
    <p:sldId id="281" r:id="rId42"/>
    <p:sldId id="282" r:id="rId43"/>
    <p:sldId id="283" r:id="rId44"/>
    <p:sldId id="307" r:id="rId45"/>
    <p:sldId id="308" r:id="rId46"/>
    <p:sldId id="296" r:id="rId47"/>
    <p:sldId id="297" r:id="rId48"/>
    <p:sldId id="303" r:id="rId49"/>
    <p:sldId id="304" r:id="rId50"/>
    <p:sldId id="276" r:id="rId51"/>
    <p:sldId id="277" r:id="rId52"/>
    <p:sldId id="311" r:id="rId53"/>
  </p:sldIdLst>
  <p:sldSz cx="9144000" cy="6858000" type="screen4x3"/>
  <p:notesSz cx="6858000" cy="9144000"/>
  <p:custDataLst>
    <p:tags r:id="rId5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A00"/>
    <a:srgbClr val="D6A300"/>
    <a:srgbClr val="FF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Kliknite, če želite urediti sloge besedila matrice</a:t>
            </a:r>
          </a:p>
          <a:p>
            <a:pPr lvl="1"/>
            <a:r>
              <a:rPr lang="en-US" noProof="0"/>
              <a:t>Druga raven</a:t>
            </a:r>
          </a:p>
          <a:p>
            <a:pPr lvl="2"/>
            <a:r>
              <a:rPr lang="en-US" noProof="0"/>
              <a:t>Tretja raven</a:t>
            </a:r>
          </a:p>
          <a:p>
            <a:pPr lvl="3"/>
            <a:r>
              <a:rPr lang="en-US" noProof="0"/>
              <a:t>Četrta raven</a:t>
            </a:r>
          </a:p>
          <a:p>
            <a:pPr lvl="4"/>
            <a:r>
              <a:rPr lang="en-US" noProof="0"/>
              <a:t>Peta raven</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027E544-9526-4C6B-8FB4-943676D7732C}" type="slidenum">
              <a:rPr lang="en-US"/>
              <a:pPr>
                <a:defRPr/>
              </a:pPr>
              <a:t>‹#›</a:t>
            </a:fld>
            <a:endParaRPr lang="en-US" dirty="0"/>
          </a:p>
        </p:txBody>
      </p:sp>
    </p:spTree>
    <p:extLst>
      <p:ext uri="{BB962C8B-B14F-4D97-AF65-F5344CB8AC3E}">
        <p14:creationId xmlns:p14="http://schemas.microsoft.com/office/powerpoint/2010/main" val="4020839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E18B86A-E015-423A-ABF3-972DDD9992D9}" type="slidenum">
              <a:rPr lang="en-US" smtClean="0"/>
              <a:pPr/>
              <a:t>1</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D13F81-2D9D-49BD-A496-243138BB33F2}" type="slidenum">
              <a:rPr lang="en-US" smtClean="0"/>
              <a:pPr/>
              <a:t>20</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1C79A5C-DE3C-429C-993E-9F1F848336CA}" type="slidenum">
              <a:rPr lang="en-US" smtClean="0"/>
              <a:pPr/>
              <a:t>21</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BE7493C-0F41-44E4-8D3B-E2F1385CB3DA}" type="slidenum">
              <a:rPr lang="en-US" smtClean="0"/>
              <a:pPr/>
              <a:t>22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EE38EDD-A91F-40F6-861F-43043A43D2A7}" type="slidenum">
              <a:rPr lang="en-US" smtClean="0"/>
              <a:pPr/>
              <a:t>23</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0C7BD6-0E3B-48EA-B7F7-4EB98C3FF560}" type="slidenum">
              <a:rPr lang="en-US" smtClean="0"/>
              <a:pPr/>
              <a:t>24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DD4D51-BFF2-4CB3-BBBE-F50D73241C80}" type="slidenum">
              <a:rPr lang="en-US" smtClean="0"/>
              <a:pPr/>
              <a:t>25</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26</a:t>
            </a:fld>
            <a:endParaRPr lang="en-US" dirty="0"/>
          </a:p>
        </p:txBody>
      </p:sp>
    </p:spTree>
    <p:extLst>
      <p:ext uri="{BB962C8B-B14F-4D97-AF65-F5344CB8AC3E}">
        <p14:creationId xmlns:p14="http://schemas.microsoft.com/office/powerpoint/2010/main" val="81193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27</a:t>
            </a:fld>
            <a:endParaRPr lang="en-US" dirty="0"/>
          </a:p>
        </p:txBody>
      </p:sp>
    </p:spTree>
    <p:extLst>
      <p:ext uri="{BB962C8B-B14F-4D97-AF65-F5344CB8AC3E}">
        <p14:creationId xmlns:p14="http://schemas.microsoft.com/office/powerpoint/2010/main" val="2745224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86C1250-D708-4FB7-B53A-B98F7C6B3B73}" type="slidenum">
              <a:rPr lang="en-US" smtClean="0"/>
              <a:pPr/>
              <a:t>28</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E2AE3-8D71-4CC6-A3EB-DA9BF4B610ED}" type="slidenum">
              <a:rPr lang="en-US" smtClean="0"/>
              <a:pPr/>
              <a:t>29</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91BE359-29BF-4951-BEB1-B81844816F20}" type="slidenum">
              <a:rPr lang="en-US" smtClean="0"/>
              <a:pPr/>
              <a:t>12</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30</a:t>
            </a:fld>
            <a:endParaRPr lang="en-US" dirty="0"/>
          </a:p>
        </p:txBody>
      </p:sp>
    </p:spTree>
    <p:extLst>
      <p:ext uri="{BB962C8B-B14F-4D97-AF65-F5344CB8AC3E}">
        <p14:creationId xmlns:p14="http://schemas.microsoft.com/office/powerpoint/2010/main" val="60549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31</a:t>
            </a:fld>
            <a:endParaRPr lang="en-US" dirty="0"/>
          </a:p>
        </p:txBody>
      </p:sp>
    </p:spTree>
    <p:extLst>
      <p:ext uri="{BB962C8B-B14F-4D97-AF65-F5344CB8AC3E}">
        <p14:creationId xmlns:p14="http://schemas.microsoft.com/office/powerpoint/2010/main" val="2468582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85B7F3C-62C9-4D75-98F3-5F0E4EF3151B}" type="slidenum">
              <a:rPr lang="en-US" smtClean="0"/>
              <a:pPr/>
              <a:t>32</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B15B4BC-0782-447A-8AAC-8EBCE630C497}" type="slidenum">
              <a:rPr lang="en-US" smtClean="0"/>
              <a:pPr/>
              <a:t>33</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E3E3D26-4F9A-4238-8016-EF726D21CA05}" type="slidenum">
              <a:rPr lang="en-US" smtClean="0"/>
              <a:pPr/>
              <a:t>34</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B618E8F-ECFD-42EA-86F2-09EFBEC267BE}" type="slidenum">
              <a:rPr lang="en-US" smtClean="0"/>
              <a:pPr/>
              <a:t>35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57B20AB-DD60-4E8E-BCD7-E2D5615F1919}" type="slidenum">
              <a:rPr lang="en-US" smtClean="0"/>
              <a:pPr/>
              <a:t>36</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789F922-E2A0-4109-824D-4FE06783D064}" type="slidenum">
              <a:rPr lang="en-US" smtClean="0"/>
              <a:pPr/>
              <a:t>37</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28EDE93-0648-4BEE-9F50-CDA9BD48E42F}" type="slidenum">
              <a:rPr lang="en-US" smtClean="0"/>
              <a:pPr/>
              <a:t>38</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5F91D79-F18E-4A91-9BC7-7ED90F1BCFEC}" type="slidenum">
              <a:rPr lang="en-US" smtClean="0"/>
              <a:pPr/>
              <a:t>39</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2A56FE8-85F6-400A-936C-A98578BCE6FE}" type="slidenum">
              <a:rPr lang="en-US" smtClean="0"/>
              <a:pPr/>
              <a:t>13</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8EE32D6-FA50-467B-9B4B-1D45F1CB1197}" type="slidenum">
              <a:rPr lang="en-US" smtClean="0"/>
              <a:pPr/>
              <a:t>40</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2CC5C87-8973-4E5D-BA21-C678043D93FF}" type="slidenum">
              <a:rPr lang="en-US" smtClean="0"/>
              <a:pPr/>
              <a:t>41</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2AA1317-915E-4677-86DA-E007AD732047}" type="slidenum">
              <a:rPr lang="en-US" smtClean="0"/>
              <a:pPr/>
              <a:t>42</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5B4F46F-1044-432E-BC6A-4B279187CC24}" type="slidenum">
              <a:rPr lang="en-US" smtClean="0"/>
              <a:pPr/>
              <a:t>43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44</a:t>
            </a:fld>
            <a:endParaRPr lang="en-US" dirty="0"/>
          </a:p>
        </p:txBody>
      </p:sp>
    </p:spTree>
    <p:extLst>
      <p:ext uri="{BB962C8B-B14F-4D97-AF65-F5344CB8AC3E}">
        <p14:creationId xmlns:p14="http://schemas.microsoft.com/office/powerpoint/2010/main" val="4200779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45</a:t>
            </a:fld>
            <a:endParaRPr lang="en-US" dirty="0"/>
          </a:p>
        </p:txBody>
      </p:sp>
    </p:spTree>
    <p:extLst>
      <p:ext uri="{BB962C8B-B14F-4D97-AF65-F5344CB8AC3E}">
        <p14:creationId xmlns:p14="http://schemas.microsoft.com/office/powerpoint/2010/main" val="3568443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AB526A4-F2A0-4022-8E86-CFD3029D4E34}" type="slidenum">
              <a:rPr lang="en-US" smtClean="0"/>
              <a:pPr/>
              <a:t>46</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FE2058-999F-4C02-A860-4ED604274590}" type="slidenum">
              <a:rPr lang="en-US" smtClean="0"/>
              <a:pPr/>
              <a:t>47</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48</a:t>
            </a:fld>
            <a:endParaRPr lang="en-US" dirty="0"/>
          </a:p>
        </p:txBody>
      </p:sp>
    </p:spTree>
    <p:extLst>
      <p:ext uri="{BB962C8B-B14F-4D97-AF65-F5344CB8AC3E}">
        <p14:creationId xmlns:p14="http://schemas.microsoft.com/office/powerpoint/2010/main" val="1944678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49</a:t>
            </a:fld>
            <a:endParaRPr lang="en-US" dirty="0"/>
          </a:p>
        </p:txBody>
      </p:sp>
    </p:spTree>
    <p:extLst>
      <p:ext uri="{BB962C8B-B14F-4D97-AF65-F5344CB8AC3E}">
        <p14:creationId xmlns:p14="http://schemas.microsoft.com/office/powerpoint/2010/main" val="281264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9B74C11-B514-46CB-96D1-522448081336}" type="slidenum">
              <a:rPr lang="en-US" smtClean="0"/>
              <a:pPr/>
              <a:t>14</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EE7E55A-DF5F-4564-A026-CB0BD8F66EDA}" type="slidenum">
              <a:rPr lang="en-US" smtClean="0"/>
              <a:pPr/>
              <a:t>50</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71D0422-C149-4837-82BA-48AC62CD0C98}" type="slidenum">
              <a:rPr lang="en-US" smtClean="0"/>
              <a:pPr/>
              <a:t>51</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52</a:t>
            </a:fld>
            <a:endParaRPr lang="en-US" dirty="0"/>
          </a:p>
        </p:txBody>
      </p:sp>
    </p:spTree>
    <p:extLst>
      <p:ext uri="{BB962C8B-B14F-4D97-AF65-F5344CB8AC3E}">
        <p14:creationId xmlns:p14="http://schemas.microsoft.com/office/powerpoint/2010/main" val="199256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DEBD038-2F5B-4735-9861-85B1D1080973}" type="slidenum">
              <a:rPr lang="en-US" smtClean="0"/>
              <a:pPr/>
              <a:t>15</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16</a:t>
            </a:fld>
            <a:endParaRPr lang="en-US" dirty="0"/>
          </a:p>
        </p:txBody>
      </p:sp>
    </p:spTree>
    <p:extLst>
      <p:ext uri="{BB962C8B-B14F-4D97-AF65-F5344CB8AC3E}">
        <p14:creationId xmlns:p14="http://schemas.microsoft.com/office/powerpoint/2010/main" val="193447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17</a:t>
            </a:fld>
            <a:endParaRPr lang="en-US" dirty="0"/>
          </a:p>
        </p:txBody>
      </p:sp>
    </p:spTree>
    <p:extLst>
      <p:ext uri="{BB962C8B-B14F-4D97-AF65-F5344CB8AC3E}">
        <p14:creationId xmlns:p14="http://schemas.microsoft.com/office/powerpoint/2010/main" val="416592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18</a:t>
            </a:fld>
            <a:endParaRPr lang="en-US" dirty="0"/>
          </a:p>
        </p:txBody>
      </p:sp>
    </p:spTree>
    <p:extLst>
      <p:ext uri="{BB962C8B-B14F-4D97-AF65-F5344CB8AC3E}">
        <p14:creationId xmlns:p14="http://schemas.microsoft.com/office/powerpoint/2010/main" val="298112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F027E544-9526-4C6B-8FB4-943676D7732C}" type="slidenum">
              <a:rPr lang="en-US" smtClean="0"/>
              <a:pPr>
                <a:defRPr/>
              </a:pPr>
              <a:t>19</a:t>
            </a:fld>
            <a:endParaRPr lang="en-US" dirty="0"/>
          </a:p>
        </p:txBody>
      </p:sp>
    </p:spTree>
    <p:extLst>
      <p:ext uri="{BB962C8B-B14F-4D97-AF65-F5344CB8AC3E}">
        <p14:creationId xmlns:p14="http://schemas.microsoft.com/office/powerpoint/2010/main" val="127369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a:t>Kliknite, če želite urediti slog podnaslova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6" name="Rectangle 6"/>
          <p:cNvSpPr>
            <a:spLocks noGrp="1" noChangeArrowheads="1"/>
          </p:cNvSpPr>
          <p:nvPr>
            <p:ph type="sldNum" sz="quarter" idx="12"/>
          </p:nvPr>
        </p:nvSpPr>
        <p:spPr>
          <a:ln/>
        </p:spPr>
        <p:txBody>
          <a:bodyPr/>
          <a:lstStyle>
            <a:lvl1pPr>
              <a:defRPr/>
            </a:lvl1pPr>
          </a:lstStyle>
          <a:p>
            <a:pPr>
              <a:defRPr/>
            </a:pPr>
            <a:fld id="{8B27A4D0-AE20-49DC-B033-F19B49D3367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6" name="Rectangle 6"/>
          <p:cNvSpPr>
            <a:spLocks noGrp="1" noChangeArrowheads="1"/>
          </p:cNvSpPr>
          <p:nvPr>
            <p:ph type="sldNum" sz="quarter" idx="12"/>
          </p:nvPr>
        </p:nvSpPr>
        <p:spPr>
          <a:ln/>
        </p:spPr>
        <p:txBody>
          <a:bodyPr/>
          <a:lstStyle>
            <a:lvl1pPr>
              <a:defRPr/>
            </a:lvl1pPr>
          </a:lstStyle>
          <a:p>
            <a:pPr>
              <a:defRPr/>
            </a:pPr>
            <a:fld id="{9F1F845D-D9E0-4253-B7AE-D39F3CD0AB8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6" name="Rectangle 6"/>
          <p:cNvSpPr>
            <a:spLocks noGrp="1" noChangeArrowheads="1"/>
          </p:cNvSpPr>
          <p:nvPr>
            <p:ph type="sldNum" sz="quarter" idx="12"/>
          </p:nvPr>
        </p:nvSpPr>
        <p:spPr>
          <a:ln/>
        </p:spPr>
        <p:txBody>
          <a:bodyPr/>
          <a:lstStyle>
            <a:lvl1pPr>
              <a:defRPr/>
            </a:lvl1pPr>
          </a:lstStyle>
          <a:p>
            <a:pPr>
              <a:defRPr/>
            </a:pPr>
            <a:fld id="{7EC18772-1618-4A0E-88B5-77CDA9ECBAC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6" name="Rectangle 6"/>
          <p:cNvSpPr>
            <a:spLocks noGrp="1" noChangeArrowheads="1"/>
          </p:cNvSpPr>
          <p:nvPr>
            <p:ph type="sldNum" sz="quarter" idx="12"/>
          </p:nvPr>
        </p:nvSpPr>
        <p:spPr>
          <a:ln/>
        </p:spPr>
        <p:txBody>
          <a:bodyPr/>
          <a:lstStyle>
            <a:lvl1pPr>
              <a:defRPr/>
            </a:lvl1pPr>
          </a:lstStyle>
          <a:p>
            <a:pPr>
              <a:defRPr/>
            </a:pPr>
            <a:fld id="{A685D5F9-DE57-4646-AED7-8E49F035317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6" name="Rectangle 6"/>
          <p:cNvSpPr>
            <a:spLocks noGrp="1" noChangeArrowheads="1"/>
          </p:cNvSpPr>
          <p:nvPr>
            <p:ph type="sldNum" sz="quarter" idx="12"/>
          </p:nvPr>
        </p:nvSpPr>
        <p:spPr>
          <a:ln/>
        </p:spPr>
        <p:txBody>
          <a:bodyPr/>
          <a:lstStyle>
            <a:lvl1pPr>
              <a:defRPr/>
            </a:lvl1pPr>
          </a:lstStyle>
          <a:p>
            <a:pPr>
              <a:defRPr/>
            </a:pPr>
            <a:fld id="{9488C914-7D4C-4EFC-95E0-511AA7BD9B0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7" name="Rectangle 6"/>
          <p:cNvSpPr>
            <a:spLocks noGrp="1" noChangeArrowheads="1"/>
          </p:cNvSpPr>
          <p:nvPr>
            <p:ph type="sldNum" sz="quarter" idx="12"/>
          </p:nvPr>
        </p:nvSpPr>
        <p:spPr>
          <a:ln/>
        </p:spPr>
        <p:txBody>
          <a:bodyPr/>
          <a:lstStyle>
            <a:lvl1pPr>
              <a:defRPr/>
            </a:lvl1pPr>
          </a:lstStyle>
          <a:p>
            <a:pPr>
              <a:defRPr/>
            </a:pPr>
            <a:fld id="{ADE03DAF-AB72-4540-A7C2-97AC3B61C10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9" name="Rectangle 6"/>
          <p:cNvSpPr>
            <a:spLocks noGrp="1" noChangeArrowheads="1"/>
          </p:cNvSpPr>
          <p:nvPr>
            <p:ph type="sldNum" sz="quarter" idx="12"/>
          </p:nvPr>
        </p:nvSpPr>
        <p:spPr>
          <a:ln/>
        </p:spPr>
        <p:txBody>
          <a:bodyPr/>
          <a:lstStyle>
            <a:lvl1pPr>
              <a:defRPr/>
            </a:lvl1pPr>
          </a:lstStyle>
          <a:p>
            <a:pPr>
              <a:defRPr/>
            </a:pPr>
            <a:fld id="{10EEB832-2876-4058-9563-626D5A74009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5" name="Rectangle 6"/>
          <p:cNvSpPr>
            <a:spLocks noGrp="1" noChangeArrowheads="1"/>
          </p:cNvSpPr>
          <p:nvPr>
            <p:ph type="sldNum" sz="quarter" idx="12"/>
          </p:nvPr>
        </p:nvSpPr>
        <p:spPr>
          <a:ln/>
        </p:spPr>
        <p:txBody>
          <a:bodyPr/>
          <a:lstStyle>
            <a:lvl1pPr>
              <a:defRPr/>
            </a:lvl1pPr>
          </a:lstStyle>
          <a:p>
            <a:pPr>
              <a:defRPr/>
            </a:pPr>
            <a:fld id="{C057687E-9B7E-44AD-BF31-C8C71B83A9C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4" name="Rectangle 6"/>
          <p:cNvSpPr>
            <a:spLocks noGrp="1" noChangeArrowheads="1"/>
          </p:cNvSpPr>
          <p:nvPr>
            <p:ph type="sldNum" sz="quarter" idx="12"/>
          </p:nvPr>
        </p:nvSpPr>
        <p:spPr>
          <a:ln/>
        </p:spPr>
        <p:txBody>
          <a:bodyPr/>
          <a:lstStyle>
            <a:lvl1pPr>
              <a:defRPr/>
            </a:lvl1pPr>
          </a:lstStyle>
          <a:p>
            <a:pPr>
              <a:defRPr/>
            </a:pPr>
            <a:fld id="{66AB0C80-EF55-439D-9FAF-D1F32E421C9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7" name="Rectangle 6"/>
          <p:cNvSpPr>
            <a:spLocks noGrp="1" noChangeArrowheads="1"/>
          </p:cNvSpPr>
          <p:nvPr>
            <p:ph type="sldNum" sz="quarter" idx="12"/>
          </p:nvPr>
        </p:nvSpPr>
        <p:spPr>
          <a:ln/>
        </p:spPr>
        <p:txBody>
          <a:bodyPr/>
          <a:lstStyle>
            <a:lvl1pPr>
              <a:defRPr/>
            </a:lvl1pPr>
          </a:lstStyle>
          <a:p>
            <a:pPr>
              <a:defRPr/>
            </a:pPr>
            <a:fld id="{3F77F565-1787-4FFF-A59B-382379C5B6F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Klavdija Štrancar</a:t>
            </a:r>
          </a:p>
        </p:txBody>
      </p:sp>
      <p:sp>
        <p:nvSpPr>
          <p:cNvPr id="7" name="Rectangle 6"/>
          <p:cNvSpPr>
            <a:spLocks noGrp="1" noChangeArrowheads="1"/>
          </p:cNvSpPr>
          <p:nvPr>
            <p:ph type="sldNum" sz="quarter" idx="12"/>
          </p:nvPr>
        </p:nvSpPr>
        <p:spPr>
          <a:ln/>
        </p:spPr>
        <p:txBody>
          <a:bodyPr/>
          <a:lstStyle>
            <a:lvl1pPr>
              <a:defRPr/>
            </a:lvl1pPr>
          </a:lstStyle>
          <a:p>
            <a:pPr>
              <a:defRPr/>
            </a:pPr>
            <a:fld id="{30C2B280-36AE-4882-8247-D4B01AC861B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alphaModFix amt="84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dirty="0"/>
              <a:t>Klavdija Štrancar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F08999C-4781-406E-9BC8-EC50D16CBF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609600" y="685800"/>
            <a:ext cx="8229600" cy="2438400"/>
          </a:xfrm>
        </p:spPr>
        <p:txBody>
          <a:bodyPr/>
          <a:lstStyle/>
          <a:p>
            <a:pPr eaLnBrk="1" hangingPunct="1">
              <a:defRPr/>
            </a:pPr>
            <a:r>
              <a:rPr lang="sl-SI" sz="4800" dirty="0">
                <a:solidFill>
                  <a:srgbClr val="FFC000"/>
                </a:solidFill>
                <a:effectLst>
                  <a:outerShdw blurRad="38100" dist="38100" dir="2700000" algn="tl">
                    <a:srgbClr val="000000"/>
                  </a:outerShdw>
                </a:effectLst>
                <a:latin typeface="Candara" pitchFamily="34" charset="0"/>
              </a:rPr>
              <a:t>JAZ IN MOJA DRUŽINA</a:t>
            </a:r>
            <a:br>
              <a:rPr lang="sl-SI" sz="6000" dirty="0">
                <a:solidFill>
                  <a:srgbClr val="FFC000"/>
                </a:solidFill>
                <a:effectLst>
                  <a:outerShdw blurRad="38100" dist="38100" dir="2700000" algn="tl">
                    <a:srgbClr val="000000"/>
                  </a:outerShdw>
                </a:effectLst>
                <a:latin typeface="Candara" pitchFamily="34" charset="0"/>
              </a:rPr>
            </a:br>
            <a:r>
              <a:rPr lang="sl-SI" sz="3200" dirty="0">
                <a:solidFill>
                  <a:srgbClr val="FFC000"/>
                </a:solidFill>
                <a:effectLst>
                  <a:outerShdw blurRad="38100" dist="38100" dir="2700000" algn="tl">
                    <a:srgbClr val="000000"/>
                  </a:outerShdw>
                </a:effectLst>
                <a:latin typeface="Candara" pitchFamily="34" charset="0"/>
              </a:rPr>
              <a:t>PONOVIMO</a:t>
            </a:r>
            <a:br>
              <a:rPr lang="sl-SI" sz="6600" dirty="0">
                <a:solidFill>
                  <a:srgbClr val="D6A300"/>
                </a:solidFill>
                <a:effectLst>
                  <a:outerShdw blurRad="38100" dist="38100" dir="2700000" algn="tl">
                    <a:srgbClr val="000000"/>
                  </a:outerShdw>
                </a:effectLst>
                <a:latin typeface="Candara" pitchFamily="34" charset="0"/>
              </a:rPr>
            </a:br>
            <a:endParaRPr lang="en-US" sz="6000" dirty="0">
              <a:solidFill>
                <a:srgbClr val="D6A300"/>
              </a:solidFill>
              <a:effectLst>
                <a:outerShdw blurRad="38100" dist="38100" dir="2700000" algn="tl">
                  <a:srgbClr val="000000"/>
                </a:outerShdw>
              </a:effectLst>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01BB8-E9E1-467A-8820-585321505A99}"/>
              </a:ext>
            </a:extLst>
          </p:cNvPr>
          <p:cNvSpPr>
            <a:spLocks noGrp="1"/>
          </p:cNvSpPr>
          <p:nvPr>
            <p:ph type="title"/>
          </p:nvPr>
        </p:nvSpPr>
        <p:spPr/>
        <p:txBody>
          <a:bodyPr/>
          <a:lstStyle/>
          <a:p>
            <a:r>
              <a:rPr lang="sl-SI" sz="4800" dirty="0">
                <a:solidFill>
                  <a:schemeClr val="bg1"/>
                </a:solidFill>
                <a:latin typeface="Candara" panose="020E0502030303020204" pitchFamily="34" charset="0"/>
              </a:rPr>
              <a:t>5. vprašanje</a:t>
            </a:r>
          </a:p>
        </p:txBody>
      </p:sp>
      <p:sp>
        <p:nvSpPr>
          <p:cNvPr id="3" name="Označba mesta vsebine 2">
            <a:extLst>
              <a:ext uri="{FF2B5EF4-FFF2-40B4-BE49-F238E27FC236}">
                <a16:creationId xmlns:a16="http://schemas.microsoft.com/office/drawing/2014/main" id="{7E19B34B-21D9-40B9-83E2-B478EE5F5E9A}"/>
              </a:ext>
            </a:extLst>
          </p:cNvPr>
          <p:cNvSpPr>
            <a:spLocks noGrp="1"/>
          </p:cNvSpPr>
          <p:nvPr>
            <p:ph idx="1"/>
          </p:nvPr>
        </p:nvSpPr>
        <p:spPr/>
        <p:txBody>
          <a:bodyPr/>
          <a:lstStyle/>
          <a:p>
            <a:r>
              <a:rPr lang="sl-SI" sz="5400" dirty="0">
                <a:solidFill>
                  <a:srgbClr val="FFC000"/>
                </a:solidFill>
                <a:latin typeface="Candara" panose="020E0502030303020204" pitchFamily="34" charset="0"/>
              </a:rPr>
              <a:t>Opiši razliko med željo in potrebo.</a:t>
            </a:r>
          </a:p>
        </p:txBody>
      </p:sp>
    </p:spTree>
    <p:extLst>
      <p:ext uri="{BB962C8B-B14F-4D97-AF65-F5344CB8AC3E}">
        <p14:creationId xmlns:p14="http://schemas.microsoft.com/office/powerpoint/2010/main" val="256740237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2EA499-5AD1-4024-8CF5-350C7A0E0283}"/>
              </a:ext>
            </a:extLst>
          </p:cNvPr>
          <p:cNvSpPr>
            <a:spLocks noGrp="1"/>
          </p:cNvSpPr>
          <p:nvPr>
            <p:ph type="title"/>
          </p:nvPr>
        </p:nvSpPr>
        <p:spPr/>
        <p:txBody>
          <a:bodyPr/>
          <a:lstStyle/>
          <a:p>
            <a:r>
              <a:rPr lang="sl-SI" dirty="0">
                <a:solidFill>
                  <a:schemeClr val="bg1"/>
                </a:solidFill>
                <a:effectLst>
                  <a:outerShdw blurRad="38100" dist="38100" dir="2700000" algn="tl">
                    <a:srgbClr val="000000"/>
                  </a:outerShdw>
                </a:effectLst>
                <a:latin typeface="Candara" pitchFamily="34" charset="0"/>
              </a:rPr>
              <a:t>In odgovor je</a:t>
            </a:r>
            <a:r>
              <a:rPr lang="en-US" dirty="0">
                <a:solidFill>
                  <a:schemeClr val="bg1"/>
                </a:solidFill>
                <a:effectLst>
                  <a:outerShdw blurRad="38100" dist="38100" dir="2700000" algn="tl">
                    <a:srgbClr val="000000"/>
                  </a:outerShdw>
                </a:effectLst>
                <a:latin typeface="Candara" pitchFamily="34" charset="0"/>
              </a:rPr>
              <a:t>…</a:t>
            </a:r>
            <a:endParaRPr lang="sl-SI" dirty="0"/>
          </a:p>
        </p:txBody>
      </p:sp>
      <p:sp>
        <p:nvSpPr>
          <p:cNvPr id="3" name="Označba mesta vsebine 2">
            <a:extLst>
              <a:ext uri="{FF2B5EF4-FFF2-40B4-BE49-F238E27FC236}">
                <a16:creationId xmlns:a16="http://schemas.microsoft.com/office/drawing/2014/main" id="{C47C2151-EAD3-4E76-9892-1F9D667ABC5F}"/>
              </a:ext>
            </a:extLst>
          </p:cNvPr>
          <p:cNvSpPr>
            <a:spLocks noGrp="1"/>
          </p:cNvSpPr>
          <p:nvPr>
            <p:ph idx="1"/>
          </p:nvPr>
        </p:nvSpPr>
        <p:spPr/>
        <p:txBody>
          <a:bodyPr/>
          <a:lstStyle/>
          <a:p>
            <a:r>
              <a:rPr lang="sl-SI" sz="4000" dirty="0">
                <a:solidFill>
                  <a:srgbClr val="FFC000"/>
                </a:solidFill>
                <a:latin typeface="Candara" panose="020E0502030303020204" pitchFamily="34" charset="0"/>
              </a:rPr>
              <a:t>Želja je čustveno hotenje, da bi nekaj imeli, pridobili. To ne pomeni, da vse, kar si želimo, nujno potrebujemo za življenje. Potreba pa je nekaj, kar nujno potrebujemo, npr. nekaj, od česar je odvisno naše preživetje (hrana …).</a:t>
            </a:r>
          </a:p>
        </p:txBody>
      </p:sp>
    </p:spTree>
    <p:extLst>
      <p:ext uri="{BB962C8B-B14F-4D97-AF65-F5344CB8AC3E}">
        <p14:creationId xmlns:p14="http://schemas.microsoft.com/office/powerpoint/2010/main" val="222404778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6. vprašanje </a:t>
            </a:r>
            <a:endParaRPr lang="en-US" sz="4800" dirty="0">
              <a:solidFill>
                <a:schemeClr val="bg1"/>
              </a:solidFill>
              <a:effectLst>
                <a:outerShdw blurRad="38100" dist="38100" dir="2700000" algn="tl">
                  <a:srgbClr val="000000"/>
                </a:outerShdw>
              </a:effectLst>
              <a:latin typeface="Candara" pitchFamily="34" charset="0"/>
            </a:endParaRPr>
          </a:p>
        </p:txBody>
      </p:sp>
      <p:sp>
        <p:nvSpPr>
          <p:cNvPr id="8195"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Kaj je družina?</a:t>
            </a:r>
            <a:endParaRPr lang="en-US" sz="5400" dirty="0">
              <a:solidFill>
                <a:srgbClr val="FFC000"/>
              </a:solidFill>
              <a:latin typeface="Candara" pitchFamily="34" charset="0"/>
            </a:endParaRPr>
          </a:p>
        </p:txBody>
      </p:sp>
      <p:pic>
        <p:nvPicPr>
          <p:cNvPr id="2" name="Slika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p>
        </p:txBody>
      </p:sp>
      <p:sp>
        <p:nvSpPr>
          <p:cNvPr id="9219" name="Rectangle 3"/>
          <p:cNvSpPr>
            <a:spLocks noGrp="1" noChangeArrowheads="1"/>
          </p:cNvSpPr>
          <p:nvPr>
            <p:ph type="body" idx="1"/>
          </p:nvPr>
        </p:nvSpPr>
        <p:spPr/>
        <p:txBody>
          <a:bodyPr/>
          <a:lstStyle/>
          <a:p>
            <a:pPr eaLnBrk="1" hangingPunct="1">
              <a:buFont typeface="Arial" panose="020B0604020202020204" pitchFamily="34" charset="0"/>
              <a:buChar char="•"/>
            </a:pPr>
            <a:r>
              <a:rPr lang="sl-SI" sz="4800" dirty="0">
                <a:solidFill>
                  <a:srgbClr val="FFC000"/>
                </a:solidFill>
                <a:latin typeface="Candara" pitchFamily="34" charset="0"/>
              </a:rPr>
              <a:t>Skupnost ljudi, ki jih povezuje krvno sorodstvo, posvojitev ali rejništvo.</a:t>
            </a:r>
          </a:p>
          <a:p>
            <a:pPr marL="0" indent="0" eaLnBrk="1" hangingPunct="1">
              <a:buNone/>
            </a:pPr>
            <a:endParaRPr lang="sl-SI" sz="4800" dirty="0">
              <a:solidFill>
                <a:srgbClr val="FFC000"/>
              </a:solidFill>
              <a:latin typeface="Candara" pitchFamily="34" charset="0"/>
            </a:endParaRPr>
          </a:p>
          <a:p>
            <a:pPr eaLnBrk="1" hangingPunct="1"/>
            <a:endParaRPr lang="en-US" dirty="0">
              <a:solidFill>
                <a:srgbClr val="FFC000"/>
              </a:solidFill>
              <a:latin typeface="Candara" pitchFamily="34" charset="0"/>
            </a:endParaRPr>
          </a:p>
        </p:txBody>
      </p:sp>
      <p:pic>
        <p:nvPicPr>
          <p:cNvPr id="11" name="Slika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7.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34819"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Kaj pomeni zakonska zveza?</a:t>
            </a:r>
            <a:r>
              <a:rPr lang="en-US" sz="5400" dirty="0">
                <a:solidFill>
                  <a:srgbClr val="FFC000"/>
                </a:solidFill>
                <a:latin typeface="Candara" pitchFamily="34" charset="0"/>
              </a:rPr>
              <a:t> </a:t>
            </a:r>
          </a:p>
        </p:txBody>
      </p:sp>
      <p:pic>
        <p:nvPicPr>
          <p:cNvPr id="6" name="Slika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799"/>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800" dirty="0">
                <a:solidFill>
                  <a:schemeClr val="bg1"/>
                </a:solidFill>
                <a:effectLst>
                  <a:outerShdw blurRad="38100" dist="38100" dir="2700000" algn="tl">
                    <a:srgbClr val="000000"/>
                  </a:outerShdw>
                </a:effectLst>
                <a:latin typeface="Candara" pitchFamily="34" charset="0"/>
              </a:rPr>
              <a:t>In odgovor je…</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Char char="§"/>
            </a:pPr>
            <a:r>
              <a:rPr lang="sl-SI" sz="5400" dirty="0">
                <a:solidFill>
                  <a:srgbClr val="FFC000"/>
                </a:solidFill>
                <a:latin typeface="Candara" pitchFamily="34" charset="0"/>
              </a:rPr>
              <a:t>Da se partnerja poročita na matičnem uradu.</a:t>
            </a:r>
            <a:endParaRPr lang="en-US" sz="5400" dirty="0">
              <a:solidFill>
                <a:srgbClr val="FFC000"/>
              </a:solidFill>
              <a:latin typeface="Candara" pitchFamily="34" charset="0"/>
            </a:endParaRP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p:cNvSpPr>
            <a:spLocks noGrp="1"/>
          </p:cNvSpPr>
          <p:nvPr>
            <p:ph type="title"/>
          </p:nvPr>
        </p:nvSpPr>
        <p:spPr/>
        <p:txBody>
          <a:bodyPr/>
          <a:lstStyle/>
          <a:p>
            <a:pPr>
              <a:defRPr/>
            </a:pPr>
            <a:r>
              <a:rPr lang="sl-SI" sz="4800" dirty="0">
                <a:solidFill>
                  <a:schemeClr val="bg1"/>
                </a:solidFill>
                <a:effectLst>
                  <a:outerShdw blurRad="38100" dist="38100" dir="2700000" algn="tl">
                    <a:srgbClr val="000000"/>
                  </a:outerShdw>
                </a:effectLst>
                <a:latin typeface="Candara" pitchFamily="34" charset="0"/>
              </a:rPr>
              <a:t>8.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endParaRPr lang="sl-SI" sz="4800" dirty="0">
              <a:solidFill>
                <a:schemeClr val="bg1"/>
              </a:solidFill>
              <a:latin typeface="Candara" pitchFamily="34" charset="0"/>
            </a:endParaRPr>
          </a:p>
        </p:txBody>
      </p:sp>
      <p:sp>
        <p:nvSpPr>
          <p:cNvPr id="6147" name="Ograda vsebine 2"/>
          <p:cNvSpPr>
            <a:spLocks noGrp="1"/>
          </p:cNvSpPr>
          <p:nvPr>
            <p:ph idx="1"/>
          </p:nvPr>
        </p:nvSpPr>
        <p:spPr/>
        <p:txBody>
          <a:bodyPr/>
          <a:lstStyle/>
          <a:p>
            <a:r>
              <a:rPr lang="sl-SI" sz="5400" dirty="0">
                <a:solidFill>
                  <a:srgbClr val="FFC000"/>
                </a:solidFill>
                <a:latin typeface="Candara" pitchFamily="34" charset="0"/>
              </a:rPr>
              <a:t>V kakšni zvezi lahko živita partnerja?</a:t>
            </a:r>
          </a:p>
          <a:p>
            <a:endParaRPr lang="sl-SI" dirty="0">
              <a:solidFill>
                <a:srgbClr val="FFC000"/>
              </a:solidFill>
              <a:latin typeface="Candara" pitchFamily="34" charset="0"/>
            </a:endParaRP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p:cNvSpPr>
            <a:spLocks noGrp="1"/>
          </p:cNvSpPr>
          <p:nvPr>
            <p:ph type="title"/>
          </p:nvPr>
        </p:nvSpPr>
        <p:spPr/>
        <p:txBody>
          <a:bodyPr/>
          <a:lstStyle/>
          <a:p>
            <a:pPr>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endParaRPr lang="sl-SI" sz="4800" dirty="0">
              <a:solidFill>
                <a:schemeClr val="bg1"/>
              </a:solidFill>
              <a:latin typeface="Candara" pitchFamily="34" charset="0"/>
            </a:endParaRPr>
          </a:p>
        </p:txBody>
      </p:sp>
      <p:sp>
        <p:nvSpPr>
          <p:cNvPr id="7171" name="Ograda vsebine 2"/>
          <p:cNvSpPr>
            <a:spLocks noGrp="1"/>
          </p:cNvSpPr>
          <p:nvPr>
            <p:ph idx="1"/>
          </p:nvPr>
        </p:nvSpPr>
        <p:spPr/>
        <p:txBody>
          <a:bodyPr/>
          <a:lstStyle/>
          <a:p>
            <a:r>
              <a:rPr lang="sl-SI" sz="5400" dirty="0">
                <a:solidFill>
                  <a:srgbClr val="FFC000"/>
                </a:solidFill>
                <a:latin typeface="Candara" pitchFamily="34" charset="0"/>
              </a:rPr>
              <a:t>V zakonski ali zunajzakonski zvezi.</a:t>
            </a: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p:cNvSpPr>
            <a:spLocks noGrp="1"/>
          </p:cNvSpPr>
          <p:nvPr>
            <p:ph type="title"/>
          </p:nvPr>
        </p:nvSpPr>
        <p:spPr/>
        <p:txBody>
          <a:bodyPr/>
          <a:lstStyle/>
          <a:p>
            <a:pPr>
              <a:defRPr/>
            </a:pPr>
            <a:r>
              <a:rPr lang="sl-SI" sz="4800" dirty="0">
                <a:solidFill>
                  <a:schemeClr val="bg1"/>
                </a:solidFill>
                <a:effectLst>
                  <a:outerShdw blurRad="38100" dist="38100" dir="2700000" algn="tl">
                    <a:srgbClr val="000000"/>
                  </a:outerShdw>
                </a:effectLst>
                <a:latin typeface="Candara" pitchFamily="34" charset="0"/>
              </a:rPr>
              <a:t>9.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endParaRPr lang="sl-SI" sz="4800" dirty="0">
              <a:solidFill>
                <a:schemeClr val="bg1"/>
              </a:solidFill>
              <a:latin typeface="Candara" pitchFamily="34" charset="0"/>
            </a:endParaRPr>
          </a:p>
        </p:txBody>
      </p:sp>
      <p:sp>
        <p:nvSpPr>
          <p:cNvPr id="4099" name="Ograda vsebine 2"/>
          <p:cNvSpPr>
            <a:spLocks noGrp="1"/>
          </p:cNvSpPr>
          <p:nvPr>
            <p:ph idx="1"/>
          </p:nvPr>
        </p:nvSpPr>
        <p:spPr/>
        <p:txBody>
          <a:bodyPr/>
          <a:lstStyle/>
          <a:p>
            <a:r>
              <a:rPr lang="sl-SI" sz="5400" dirty="0">
                <a:solidFill>
                  <a:srgbClr val="FFC000"/>
                </a:solidFill>
                <a:latin typeface="Candara" pitchFamily="34" charset="0"/>
              </a:rPr>
              <a:t>Kaj pomeni zunajzakonska zveza?</a:t>
            </a:r>
          </a:p>
          <a:p>
            <a:pPr>
              <a:buFontTx/>
              <a:buNone/>
            </a:pPr>
            <a:endParaRPr lang="sl-SI" dirty="0">
              <a:solidFill>
                <a:srgbClr val="FFC000"/>
              </a:solidFill>
              <a:latin typeface="Candara" pitchFamily="34" charset="0"/>
            </a:endParaRP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p:cNvSpPr>
            <a:spLocks noGrp="1"/>
          </p:cNvSpPr>
          <p:nvPr>
            <p:ph type="title"/>
          </p:nvPr>
        </p:nvSpPr>
        <p:spPr/>
        <p:txBody>
          <a:bodyPr/>
          <a:lstStyle/>
          <a:p>
            <a:pPr>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endParaRPr lang="sl-SI" sz="4800" dirty="0">
              <a:solidFill>
                <a:schemeClr val="bg1"/>
              </a:solidFill>
              <a:latin typeface="Candara" pitchFamily="34" charset="0"/>
            </a:endParaRPr>
          </a:p>
        </p:txBody>
      </p:sp>
      <p:sp>
        <p:nvSpPr>
          <p:cNvPr id="5123" name="Ograda vsebine 2"/>
          <p:cNvSpPr>
            <a:spLocks noGrp="1"/>
          </p:cNvSpPr>
          <p:nvPr>
            <p:ph idx="1"/>
          </p:nvPr>
        </p:nvSpPr>
        <p:spPr/>
        <p:txBody>
          <a:bodyPr/>
          <a:lstStyle/>
          <a:p>
            <a:r>
              <a:rPr lang="sl-SI" sz="5400" dirty="0">
                <a:solidFill>
                  <a:srgbClr val="FFC000"/>
                </a:solidFill>
                <a:latin typeface="Candara" pitchFamily="34" charset="0"/>
              </a:rPr>
              <a:t>Da se partnerja odločita živeti skupaj brez poroke.</a:t>
            </a: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3436"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ACF3E8-E022-42F5-ACA9-0821060F9904}"/>
              </a:ext>
            </a:extLst>
          </p:cNvPr>
          <p:cNvSpPr>
            <a:spLocks noGrp="1"/>
          </p:cNvSpPr>
          <p:nvPr>
            <p:ph type="title"/>
          </p:nvPr>
        </p:nvSpPr>
        <p:spPr/>
        <p:txBody>
          <a:bodyPr/>
          <a:lstStyle/>
          <a:p>
            <a:r>
              <a:rPr lang="sl-SI" sz="4800" dirty="0">
                <a:solidFill>
                  <a:schemeClr val="bg1"/>
                </a:solidFill>
                <a:latin typeface="Candara" panose="020E0502030303020204" pitchFamily="34" charset="0"/>
              </a:rPr>
              <a:t>1. vprašanje</a:t>
            </a:r>
          </a:p>
        </p:txBody>
      </p:sp>
      <p:sp>
        <p:nvSpPr>
          <p:cNvPr id="3" name="Označba mesta vsebine 2">
            <a:extLst>
              <a:ext uri="{FF2B5EF4-FFF2-40B4-BE49-F238E27FC236}">
                <a16:creationId xmlns:a16="http://schemas.microsoft.com/office/drawing/2014/main" id="{61E2D585-7399-4613-B357-FCE8E5EC7C84}"/>
              </a:ext>
            </a:extLst>
          </p:cNvPr>
          <p:cNvSpPr>
            <a:spLocks noGrp="1"/>
          </p:cNvSpPr>
          <p:nvPr>
            <p:ph idx="1"/>
          </p:nvPr>
        </p:nvSpPr>
        <p:spPr/>
        <p:txBody>
          <a:bodyPr/>
          <a:lstStyle/>
          <a:p>
            <a:r>
              <a:rPr lang="sl-SI" sz="5400" dirty="0">
                <a:solidFill>
                  <a:srgbClr val="FFC000"/>
                </a:solidFill>
                <a:latin typeface="Candara" panose="020E0502030303020204" pitchFamily="34" charset="0"/>
              </a:rPr>
              <a:t>Kaj je samopodoba?</a:t>
            </a:r>
          </a:p>
        </p:txBody>
      </p:sp>
    </p:spTree>
    <p:extLst>
      <p:ext uri="{BB962C8B-B14F-4D97-AF65-F5344CB8AC3E}">
        <p14:creationId xmlns:p14="http://schemas.microsoft.com/office/powerpoint/2010/main" val="139808721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10. vprašanje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10243"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Kdaj nastane družina?</a:t>
            </a:r>
            <a:endParaRPr lang="en-US" sz="5400" dirty="0">
              <a:solidFill>
                <a:srgbClr val="FFC000"/>
              </a:solidFill>
              <a:latin typeface="Candara" pitchFamily="34" charset="0"/>
            </a:endParaRP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 </a:t>
            </a: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
        <p:nvSpPr>
          <p:cNvPr id="2" name="PoljeZBesedilom 1"/>
          <p:cNvSpPr txBox="1"/>
          <p:nvPr/>
        </p:nvSpPr>
        <p:spPr>
          <a:xfrm>
            <a:off x="533400" y="1676400"/>
            <a:ext cx="8146267" cy="2585323"/>
          </a:xfrm>
          <a:prstGeom prst="rect">
            <a:avLst/>
          </a:prstGeom>
          <a:noFill/>
        </p:spPr>
        <p:txBody>
          <a:bodyPr wrap="square" rtlCol="0">
            <a:spAutoFit/>
          </a:bodyPr>
          <a:lstStyle/>
          <a:p>
            <a:pPr marL="685800" indent="-685800">
              <a:buFont typeface="Arial" panose="020B0604020202020204" pitchFamily="34" charset="0"/>
              <a:buChar char="•"/>
            </a:pPr>
            <a:r>
              <a:rPr lang="sl-SI" sz="5400" dirty="0">
                <a:solidFill>
                  <a:srgbClr val="FFC000"/>
                </a:solidFill>
                <a:latin typeface="Candara" panose="020E0502030303020204" pitchFamily="34" charset="0"/>
              </a:rPr>
              <a:t>Z rojstvom otroka, posvojitvijo ali rejništvom.</a:t>
            </a: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11. vprašanje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12291"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Kateri dogodki lahko povzročijo spremembe v družini?</a:t>
            </a: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p>
        </p:txBody>
      </p:sp>
      <p:sp>
        <p:nvSpPr>
          <p:cNvPr id="13315"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Rojstvo, posvojitev, smrt, ločitev. </a:t>
            </a: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12. vprašanje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14339"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Kdo sestavlja družino?</a:t>
            </a: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p>
        </p:txBody>
      </p:sp>
      <p:sp>
        <p:nvSpPr>
          <p:cNvPr id="15363"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Vsaj ena odrasla oseba in eden ali več otrok.</a:t>
            </a: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sz="4800" dirty="0">
                <a:solidFill>
                  <a:schemeClr val="bg1"/>
                </a:solidFill>
                <a:effectLst>
                  <a:outerShdw blurRad="38100" dist="38100" dir="2700000" algn="tl">
                    <a:srgbClr val="000000"/>
                  </a:outerShdw>
                </a:effectLst>
                <a:latin typeface="Candara" pitchFamily="34" charset="0"/>
              </a:rPr>
              <a:t>13. vprašanje</a:t>
            </a:r>
            <a:endParaRPr lang="sl-SI" sz="4800" dirty="0">
              <a:solidFill>
                <a:schemeClr val="bg1"/>
              </a:solidFill>
              <a:latin typeface="Candara" pitchFamily="34" charset="0"/>
            </a:endParaRPr>
          </a:p>
        </p:txBody>
      </p:sp>
      <p:sp>
        <p:nvSpPr>
          <p:cNvPr id="16387" name="Ograda vsebine 2"/>
          <p:cNvSpPr>
            <a:spLocks noGrp="1"/>
          </p:cNvSpPr>
          <p:nvPr>
            <p:ph idx="1"/>
          </p:nvPr>
        </p:nvSpPr>
        <p:spPr/>
        <p:txBody>
          <a:bodyPr/>
          <a:lstStyle/>
          <a:p>
            <a:r>
              <a:rPr lang="sl-SI" sz="5400" dirty="0">
                <a:solidFill>
                  <a:srgbClr val="FFC000"/>
                </a:solidFill>
                <a:latin typeface="Candara" pitchFamily="34" charset="0"/>
              </a:rPr>
              <a:t>Katere vrste družin poznaš?</a:t>
            </a: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endParaRPr lang="sl-SI" sz="4800" dirty="0">
              <a:solidFill>
                <a:schemeClr val="bg1"/>
              </a:solidFill>
              <a:latin typeface="Candara" pitchFamily="34" charset="0"/>
            </a:endParaRPr>
          </a:p>
        </p:txBody>
      </p:sp>
      <p:sp>
        <p:nvSpPr>
          <p:cNvPr id="17411" name="Ograda vsebine 2"/>
          <p:cNvSpPr>
            <a:spLocks noGrp="1"/>
          </p:cNvSpPr>
          <p:nvPr>
            <p:ph idx="1"/>
          </p:nvPr>
        </p:nvSpPr>
        <p:spPr>
          <a:xfrm>
            <a:off x="304800" y="1600200"/>
            <a:ext cx="8382000" cy="4572000"/>
          </a:xfrm>
        </p:spPr>
        <p:txBody>
          <a:bodyPr/>
          <a:lstStyle/>
          <a:p>
            <a:r>
              <a:rPr lang="sl-SI" sz="5400" dirty="0">
                <a:solidFill>
                  <a:srgbClr val="FFC000"/>
                </a:solidFill>
                <a:latin typeface="Candara" pitchFamily="34" charset="0"/>
              </a:rPr>
              <a:t>Ožjo, razširjeno in enostarševsko družino.</a:t>
            </a: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432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14. vprašanje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18435"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Kaj lahko podedujemo od svojih staršev?</a:t>
            </a:r>
            <a:endParaRPr lang="en-US" sz="5400" dirty="0">
              <a:solidFill>
                <a:srgbClr val="FFC000"/>
              </a:solidFill>
              <a:latin typeface="Candara" pitchFamily="34" charset="0"/>
            </a:endParaRP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p>
        </p:txBody>
      </p:sp>
      <p:sp>
        <p:nvSpPr>
          <p:cNvPr id="19459" name="Rectangle 3"/>
          <p:cNvSpPr>
            <a:spLocks noGrp="1" noChangeArrowheads="1"/>
          </p:cNvSpPr>
          <p:nvPr>
            <p:ph type="body" idx="1"/>
          </p:nvPr>
        </p:nvSpPr>
        <p:spPr/>
        <p:txBody>
          <a:bodyPr/>
          <a:lstStyle/>
          <a:p>
            <a:pPr eaLnBrk="1" hangingPunct="1"/>
            <a:r>
              <a:rPr lang="sl-SI" sz="4800" dirty="0">
                <a:solidFill>
                  <a:srgbClr val="FFC000"/>
                </a:solidFill>
                <a:latin typeface="Candara" pitchFamily="34" charset="0"/>
              </a:rPr>
              <a:t>Telesne značilnosti (barva oči, las, postava, velikost…), spretnosti in sposobnosti.</a:t>
            </a: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B80074-6BC7-4B8B-95C0-33E6E7C5C347}"/>
              </a:ext>
            </a:extLst>
          </p:cNvPr>
          <p:cNvSpPr>
            <a:spLocks noGrp="1"/>
          </p:cNvSpPr>
          <p:nvPr>
            <p:ph type="title"/>
          </p:nvPr>
        </p:nvSpPr>
        <p:spPr/>
        <p:txBody>
          <a:bodyPr/>
          <a:lstStyle/>
          <a:p>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endParaRPr lang="sl-SI" sz="4800" dirty="0"/>
          </a:p>
        </p:txBody>
      </p:sp>
      <p:sp>
        <p:nvSpPr>
          <p:cNvPr id="3" name="Označba mesta vsebine 2">
            <a:extLst>
              <a:ext uri="{FF2B5EF4-FFF2-40B4-BE49-F238E27FC236}">
                <a16:creationId xmlns:a16="http://schemas.microsoft.com/office/drawing/2014/main" id="{67DFAD9A-E5ED-4BC1-ADEE-93729AD54359}"/>
              </a:ext>
            </a:extLst>
          </p:cNvPr>
          <p:cNvSpPr>
            <a:spLocks noGrp="1"/>
          </p:cNvSpPr>
          <p:nvPr>
            <p:ph idx="1"/>
          </p:nvPr>
        </p:nvSpPr>
        <p:spPr/>
        <p:txBody>
          <a:bodyPr/>
          <a:lstStyle/>
          <a:p>
            <a:r>
              <a:rPr lang="sl-SI" sz="5400" dirty="0">
                <a:solidFill>
                  <a:srgbClr val="FFC000"/>
                </a:solidFill>
                <a:latin typeface="Candara" panose="020E0502030303020204" pitchFamily="34" charset="0"/>
              </a:rPr>
              <a:t>Predstava, ki jo imamo o sebi.</a:t>
            </a:r>
          </a:p>
        </p:txBody>
      </p:sp>
    </p:spTree>
    <p:extLst>
      <p:ext uri="{BB962C8B-B14F-4D97-AF65-F5344CB8AC3E}">
        <p14:creationId xmlns:p14="http://schemas.microsoft.com/office/powerpoint/2010/main" val="332795601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04800"/>
            <a:ext cx="8229600" cy="1143000"/>
          </a:xfrm>
        </p:spPr>
        <p:txBody>
          <a:bodyPr/>
          <a:lstStyle/>
          <a:p>
            <a:pPr>
              <a:defRPr/>
            </a:pPr>
            <a:r>
              <a:rPr lang="sl-SI" sz="4800" dirty="0">
                <a:solidFill>
                  <a:schemeClr val="bg1"/>
                </a:solidFill>
                <a:effectLst>
                  <a:outerShdw blurRad="38100" dist="38100" dir="2700000" algn="tl">
                    <a:srgbClr val="000000"/>
                  </a:outerShdw>
                </a:effectLst>
                <a:latin typeface="Candara" pitchFamily="34" charset="0"/>
              </a:rPr>
              <a:t>15. vprašanje</a:t>
            </a:r>
            <a:endParaRPr lang="sl-SI" sz="4800" dirty="0">
              <a:solidFill>
                <a:schemeClr val="bg1"/>
              </a:solidFill>
              <a:latin typeface="Candara" pitchFamily="34" charset="0"/>
            </a:endParaRPr>
          </a:p>
        </p:txBody>
      </p:sp>
      <p:sp>
        <p:nvSpPr>
          <p:cNvPr id="20483" name="Ograda vsebine 2"/>
          <p:cNvSpPr>
            <a:spLocks noGrp="1"/>
          </p:cNvSpPr>
          <p:nvPr>
            <p:ph idx="1"/>
          </p:nvPr>
        </p:nvSpPr>
        <p:spPr>
          <a:xfrm>
            <a:off x="457200" y="1676400"/>
            <a:ext cx="8229600" cy="4525963"/>
          </a:xfrm>
        </p:spPr>
        <p:txBody>
          <a:bodyPr/>
          <a:lstStyle/>
          <a:p>
            <a:r>
              <a:rPr lang="sl-SI" sz="5400" dirty="0">
                <a:solidFill>
                  <a:srgbClr val="FFC000"/>
                </a:solidFill>
                <a:latin typeface="Candara" pitchFamily="34" charset="0"/>
              </a:rPr>
              <a:t>Kaj se naučimo in pridobimo v družini?</a:t>
            </a:r>
          </a:p>
          <a:p>
            <a:pPr>
              <a:buFontTx/>
              <a:buNone/>
            </a:pPr>
            <a:r>
              <a:rPr lang="sl-SI" dirty="0">
                <a:solidFill>
                  <a:srgbClr val="FFC000"/>
                </a:solidFill>
                <a:latin typeface="Candara" pitchFamily="34" charset="0"/>
              </a:rPr>
              <a:t>  </a:t>
            </a:r>
          </a:p>
        </p:txBody>
      </p:sp>
      <p:pic>
        <p:nvPicPr>
          <p:cNvPr id="13" name="Slika 1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dirty="0">
                <a:solidFill>
                  <a:schemeClr val="bg1"/>
                </a:solidFill>
                <a:effectLst>
                  <a:outerShdw blurRad="38100" dist="38100" dir="2700000" algn="tl">
                    <a:srgbClr val="000000"/>
                  </a:outerShdw>
                </a:effectLst>
                <a:latin typeface="Candara" pitchFamily="34" charset="0"/>
              </a:rPr>
              <a:t>In odgovor je</a:t>
            </a:r>
            <a:r>
              <a:rPr lang="en-US" dirty="0">
                <a:solidFill>
                  <a:schemeClr val="bg1"/>
                </a:solidFill>
                <a:effectLst>
                  <a:outerShdw blurRad="38100" dist="38100" dir="2700000" algn="tl">
                    <a:srgbClr val="000000"/>
                  </a:outerShdw>
                </a:effectLst>
                <a:latin typeface="Candara" pitchFamily="34" charset="0"/>
              </a:rPr>
              <a:t>…</a:t>
            </a:r>
            <a:endParaRPr lang="sl-SI" dirty="0">
              <a:solidFill>
                <a:schemeClr val="bg1"/>
              </a:solidFill>
              <a:latin typeface="Candara" pitchFamily="34" charset="0"/>
            </a:endParaRPr>
          </a:p>
        </p:txBody>
      </p:sp>
      <p:sp>
        <p:nvSpPr>
          <p:cNvPr id="21507" name="Ograda vsebine 2"/>
          <p:cNvSpPr>
            <a:spLocks noGrp="1"/>
          </p:cNvSpPr>
          <p:nvPr>
            <p:ph idx="1"/>
          </p:nvPr>
        </p:nvSpPr>
        <p:spPr>
          <a:xfrm>
            <a:off x="533400" y="1752600"/>
            <a:ext cx="8229600" cy="4525963"/>
          </a:xfrm>
        </p:spPr>
        <p:txBody>
          <a:bodyPr/>
          <a:lstStyle/>
          <a:p>
            <a:r>
              <a:rPr lang="sl-SI" sz="5400" dirty="0">
                <a:solidFill>
                  <a:srgbClr val="FFC000"/>
                </a:solidFill>
                <a:latin typeface="Candara" panose="020E0502030303020204" pitchFamily="34" charset="0"/>
              </a:rPr>
              <a:t>Osnovnih pravil vedenja in prvih izkušenj v medsebojnih odnosih.</a:t>
            </a:r>
          </a:p>
        </p:txBody>
      </p:sp>
      <p:pic>
        <p:nvPicPr>
          <p:cNvPr id="16" name="Slika 1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16. vprašanje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22531" name="Rectangle 3"/>
          <p:cNvSpPr>
            <a:spLocks noGrp="1" noChangeArrowheads="1"/>
          </p:cNvSpPr>
          <p:nvPr>
            <p:ph type="body" idx="1"/>
          </p:nvPr>
        </p:nvSpPr>
        <p:spPr/>
        <p:txBody>
          <a:bodyPr/>
          <a:lstStyle/>
          <a:p>
            <a:r>
              <a:rPr lang="sl-SI" sz="5400" dirty="0">
                <a:solidFill>
                  <a:srgbClr val="FFC000"/>
                </a:solidFill>
                <a:latin typeface="Candara" panose="020E0502030303020204" pitchFamily="34" charset="0"/>
              </a:rPr>
              <a:t>Kaj povezuje družino?</a:t>
            </a:r>
            <a:endParaRPr lang="en-US" sz="5400" dirty="0">
              <a:solidFill>
                <a:srgbClr val="FFC000"/>
              </a:solidFill>
              <a:latin typeface="Candara" panose="020E0502030303020204" pitchFamily="34" charset="0"/>
            </a:endParaRPr>
          </a:p>
        </p:txBody>
      </p:sp>
      <p:pic>
        <p:nvPicPr>
          <p:cNvPr id="5" name="Slika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p>
        </p:txBody>
      </p:sp>
      <p:sp>
        <p:nvSpPr>
          <p:cNvPr id="23555" name="Rectangle 3"/>
          <p:cNvSpPr>
            <a:spLocks noGrp="1" noChangeArrowheads="1"/>
          </p:cNvSpPr>
          <p:nvPr>
            <p:ph type="body" idx="1"/>
          </p:nvPr>
        </p:nvSpPr>
        <p:spPr/>
        <p:txBody>
          <a:bodyPr/>
          <a:lstStyle/>
          <a:p>
            <a:r>
              <a:rPr lang="sl-SI" sz="4800" dirty="0">
                <a:solidFill>
                  <a:srgbClr val="FFC000"/>
                </a:solidFill>
                <a:latin typeface="Candara" panose="020E0502030303020204" pitchFamily="34" charset="0"/>
              </a:rPr>
              <a:t>Ljubezen, medsebojna skrb drug za drugega in občutek varnosti.</a:t>
            </a:r>
            <a:endParaRPr lang="en-US" sz="4800" dirty="0">
              <a:solidFill>
                <a:srgbClr val="FFC000"/>
              </a:solidFill>
              <a:latin typeface="Candara" panose="020E0502030303020204" pitchFamily="34" charset="0"/>
            </a:endParaRPr>
          </a:p>
        </p:txBody>
      </p:sp>
      <p:pic>
        <p:nvPicPr>
          <p:cNvPr id="7" name="Slika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17. vprašanje</a:t>
            </a:r>
          </a:p>
        </p:txBody>
      </p:sp>
      <p:sp>
        <p:nvSpPr>
          <p:cNvPr id="24579"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Kaj je razveza? </a:t>
            </a:r>
            <a:endParaRPr lang="en-US" dirty="0">
              <a:solidFill>
                <a:srgbClr val="FFC000"/>
              </a:solidFill>
              <a:latin typeface="Candara" pitchFamily="34" charset="0"/>
            </a:endParaRP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800" dirty="0">
                <a:solidFill>
                  <a:schemeClr val="bg1"/>
                </a:solidFill>
                <a:effectLst>
                  <a:outerShdw blurRad="38100" dist="38100" dir="2700000" algn="tl">
                    <a:srgbClr val="000000"/>
                  </a:outerShdw>
                </a:effectLst>
                <a:latin typeface="Candara" pitchFamily="34" charset="0"/>
              </a:rPr>
              <a:t>In odgovor je…</a:t>
            </a:r>
          </a:p>
        </p:txBody>
      </p:sp>
      <p:sp>
        <p:nvSpPr>
          <p:cNvPr id="25603"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Ločitev – ko se starša odločita, da ne bosta več živela skupaj.</a:t>
            </a:r>
          </a:p>
        </p:txBody>
      </p:sp>
      <p:pic>
        <p:nvPicPr>
          <p:cNvPr id="18" name="Slika 1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18.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26627"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Kdo živi v razširjeni družini?</a:t>
            </a:r>
            <a:endParaRPr lang="en-US" sz="5400" dirty="0">
              <a:solidFill>
                <a:srgbClr val="FFC000"/>
              </a:solidFill>
              <a:latin typeface="Candara" pitchFamily="34" charset="0"/>
            </a:endParaRPr>
          </a:p>
        </p:txBody>
      </p:sp>
      <p:pic>
        <p:nvPicPr>
          <p:cNvPr id="5" name="Slika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800" dirty="0">
                <a:solidFill>
                  <a:schemeClr val="bg1"/>
                </a:solidFill>
                <a:effectLst>
                  <a:outerShdw blurRad="38100" dist="38100" dir="2700000" algn="tl">
                    <a:srgbClr val="000000"/>
                  </a:outerShdw>
                </a:effectLst>
                <a:latin typeface="Candara" pitchFamily="34" charset="0"/>
              </a:rPr>
              <a:t>In odgovor je…</a:t>
            </a:r>
          </a:p>
        </p:txBody>
      </p:sp>
      <p:sp>
        <p:nvSpPr>
          <p:cNvPr id="27651" name="Rectangle 3"/>
          <p:cNvSpPr>
            <a:spLocks noGrp="1" noChangeArrowheads="1"/>
          </p:cNvSpPr>
          <p:nvPr>
            <p:ph type="body" idx="1"/>
          </p:nvPr>
        </p:nvSpPr>
        <p:spPr/>
        <p:txBody>
          <a:bodyPr/>
          <a:lstStyle/>
          <a:p>
            <a:pPr eaLnBrk="1" hangingPunct="1"/>
            <a:r>
              <a:rPr lang="sl-SI" sz="5400" dirty="0">
                <a:solidFill>
                  <a:srgbClr val="FFC000"/>
                </a:solidFill>
                <a:latin typeface="Candara" panose="020E0502030303020204" pitchFamily="34" charset="0"/>
              </a:rPr>
              <a:t>Starši, otroci, stari starši ali drugi sorodniki.</a:t>
            </a:r>
            <a:endParaRPr lang="en-US" sz="5400" dirty="0">
              <a:solidFill>
                <a:srgbClr val="FFC000"/>
              </a:solidFill>
              <a:latin typeface="Candara" pitchFamily="34" charset="0"/>
            </a:endParaRPr>
          </a:p>
        </p:txBody>
      </p:sp>
      <p:pic>
        <p:nvPicPr>
          <p:cNvPr id="6" name="Slika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19.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28675" name="Rectangle 3"/>
          <p:cNvSpPr>
            <a:spLocks noGrp="1" noChangeArrowheads="1"/>
          </p:cNvSpPr>
          <p:nvPr>
            <p:ph type="body" idx="1"/>
          </p:nvPr>
        </p:nvSpPr>
        <p:spPr/>
        <p:txBody>
          <a:bodyPr/>
          <a:lstStyle/>
          <a:p>
            <a:r>
              <a:rPr lang="sl-SI" sz="5400" dirty="0">
                <a:solidFill>
                  <a:srgbClr val="FFC000"/>
                </a:solidFill>
                <a:latin typeface="Candara" panose="020E0502030303020204" pitchFamily="34" charset="0"/>
              </a:rPr>
              <a:t>Kdo sestavlja ožjo družino?</a:t>
            </a:r>
            <a:endParaRPr lang="en-US" sz="5400" dirty="0">
              <a:solidFill>
                <a:srgbClr val="FFC000"/>
              </a:solidFill>
              <a:latin typeface="Candara" panose="020E0502030303020204" pitchFamily="34" charset="0"/>
            </a:endParaRPr>
          </a:p>
        </p:txBody>
      </p:sp>
      <p:pic>
        <p:nvPicPr>
          <p:cNvPr id="5" name="Slika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4800" dirty="0">
                <a:solidFill>
                  <a:schemeClr val="bg1"/>
                </a:solidFill>
                <a:effectLst>
                  <a:outerShdw blurRad="38100" dist="38100" dir="2700000" algn="tl">
                    <a:srgbClr val="000000"/>
                  </a:outerShdw>
                </a:effectLst>
                <a:latin typeface="Candara" pitchFamily="34" charset="0"/>
              </a:rPr>
              <a:t>In odgovor je…</a:t>
            </a:r>
          </a:p>
        </p:txBody>
      </p:sp>
      <p:sp>
        <p:nvSpPr>
          <p:cNvPr id="29699" name="Rectangle 3"/>
          <p:cNvSpPr>
            <a:spLocks noGrp="1" noChangeArrowheads="1"/>
          </p:cNvSpPr>
          <p:nvPr>
            <p:ph type="body" idx="1"/>
          </p:nvPr>
        </p:nvSpPr>
        <p:spPr/>
        <p:txBody>
          <a:bodyPr/>
          <a:lstStyle/>
          <a:p>
            <a:r>
              <a:rPr lang="sl-SI" sz="5400" dirty="0">
                <a:solidFill>
                  <a:srgbClr val="FFC000"/>
                </a:solidFill>
                <a:latin typeface="Candara" panose="020E0502030303020204" pitchFamily="34" charset="0"/>
              </a:rPr>
              <a:t>Eden od staršev in otroci</a:t>
            </a:r>
            <a:r>
              <a:rPr lang="sl-SI" sz="4800" dirty="0">
                <a:solidFill>
                  <a:srgbClr val="FFC000"/>
                </a:solidFill>
                <a:latin typeface="Candara" panose="020E0502030303020204" pitchFamily="34" charset="0"/>
              </a:rPr>
              <a:t>.</a:t>
            </a:r>
            <a:endParaRPr lang="en-US" sz="4800" dirty="0">
              <a:solidFill>
                <a:srgbClr val="FFC000"/>
              </a:solidFill>
              <a:latin typeface="Candara" panose="020E0502030303020204" pitchFamily="34" charset="0"/>
            </a:endParaRPr>
          </a:p>
        </p:txBody>
      </p:sp>
      <p:pic>
        <p:nvPicPr>
          <p:cNvPr id="6" name="Slika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E60735-129C-4185-837E-0FC334B8D0E5}"/>
              </a:ext>
            </a:extLst>
          </p:cNvPr>
          <p:cNvSpPr>
            <a:spLocks noGrp="1"/>
          </p:cNvSpPr>
          <p:nvPr>
            <p:ph type="title"/>
          </p:nvPr>
        </p:nvSpPr>
        <p:spPr/>
        <p:txBody>
          <a:bodyPr/>
          <a:lstStyle/>
          <a:p>
            <a:r>
              <a:rPr lang="sl-SI" sz="4800" dirty="0">
                <a:solidFill>
                  <a:schemeClr val="bg1"/>
                </a:solidFill>
                <a:effectLst>
                  <a:outerShdw blurRad="38100" dist="38100" dir="2700000" algn="tl">
                    <a:srgbClr val="000000"/>
                  </a:outerShdw>
                </a:effectLst>
                <a:latin typeface="Candara" pitchFamily="34" charset="0"/>
              </a:rPr>
              <a:t>2. vprašanje </a:t>
            </a:r>
            <a:endParaRPr lang="sl-SI" sz="4800" dirty="0"/>
          </a:p>
        </p:txBody>
      </p:sp>
      <p:sp>
        <p:nvSpPr>
          <p:cNvPr id="3" name="Označba mesta vsebine 2">
            <a:extLst>
              <a:ext uri="{FF2B5EF4-FFF2-40B4-BE49-F238E27FC236}">
                <a16:creationId xmlns:a16="http://schemas.microsoft.com/office/drawing/2014/main" id="{86EC35B5-A997-4EF4-8065-F182930B12CA}"/>
              </a:ext>
            </a:extLst>
          </p:cNvPr>
          <p:cNvSpPr>
            <a:spLocks noGrp="1"/>
          </p:cNvSpPr>
          <p:nvPr>
            <p:ph idx="1"/>
          </p:nvPr>
        </p:nvSpPr>
        <p:spPr/>
        <p:txBody>
          <a:bodyPr/>
          <a:lstStyle/>
          <a:p>
            <a:r>
              <a:rPr lang="sl-SI" sz="5400" dirty="0">
                <a:solidFill>
                  <a:srgbClr val="FFC000"/>
                </a:solidFill>
                <a:latin typeface="Candara" panose="020E0502030303020204" pitchFamily="34" charset="0"/>
              </a:rPr>
              <a:t>Kdo vpliva na oblikovanje naše samopodobe?</a:t>
            </a:r>
          </a:p>
        </p:txBody>
      </p:sp>
    </p:spTree>
    <p:extLst>
      <p:ext uri="{BB962C8B-B14F-4D97-AF65-F5344CB8AC3E}">
        <p14:creationId xmlns:p14="http://schemas.microsoft.com/office/powerpoint/2010/main" val="89810348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20.</a:t>
            </a:r>
            <a:r>
              <a:rPr lang="en-US" sz="4800" dirty="0">
                <a:solidFill>
                  <a:schemeClr val="bg1"/>
                </a:solidFill>
                <a:effectLst>
                  <a:outerShdw blurRad="38100" dist="38100" dir="2700000" algn="tl">
                    <a:srgbClr val="000000"/>
                  </a:outerShdw>
                </a:effectLst>
                <a:latin typeface="Candara" pitchFamily="34" charset="0"/>
              </a:rPr>
              <a:t> </a:t>
            </a:r>
            <a:r>
              <a:rPr lang="sl-SI" sz="4800" dirty="0">
                <a:solidFill>
                  <a:schemeClr val="bg1"/>
                </a:solidFill>
                <a:effectLst>
                  <a:outerShdw blurRad="38100" dist="38100" dir="2700000" algn="tl">
                    <a:srgbClr val="000000"/>
                  </a:outerShdw>
                </a:effectLst>
                <a:latin typeface="Candara" pitchFamily="34" charset="0"/>
              </a:rPr>
              <a:t>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36867"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Kdo sestavlja ožjo družino</a:t>
            </a:r>
            <a:r>
              <a:rPr lang="sl-SI" sz="4000" dirty="0">
                <a:solidFill>
                  <a:srgbClr val="FFC000"/>
                </a:solidFill>
                <a:latin typeface="Candara" pitchFamily="34" charset="0"/>
              </a:rPr>
              <a:t>?</a:t>
            </a:r>
            <a:endParaRPr lang="en-US" sz="4000" dirty="0">
              <a:solidFill>
                <a:srgbClr val="FFC000"/>
              </a:solidFill>
              <a:latin typeface="Candara" pitchFamily="34" charset="0"/>
            </a:endParaRPr>
          </a:p>
        </p:txBody>
      </p:sp>
      <p:pic>
        <p:nvPicPr>
          <p:cNvPr id="5" name="Slika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4800" dirty="0">
                <a:solidFill>
                  <a:schemeClr val="bg1"/>
                </a:solidFill>
                <a:effectLst>
                  <a:outerShdw blurRad="38100" dist="38100" dir="2700000" algn="tl">
                    <a:srgbClr val="000000"/>
                  </a:outerShdw>
                </a:effectLst>
                <a:latin typeface="Candara" pitchFamily="34" charset="0"/>
              </a:rPr>
              <a:t>In odgovor je…</a:t>
            </a:r>
          </a:p>
        </p:txBody>
      </p:sp>
      <p:sp>
        <p:nvSpPr>
          <p:cNvPr id="37891"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Starši in otroci.</a:t>
            </a:r>
            <a:endParaRPr lang="en-US" sz="5400" dirty="0">
              <a:solidFill>
                <a:srgbClr val="FFC000"/>
              </a:solidFill>
              <a:latin typeface="Candara" pitchFamily="34" charset="0"/>
            </a:endParaRPr>
          </a:p>
        </p:txBody>
      </p:sp>
      <p:pic>
        <p:nvPicPr>
          <p:cNvPr id="6" name="Slika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21.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38915" name="Rectangle 3"/>
          <p:cNvSpPr>
            <a:spLocks noGrp="1" noChangeArrowheads="1"/>
          </p:cNvSpPr>
          <p:nvPr>
            <p:ph type="body" idx="1"/>
          </p:nvPr>
        </p:nvSpPr>
        <p:spPr>
          <a:xfrm>
            <a:off x="381000" y="1676400"/>
            <a:ext cx="8229600" cy="4525963"/>
          </a:xfrm>
        </p:spPr>
        <p:txBody>
          <a:bodyPr/>
          <a:lstStyle/>
          <a:p>
            <a:r>
              <a:rPr lang="sl-SI" sz="5400" dirty="0">
                <a:solidFill>
                  <a:srgbClr val="FFC000"/>
                </a:solidFill>
                <a:latin typeface="Candara" panose="020E0502030303020204" pitchFamily="34" charset="0"/>
              </a:rPr>
              <a:t>Kaj je vloga staršev v družini?</a:t>
            </a:r>
            <a:endParaRPr lang="en-US" sz="5400" dirty="0">
              <a:solidFill>
                <a:srgbClr val="FFC000"/>
              </a:solidFill>
              <a:latin typeface="Candara" panose="020E0502030303020204" pitchFamily="34" charset="0"/>
            </a:endParaRPr>
          </a:p>
        </p:txBody>
      </p:sp>
      <p:pic>
        <p:nvPicPr>
          <p:cNvPr id="8" name="Slika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800" dirty="0">
                <a:solidFill>
                  <a:schemeClr val="bg1"/>
                </a:solidFill>
                <a:effectLst>
                  <a:outerShdw blurRad="38100" dist="38100" dir="2700000" algn="tl">
                    <a:srgbClr val="000000"/>
                  </a:outerShdw>
                </a:effectLst>
                <a:latin typeface="Candara" pitchFamily="34" charset="0"/>
              </a:rPr>
              <a:t>In odgovor je…</a:t>
            </a:r>
          </a:p>
        </p:txBody>
      </p:sp>
      <p:sp>
        <p:nvSpPr>
          <p:cNvPr id="39939" name="Rectangle 3"/>
          <p:cNvSpPr>
            <a:spLocks noGrp="1" noChangeArrowheads="1"/>
          </p:cNvSpPr>
          <p:nvPr>
            <p:ph type="body" idx="1"/>
          </p:nvPr>
        </p:nvSpPr>
        <p:spPr>
          <a:xfrm>
            <a:off x="152400" y="1600200"/>
            <a:ext cx="8991600" cy="4525963"/>
          </a:xfrm>
        </p:spPr>
        <p:txBody>
          <a:bodyPr/>
          <a:lstStyle/>
          <a:p>
            <a:r>
              <a:rPr lang="sl-SI" sz="4800" dirty="0">
                <a:solidFill>
                  <a:srgbClr val="FFC000"/>
                </a:solidFill>
                <a:latin typeface="Candara" panose="020E0502030303020204" pitchFamily="34" charset="0"/>
              </a:rPr>
              <a:t>Skrbijo, da imamo otroci dom, da se počutimo varni, da razvijamo svoje sposobnosti, da nam prepovejo početi stvari, ki ogrožajo našo varnost in zdravje…</a:t>
            </a:r>
            <a:endParaRPr lang="en-US" dirty="0">
              <a:solidFill>
                <a:srgbClr val="FFC000"/>
              </a:solidFill>
              <a:latin typeface="Candara" pitchFamily="34" charset="0"/>
            </a:endParaRPr>
          </a:p>
        </p:txBody>
      </p:sp>
      <p:pic>
        <p:nvPicPr>
          <p:cNvPr id="6" name="Slika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br>
              <a:rPr lang="sl-SI" dirty="0">
                <a:solidFill>
                  <a:srgbClr val="FFC000"/>
                </a:solidFill>
                <a:latin typeface="Candara" pitchFamily="34" charset="0"/>
              </a:rPr>
            </a:br>
            <a:r>
              <a:rPr lang="sl-SI" sz="4800" dirty="0">
                <a:solidFill>
                  <a:schemeClr val="bg1"/>
                </a:solidFill>
                <a:effectLst>
                  <a:outerShdw blurRad="38100" dist="38100" dir="2700000" algn="tl">
                    <a:srgbClr val="000000"/>
                  </a:outerShdw>
                </a:effectLst>
                <a:latin typeface="Candara" pitchFamily="34" charset="0"/>
              </a:rPr>
              <a:t>22.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br>
              <a:rPr lang="sl-SI" dirty="0">
                <a:solidFill>
                  <a:srgbClr val="FFC000"/>
                </a:solidFill>
                <a:latin typeface="Candara" pitchFamily="34" charset="0"/>
              </a:rPr>
            </a:br>
            <a:endParaRPr lang="sl-SI" dirty="0">
              <a:solidFill>
                <a:srgbClr val="FFC000"/>
              </a:solidFill>
              <a:latin typeface="Candara" pitchFamily="34" charset="0"/>
            </a:endParaRPr>
          </a:p>
        </p:txBody>
      </p:sp>
      <p:sp>
        <p:nvSpPr>
          <p:cNvPr id="32771" name="Ograda vsebine 2"/>
          <p:cNvSpPr>
            <a:spLocks noGrp="1"/>
          </p:cNvSpPr>
          <p:nvPr>
            <p:ph idx="1"/>
          </p:nvPr>
        </p:nvSpPr>
        <p:spPr/>
        <p:txBody>
          <a:bodyPr/>
          <a:lstStyle/>
          <a:p>
            <a:r>
              <a:rPr lang="sl-SI" sz="5400" dirty="0">
                <a:solidFill>
                  <a:srgbClr val="FFC000"/>
                </a:solidFill>
                <a:latin typeface="Candara" pitchFamily="34" charset="0"/>
              </a:rPr>
              <a:t>Kako pomagaš svojim staršem pri vsakdanjih opravilih?</a:t>
            </a:r>
          </a:p>
        </p:txBody>
      </p:sp>
      <p:pic>
        <p:nvPicPr>
          <p:cNvPr id="5" name="Slika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en-US" sz="4800" dirty="0">
                <a:solidFill>
                  <a:schemeClr val="bg1"/>
                </a:solidFill>
                <a:effectLst>
                  <a:outerShdw blurRad="38100" dist="38100" dir="2700000" algn="tl">
                    <a:srgbClr val="000000"/>
                  </a:outerShdw>
                </a:effectLst>
                <a:latin typeface="Candara" pitchFamily="34" charset="0"/>
              </a:rPr>
              <a:t>In </a:t>
            </a:r>
            <a:r>
              <a:rPr lang="sl-SI" sz="4800" dirty="0">
                <a:solidFill>
                  <a:schemeClr val="bg1"/>
                </a:solidFill>
                <a:effectLst>
                  <a:outerShdw blurRad="38100" dist="38100" dir="2700000" algn="tl">
                    <a:srgbClr val="000000"/>
                  </a:outerShdw>
                </a:effectLst>
                <a:latin typeface="Candara" pitchFamily="34" charset="0"/>
              </a:rPr>
              <a:t> </a:t>
            </a:r>
            <a:r>
              <a:rPr lang="en-US" sz="4800" dirty="0">
                <a:solidFill>
                  <a:schemeClr val="bg1"/>
                </a:solidFill>
                <a:effectLst>
                  <a:outerShdw blurRad="38100" dist="38100" dir="2700000" algn="tl">
                    <a:srgbClr val="000000"/>
                  </a:outerShdw>
                </a:effectLst>
                <a:latin typeface="Candara" pitchFamily="34" charset="0"/>
              </a:rPr>
              <a:t>odgovor je…</a:t>
            </a:r>
            <a:endParaRPr lang="sl-SI" sz="4800" dirty="0">
              <a:solidFill>
                <a:schemeClr val="bg1"/>
              </a:solidFill>
              <a:latin typeface="Candara" pitchFamily="34" charset="0"/>
            </a:endParaRPr>
          </a:p>
        </p:txBody>
      </p:sp>
      <p:sp>
        <p:nvSpPr>
          <p:cNvPr id="33795" name="Ograda vsebine 2"/>
          <p:cNvSpPr>
            <a:spLocks noGrp="1"/>
          </p:cNvSpPr>
          <p:nvPr>
            <p:ph idx="1"/>
          </p:nvPr>
        </p:nvSpPr>
        <p:spPr/>
        <p:txBody>
          <a:bodyPr/>
          <a:lstStyle/>
          <a:p>
            <a:r>
              <a:rPr lang="sl-SI" sz="5400" dirty="0">
                <a:solidFill>
                  <a:srgbClr val="FFC000"/>
                </a:solidFill>
                <a:latin typeface="Candara" pitchFamily="34" charset="0"/>
              </a:rPr>
              <a:t>Pospravim sobo, umivam posodo, obdelujem vrt, skrbim za hišne ljubljenčke…</a:t>
            </a:r>
          </a:p>
        </p:txBody>
      </p:sp>
      <p:pic>
        <p:nvPicPr>
          <p:cNvPr id="6" name="Slika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itchFamily="34" charset="0"/>
              </a:rPr>
              <a:t>23.</a:t>
            </a:r>
            <a:r>
              <a:rPr lang="en-US" sz="4800" dirty="0">
                <a:solidFill>
                  <a:schemeClr val="bg1"/>
                </a:solidFill>
                <a:effectLst>
                  <a:outerShdw blurRad="38100" dist="38100" dir="2700000" algn="tl">
                    <a:srgbClr val="000000"/>
                  </a:outerShdw>
                </a:effectLst>
                <a:latin typeface="Candara" pitchFamily="34" charset="0"/>
              </a:rPr>
              <a:t> vprašanj</a:t>
            </a:r>
            <a:r>
              <a:rPr lang="sl-SI" sz="4800" dirty="0">
                <a:solidFill>
                  <a:schemeClr val="bg1"/>
                </a:solidFill>
                <a:effectLst>
                  <a:outerShdw blurRad="38100" dist="38100" dir="2700000" algn="tl">
                    <a:srgbClr val="000000"/>
                  </a:outerShdw>
                </a:effectLst>
                <a:latin typeface="Candara" pitchFamily="34" charset="0"/>
              </a:rPr>
              <a:t>e</a:t>
            </a:r>
            <a:endParaRPr lang="en-US" sz="4800" dirty="0">
              <a:solidFill>
                <a:schemeClr val="bg1"/>
              </a:solidFill>
              <a:effectLst>
                <a:outerShdw blurRad="38100" dist="38100" dir="2700000" algn="tl">
                  <a:srgbClr val="000000"/>
                </a:outerShdw>
              </a:effectLst>
              <a:latin typeface="Candara" pitchFamily="34" charset="0"/>
            </a:endParaRPr>
          </a:p>
        </p:txBody>
      </p:sp>
      <p:sp>
        <p:nvSpPr>
          <p:cNvPr id="43011" name="Rectangle 3"/>
          <p:cNvSpPr>
            <a:spLocks noGrp="1" noChangeArrowheads="1"/>
          </p:cNvSpPr>
          <p:nvPr>
            <p:ph type="body" idx="1"/>
          </p:nvPr>
        </p:nvSpPr>
        <p:spPr>
          <a:xfrm>
            <a:off x="609600" y="1600200"/>
            <a:ext cx="8229600" cy="4525963"/>
          </a:xfrm>
        </p:spPr>
        <p:txBody>
          <a:bodyPr/>
          <a:lstStyle/>
          <a:p>
            <a:pPr eaLnBrk="1" hangingPunct="1"/>
            <a:r>
              <a:rPr lang="sl-SI" sz="5400" dirty="0">
                <a:solidFill>
                  <a:srgbClr val="FFC000"/>
                </a:solidFill>
                <a:latin typeface="Candara" pitchFamily="34" charset="0"/>
              </a:rPr>
              <a:t>S čim otroci v družini pridobimo svoje navade?</a:t>
            </a:r>
            <a:endParaRPr lang="en-US" sz="5400" dirty="0">
              <a:solidFill>
                <a:srgbClr val="FFC000"/>
              </a:solidFill>
              <a:latin typeface="Candara" pitchFamily="34" charset="0"/>
            </a:endParaRPr>
          </a:p>
        </p:txBody>
      </p:sp>
      <p:pic>
        <p:nvPicPr>
          <p:cNvPr id="5" name="Slika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z="4800" dirty="0">
                <a:solidFill>
                  <a:schemeClr val="bg1"/>
                </a:solidFill>
                <a:effectLst>
                  <a:outerShdw blurRad="38100" dist="38100" dir="2700000" algn="tl">
                    <a:srgbClr val="000000"/>
                  </a:outerShdw>
                </a:effectLst>
                <a:latin typeface="Candara" pitchFamily="34" charset="0"/>
              </a:rPr>
              <a:t>In </a:t>
            </a:r>
            <a:r>
              <a:rPr lang="sl-SI" sz="4800" dirty="0">
                <a:solidFill>
                  <a:schemeClr val="bg1"/>
                </a:solidFill>
                <a:effectLst>
                  <a:outerShdw blurRad="38100" dist="38100" dir="2700000" algn="tl">
                    <a:srgbClr val="000000"/>
                  </a:outerShdw>
                </a:effectLst>
                <a:latin typeface="Candara" pitchFamily="34" charset="0"/>
              </a:rPr>
              <a:t> </a:t>
            </a:r>
            <a:r>
              <a:rPr lang="en-US" sz="4800" dirty="0">
                <a:solidFill>
                  <a:schemeClr val="bg1"/>
                </a:solidFill>
                <a:effectLst>
                  <a:outerShdw blurRad="38100" dist="38100" dir="2700000" algn="tl">
                    <a:srgbClr val="000000"/>
                  </a:outerShdw>
                </a:effectLst>
                <a:latin typeface="Candara" pitchFamily="34" charset="0"/>
              </a:rPr>
              <a:t>odgovor je…</a:t>
            </a:r>
          </a:p>
        </p:txBody>
      </p:sp>
      <p:sp>
        <p:nvSpPr>
          <p:cNvPr id="44035" name="Rectangle 3"/>
          <p:cNvSpPr>
            <a:spLocks noGrp="1" noChangeArrowheads="1"/>
          </p:cNvSpPr>
          <p:nvPr>
            <p:ph type="body" idx="1"/>
          </p:nvPr>
        </p:nvSpPr>
        <p:spPr>
          <a:xfrm>
            <a:off x="304800" y="1447800"/>
            <a:ext cx="8382000" cy="4678363"/>
          </a:xfrm>
        </p:spPr>
        <p:txBody>
          <a:bodyPr/>
          <a:lstStyle/>
          <a:p>
            <a:pPr eaLnBrk="1" hangingPunct="1"/>
            <a:r>
              <a:rPr lang="sl-SI" sz="5400" dirty="0">
                <a:solidFill>
                  <a:srgbClr val="FFC000"/>
                </a:solidFill>
                <a:latin typeface="Candara" pitchFamily="34" charset="0"/>
              </a:rPr>
              <a:t>S posnemanjem odraslih.</a:t>
            </a:r>
          </a:p>
        </p:txBody>
      </p:sp>
      <p:pic>
        <p:nvPicPr>
          <p:cNvPr id="6" name="Slika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sz="4800" dirty="0">
                <a:solidFill>
                  <a:schemeClr val="bg1"/>
                </a:solidFill>
                <a:effectLst>
                  <a:outerShdw blurRad="38100" dist="38100" dir="2700000" algn="tl">
                    <a:srgbClr val="000000"/>
                  </a:outerShdw>
                </a:effectLst>
                <a:latin typeface="Candara" pitchFamily="34" charset="0"/>
              </a:rPr>
              <a:t>24. </a:t>
            </a:r>
            <a:r>
              <a:rPr lang="en-US" sz="4800" dirty="0">
                <a:solidFill>
                  <a:schemeClr val="bg1"/>
                </a:solidFill>
                <a:effectLst>
                  <a:outerShdw blurRad="38100" dist="38100" dir="2700000" algn="tl">
                    <a:srgbClr val="000000"/>
                  </a:outerShdw>
                </a:effectLst>
                <a:latin typeface="Candara" pitchFamily="34" charset="0"/>
              </a:rPr>
              <a:t>vprašanj</a:t>
            </a:r>
            <a:r>
              <a:rPr lang="sl-SI" sz="4800" dirty="0">
                <a:solidFill>
                  <a:schemeClr val="bg1"/>
                </a:solidFill>
                <a:effectLst>
                  <a:outerShdw blurRad="38100" dist="38100" dir="2700000" algn="tl">
                    <a:srgbClr val="000000"/>
                  </a:outerShdw>
                </a:effectLst>
                <a:latin typeface="Candara" pitchFamily="34" charset="0"/>
              </a:rPr>
              <a:t>e</a:t>
            </a:r>
            <a:endParaRPr lang="sl-SI" sz="4800" dirty="0">
              <a:solidFill>
                <a:schemeClr val="bg1"/>
              </a:solidFill>
              <a:latin typeface="Candara" pitchFamily="34" charset="0"/>
            </a:endParaRPr>
          </a:p>
        </p:txBody>
      </p:sp>
      <p:sp>
        <p:nvSpPr>
          <p:cNvPr id="30723" name="Ograda vsebine 2"/>
          <p:cNvSpPr>
            <a:spLocks noGrp="1"/>
          </p:cNvSpPr>
          <p:nvPr>
            <p:ph idx="1"/>
          </p:nvPr>
        </p:nvSpPr>
        <p:spPr/>
        <p:txBody>
          <a:bodyPr/>
          <a:lstStyle/>
          <a:p>
            <a:r>
              <a:rPr lang="sl-SI" sz="5400" dirty="0">
                <a:solidFill>
                  <a:srgbClr val="FFC000"/>
                </a:solidFill>
                <a:latin typeface="Candara" pitchFamily="34" charset="0"/>
              </a:rPr>
              <a:t>Do česa lahko pride v družini?</a:t>
            </a: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en-US" sz="4800" dirty="0">
                <a:solidFill>
                  <a:schemeClr val="bg1"/>
                </a:solidFill>
                <a:effectLst>
                  <a:outerShdw blurRad="38100" dist="38100" dir="2700000" algn="tl">
                    <a:srgbClr val="000000"/>
                  </a:outerShdw>
                </a:effectLst>
                <a:latin typeface="Candara" pitchFamily="34" charset="0"/>
              </a:rPr>
              <a:t>In </a:t>
            </a:r>
            <a:r>
              <a:rPr lang="sl-SI" sz="4800" dirty="0">
                <a:solidFill>
                  <a:schemeClr val="bg1"/>
                </a:solidFill>
                <a:effectLst>
                  <a:outerShdw blurRad="38100" dist="38100" dir="2700000" algn="tl">
                    <a:srgbClr val="000000"/>
                  </a:outerShdw>
                </a:effectLst>
                <a:latin typeface="Candara" pitchFamily="34" charset="0"/>
              </a:rPr>
              <a:t> </a:t>
            </a:r>
            <a:r>
              <a:rPr lang="en-US" sz="4800" dirty="0">
                <a:solidFill>
                  <a:schemeClr val="bg1"/>
                </a:solidFill>
                <a:effectLst>
                  <a:outerShdw blurRad="38100" dist="38100" dir="2700000" algn="tl">
                    <a:srgbClr val="000000"/>
                  </a:outerShdw>
                </a:effectLst>
                <a:latin typeface="Candara" pitchFamily="34" charset="0"/>
              </a:rPr>
              <a:t>odgovor je…</a:t>
            </a:r>
            <a:endParaRPr lang="sl-SI" sz="4800" dirty="0">
              <a:solidFill>
                <a:schemeClr val="bg1"/>
              </a:solidFill>
              <a:latin typeface="Candara" pitchFamily="34" charset="0"/>
            </a:endParaRPr>
          </a:p>
        </p:txBody>
      </p:sp>
      <p:sp>
        <p:nvSpPr>
          <p:cNvPr id="31747" name="Ograda vsebine 2"/>
          <p:cNvSpPr>
            <a:spLocks noGrp="1"/>
          </p:cNvSpPr>
          <p:nvPr>
            <p:ph idx="1"/>
          </p:nvPr>
        </p:nvSpPr>
        <p:spPr/>
        <p:txBody>
          <a:bodyPr/>
          <a:lstStyle/>
          <a:p>
            <a:r>
              <a:rPr lang="sl-SI" sz="5400" dirty="0">
                <a:solidFill>
                  <a:srgbClr val="FFC000"/>
                </a:solidFill>
                <a:latin typeface="Candara" pitchFamily="34" charset="0"/>
              </a:rPr>
              <a:t>Do različnih sporov, zlorab ali nasilja.</a:t>
            </a:r>
          </a:p>
        </p:txBody>
      </p:sp>
      <p:pic>
        <p:nvPicPr>
          <p:cNvPr id="6" name="Slika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679004-966C-4A8E-8227-27208148FDFE}"/>
              </a:ext>
            </a:extLst>
          </p:cNvPr>
          <p:cNvSpPr>
            <a:spLocks noGrp="1"/>
          </p:cNvSpPr>
          <p:nvPr>
            <p:ph type="title"/>
          </p:nvPr>
        </p:nvSpPr>
        <p:spPr/>
        <p:txBody>
          <a:bodyPr/>
          <a:lstStyle/>
          <a:p>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endParaRPr lang="sl-SI" sz="4800" dirty="0"/>
          </a:p>
        </p:txBody>
      </p:sp>
      <p:sp>
        <p:nvSpPr>
          <p:cNvPr id="3" name="Označba mesta vsebine 2">
            <a:extLst>
              <a:ext uri="{FF2B5EF4-FFF2-40B4-BE49-F238E27FC236}">
                <a16:creationId xmlns:a16="http://schemas.microsoft.com/office/drawing/2014/main" id="{DCD51A46-6BD6-49F6-8774-C3812B71F59A}"/>
              </a:ext>
            </a:extLst>
          </p:cNvPr>
          <p:cNvSpPr>
            <a:spLocks noGrp="1"/>
          </p:cNvSpPr>
          <p:nvPr>
            <p:ph idx="1"/>
          </p:nvPr>
        </p:nvSpPr>
        <p:spPr/>
        <p:txBody>
          <a:bodyPr/>
          <a:lstStyle/>
          <a:p>
            <a:r>
              <a:rPr lang="sl-SI" sz="4400" dirty="0">
                <a:solidFill>
                  <a:srgbClr val="FFC000"/>
                </a:solidFill>
                <a:latin typeface="Candara" panose="020E0502030303020204" pitchFamily="34" charset="0"/>
              </a:rPr>
              <a:t>Ljudje, s katerimi preživimo velik del svojega življenja (starši, prijatelji, sošolci). Velik vpliv pa imajo tudi znani ljudje, katerih podobe nam posredujejo revije, svetovni splet in televizija. </a:t>
            </a:r>
          </a:p>
        </p:txBody>
      </p:sp>
    </p:spTree>
    <p:extLst>
      <p:ext uri="{BB962C8B-B14F-4D97-AF65-F5344CB8AC3E}">
        <p14:creationId xmlns:p14="http://schemas.microsoft.com/office/powerpoint/2010/main" val="14816699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anose="020E0502030303020204" pitchFamily="34" charset="0"/>
              </a:rPr>
              <a:t>25.  </a:t>
            </a:r>
            <a:r>
              <a:rPr lang="en-US" sz="4800" dirty="0">
                <a:solidFill>
                  <a:schemeClr val="bg1"/>
                </a:solidFill>
                <a:effectLst>
                  <a:outerShdw blurRad="38100" dist="38100" dir="2700000" algn="tl">
                    <a:srgbClr val="000000"/>
                  </a:outerShdw>
                </a:effectLst>
                <a:latin typeface="Candara" panose="020E0502030303020204" pitchFamily="34" charset="0"/>
              </a:rPr>
              <a:t>vprašanj</a:t>
            </a:r>
            <a:r>
              <a:rPr lang="sl-SI" sz="4800" dirty="0">
                <a:solidFill>
                  <a:schemeClr val="bg1"/>
                </a:solidFill>
                <a:effectLst>
                  <a:outerShdw blurRad="38100" dist="38100" dir="2700000" algn="tl">
                    <a:srgbClr val="000000"/>
                  </a:outerShdw>
                </a:effectLst>
                <a:latin typeface="Candara" panose="020E0502030303020204" pitchFamily="34" charset="0"/>
              </a:rPr>
              <a:t>e</a:t>
            </a:r>
            <a:endParaRPr lang="en-US" sz="4800" dirty="0">
              <a:solidFill>
                <a:schemeClr val="bg1"/>
              </a:solidFill>
              <a:effectLst>
                <a:outerShdw blurRad="38100" dist="38100" dir="2700000" algn="tl">
                  <a:srgbClr val="000000"/>
                </a:outerShdw>
              </a:effectLst>
              <a:latin typeface="Candara" panose="020E0502030303020204" pitchFamily="34" charset="0"/>
            </a:endParaRPr>
          </a:p>
        </p:txBody>
      </p:sp>
      <p:sp>
        <p:nvSpPr>
          <p:cNvPr id="40963"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Kako rešujemo težave v družini?</a:t>
            </a:r>
            <a:endParaRPr lang="en-US" sz="5400" dirty="0">
              <a:solidFill>
                <a:srgbClr val="FFC000"/>
              </a:solidFill>
              <a:latin typeface="Candara" pitchFamily="34" charset="0"/>
            </a:endParaRPr>
          </a:p>
        </p:txBody>
      </p:sp>
      <p:pic>
        <p:nvPicPr>
          <p:cNvPr id="4" name="Slika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638800"/>
            <a:ext cx="990738" cy="952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800" dirty="0">
                <a:solidFill>
                  <a:schemeClr val="bg1"/>
                </a:solidFill>
                <a:effectLst>
                  <a:outerShdw blurRad="38100" dist="38100" dir="2700000" algn="tl">
                    <a:srgbClr val="000000"/>
                  </a:outerShdw>
                </a:effectLst>
                <a:latin typeface="Candara" pitchFamily="34" charset="0"/>
              </a:rPr>
              <a:t>In odgovor je…</a:t>
            </a:r>
          </a:p>
        </p:txBody>
      </p:sp>
      <p:sp>
        <p:nvSpPr>
          <p:cNvPr id="41987" name="Rectangle 3"/>
          <p:cNvSpPr>
            <a:spLocks noGrp="1" noChangeArrowheads="1"/>
          </p:cNvSpPr>
          <p:nvPr>
            <p:ph type="body" idx="1"/>
          </p:nvPr>
        </p:nvSpPr>
        <p:spPr/>
        <p:txBody>
          <a:bodyPr/>
          <a:lstStyle/>
          <a:p>
            <a:pPr eaLnBrk="1" hangingPunct="1"/>
            <a:r>
              <a:rPr lang="sl-SI" sz="5400" dirty="0">
                <a:solidFill>
                  <a:srgbClr val="FFC000"/>
                </a:solidFill>
                <a:latin typeface="Candara" pitchFamily="34" charset="0"/>
              </a:rPr>
              <a:t>S strpnostjo in pogovori.</a:t>
            </a:r>
          </a:p>
          <a:p>
            <a:pPr eaLnBrk="1" hangingPunct="1"/>
            <a:endParaRPr lang="en-US" sz="4400" dirty="0">
              <a:solidFill>
                <a:srgbClr val="FFC000"/>
              </a:solidFill>
              <a:latin typeface="Candara" pitchFamily="34" charset="0"/>
            </a:endParaRPr>
          </a:p>
        </p:txBody>
      </p:sp>
      <p:pic>
        <p:nvPicPr>
          <p:cNvPr id="6" name="Slika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83400"/>
            <a:ext cx="952633" cy="901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avokotnik 1"/>
          <p:cNvSpPr>
            <a:spLocks noChangeArrowheads="1"/>
          </p:cNvSpPr>
          <p:nvPr/>
        </p:nvSpPr>
        <p:spPr bwMode="auto">
          <a:xfrm>
            <a:off x="1447800" y="1814840"/>
            <a:ext cx="6172200" cy="3139321"/>
          </a:xfrm>
          <a:prstGeom prst="rect">
            <a:avLst/>
          </a:prstGeom>
          <a:noFill/>
          <a:ln w="9525">
            <a:solidFill>
              <a:schemeClr val="bg1"/>
            </a:solidFill>
            <a:miter lim="800000"/>
            <a:headEnd/>
            <a:tailEnd/>
          </a:ln>
        </p:spPr>
        <p:txBody>
          <a:bodyPr wrap="square">
            <a:spAutoFit/>
          </a:bodyPr>
          <a:lstStyle/>
          <a:p>
            <a:endParaRPr lang="sl-SI" dirty="0">
              <a:solidFill>
                <a:srgbClr val="765A00"/>
              </a:solidFill>
              <a:latin typeface="Candara" pitchFamily="34" charset="0"/>
            </a:endParaRPr>
          </a:p>
          <a:p>
            <a:r>
              <a:rPr lang="sl-SI" dirty="0">
                <a:solidFill>
                  <a:schemeClr val="bg1"/>
                </a:solidFill>
                <a:latin typeface="Candara" pitchFamily="34" charset="0"/>
              </a:rPr>
              <a:t>Učbenik in samostojni delovni zvezek Radovednih 5; Družba 4, </a:t>
            </a:r>
          </a:p>
          <a:p>
            <a:r>
              <a:rPr lang="sl-SI" dirty="0">
                <a:solidFill>
                  <a:schemeClr val="bg1"/>
                </a:solidFill>
                <a:latin typeface="Candara" pitchFamily="34" charset="0"/>
              </a:rPr>
              <a:t>Založba Rokus  </a:t>
            </a:r>
            <a:r>
              <a:rPr lang="sl-SI" dirty="0" err="1">
                <a:solidFill>
                  <a:schemeClr val="bg1"/>
                </a:solidFill>
                <a:latin typeface="Candara" pitchFamily="34" charset="0"/>
              </a:rPr>
              <a:t>Klett</a:t>
            </a:r>
            <a:r>
              <a:rPr lang="sl-SI" dirty="0">
                <a:solidFill>
                  <a:schemeClr val="bg1"/>
                </a:solidFill>
                <a:latin typeface="Candara" pitchFamily="34" charset="0"/>
              </a:rPr>
              <a:t>, Ljubljana</a:t>
            </a:r>
          </a:p>
          <a:p>
            <a:endParaRPr lang="sl-SI" dirty="0">
              <a:solidFill>
                <a:schemeClr val="bg1"/>
              </a:solidFill>
              <a:latin typeface="Candara" pitchFamily="34" charset="0"/>
            </a:endParaRPr>
          </a:p>
          <a:p>
            <a:endParaRPr lang="sl-SI" dirty="0">
              <a:solidFill>
                <a:schemeClr val="bg1"/>
              </a:solidFill>
              <a:latin typeface="Candara" pitchFamily="34" charset="0"/>
            </a:endParaRPr>
          </a:p>
          <a:p>
            <a:endParaRPr lang="sl-SI" dirty="0">
              <a:solidFill>
                <a:schemeClr val="bg1"/>
              </a:solidFill>
              <a:latin typeface="Candara" pitchFamily="34" charset="0"/>
            </a:endParaRPr>
          </a:p>
          <a:p>
            <a:r>
              <a:rPr lang="sl-SI" dirty="0">
                <a:solidFill>
                  <a:schemeClr val="bg1"/>
                </a:solidFill>
                <a:latin typeface="Candara" pitchFamily="34" charset="0"/>
              </a:rPr>
              <a:t>Slikovno gradivo, dostopno na spletu</a:t>
            </a:r>
          </a:p>
          <a:p>
            <a:endParaRPr lang="sl-SI" dirty="0">
              <a:solidFill>
                <a:schemeClr val="bg1"/>
              </a:solidFill>
              <a:latin typeface="Candara" pitchFamily="34" charset="0"/>
            </a:endParaRPr>
          </a:p>
          <a:p>
            <a:endParaRPr lang="sl-SI" dirty="0">
              <a:solidFill>
                <a:srgbClr val="765A00"/>
              </a:solidFill>
              <a:latin typeface="Candara" pitchFamily="34" charset="0"/>
            </a:endParaRPr>
          </a:p>
          <a:p>
            <a:endParaRPr lang="sl-SI" dirty="0">
              <a:solidFill>
                <a:srgbClr val="765A00"/>
              </a:solidFill>
              <a:latin typeface="Candara" pitchFamily="34" charset="0"/>
            </a:endParaRPr>
          </a:p>
          <a:p>
            <a:endParaRPr lang="sl-SI" dirty="0">
              <a:solidFill>
                <a:srgbClr val="765A00"/>
              </a:solidFill>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01FB5C-6A04-4DFA-AA7F-02999B3864B6}"/>
              </a:ext>
            </a:extLst>
          </p:cNvPr>
          <p:cNvSpPr>
            <a:spLocks noGrp="1"/>
          </p:cNvSpPr>
          <p:nvPr>
            <p:ph type="title"/>
          </p:nvPr>
        </p:nvSpPr>
        <p:spPr/>
        <p:txBody>
          <a:bodyPr/>
          <a:lstStyle/>
          <a:p>
            <a:r>
              <a:rPr lang="sl-SI" sz="4800" dirty="0">
                <a:solidFill>
                  <a:schemeClr val="bg1"/>
                </a:solidFill>
                <a:effectLst>
                  <a:outerShdw blurRad="38100" dist="38100" dir="2700000" algn="tl">
                    <a:srgbClr val="000000"/>
                  </a:outerShdw>
                </a:effectLst>
                <a:latin typeface="Candara" pitchFamily="34" charset="0"/>
              </a:rPr>
              <a:t>3. vprašanje </a:t>
            </a:r>
            <a:endParaRPr lang="sl-SI" sz="4800" dirty="0"/>
          </a:p>
        </p:txBody>
      </p:sp>
      <p:sp>
        <p:nvSpPr>
          <p:cNvPr id="3" name="Označba mesta vsebine 2">
            <a:extLst>
              <a:ext uri="{FF2B5EF4-FFF2-40B4-BE49-F238E27FC236}">
                <a16:creationId xmlns:a16="http://schemas.microsoft.com/office/drawing/2014/main" id="{E3DC7ECB-159E-4642-AAC2-6B8B9CF7D594}"/>
              </a:ext>
            </a:extLst>
          </p:cNvPr>
          <p:cNvSpPr>
            <a:spLocks noGrp="1"/>
          </p:cNvSpPr>
          <p:nvPr>
            <p:ph idx="1"/>
          </p:nvPr>
        </p:nvSpPr>
        <p:spPr/>
        <p:txBody>
          <a:bodyPr/>
          <a:lstStyle/>
          <a:p>
            <a:r>
              <a:rPr lang="sl-SI" sz="4800" dirty="0">
                <a:solidFill>
                  <a:srgbClr val="FFC000"/>
                </a:solidFill>
                <a:latin typeface="Candara" panose="020E0502030303020204" pitchFamily="34" charset="0"/>
              </a:rPr>
              <a:t>Kaj je sposobnost?</a:t>
            </a:r>
          </a:p>
        </p:txBody>
      </p:sp>
    </p:spTree>
    <p:extLst>
      <p:ext uri="{BB962C8B-B14F-4D97-AF65-F5344CB8AC3E}">
        <p14:creationId xmlns:p14="http://schemas.microsoft.com/office/powerpoint/2010/main" val="429469248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B08BA9-1922-409D-81C9-AB5191A36C6A}"/>
              </a:ext>
            </a:extLst>
          </p:cNvPr>
          <p:cNvSpPr>
            <a:spLocks noGrp="1"/>
          </p:cNvSpPr>
          <p:nvPr>
            <p:ph type="title"/>
          </p:nvPr>
        </p:nvSpPr>
        <p:spPr/>
        <p:txBody>
          <a:bodyPr/>
          <a:lstStyle/>
          <a:p>
            <a:r>
              <a:rPr lang="sl-SI" dirty="0">
                <a:solidFill>
                  <a:schemeClr val="bg1"/>
                </a:solidFill>
                <a:effectLst>
                  <a:outerShdw blurRad="38100" dist="38100" dir="2700000" algn="tl">
                    <a:srgbClr val="000000"/>
                  </a:outerShdw>
                </a:effectLst>
                <a:latin typeface="Candara" pitchFamily="34" charset="0"/>
              </a:rPr>
              <a:t>In </a:t>
            </a:r>
            <a:r>
              <a:rPr lang="sl-SI" sz="4800" dirty="0">
                <a:solidFill>
                  <a:schemeClr val="bg1"/>
                </a:solidFill>
                <a:effectLst>
                  <a:outerShdw blurRad="38100" dist="38100" dir="2700000" algn="tl">
                    <a:srgbClr val="000000"/>
                  </a:outerShdw>
                </a:effectLst>
                <a:latin typeface="Candara" pitchFamily="34" charset="0"/>
              </a:rPr>
              <a:t>odgovor</a:t>
            </a:r>
            <a:r>
              <a:rPr lang="sl-SI" dirty="0">
                <a:solidFill>
                  <a:schemeClr val="bg1"/>
                </a:solidFill>
                <a:effectLst>
                  <a:outerShdw blurRad="38100" dist="38100" dir="2700000" algn="tl">
                    <a:srgbClr val="000000"/>
                  </a:outerShdw>
                </a:effectLst>
                <a:latin typeface="Candara" pitchFamily="34" charset="0"/>
              </a:rPr>
              <a:t> je</a:t>
            </a:r>
            <a:r>
              <a:rPr lang="en-US" dirty="0">
                <a:solidFill>
                  <a:schemeClr val="bg1"/>
                </a:solidFill>
                <a:effectLst>
                  <a:outerShdw blurRad="38100" dist="38100" dir="2700000" algn="tl">
                    <a:srgbClr val="000000"/>
                  </a:outerShdw>
                </a:effectLst>
                <a:latin typeface="Candara" pitchFamily="34" charset="0"/>
              </a:rPr>
              <a:t>…</a:t>
            </a:r>
            <a:endParaRPr lang="sl-SI" dirty="0"/>
          </a:p>
        </p:txBody>
      </p:sp>
      <p:sp>
        <p:nvSpPr>
          <p:cNvPr id="3" name="Označba mesta vsebine 2">
            <a:extLst>
              <a:ext uri="{FF2B5EF4-FFF2-40B4-BE49-F238E27FC236}">
                <a16:creationId xmlns:a16="http://schemas.microsoft.com/office/drawing/2014/main" id="{DD526710-1E9C-4D83-838B-67FE1776BFC7}"/>
              </a:ext>
            </a:extLst>
          </p:cNvPr>
          <p:cNvSpPr>
            <a:spLocks noGrp="1"/>
          </p:cNvSpPr>
          <p:nvPr>
            <p:ph idx="1"/>
          </p:nvPr>
        </p:nvSpPr>
        <p:spPr/>
        <p:txBody>
          <a:bodyPr/>
          <a:lstStyle/>
          <a:p>
            <a:r>
              <a:rPr lang="sl-SI" sz="5400" dirty="0">
                <a:solidFill>
                  <a:srgbClr val="FFC000"/>
                </a:solidFill>
                <a:latin typeface="Candara" panose="020E0502030303020204" pitchFamily="34" charset="0"/>
              </a:rPr>
              <a:t>Zmožnost za opravljanje določenega dela ali dejavnosti.</a:t>
            </a:r>
          </a:p>
        </p:txBody>
      </p:sp>
    </p:spTree>
    <p:extLst>
      <p:ext uri="{BB962C8B-B14F-4D97-AF65-F5344CB8AC3E}">
        <p14:creationId xmlns:p14="http://schemas.microsoft.com/office/powerpoint/2010/main" val="49003461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7B7F823-1BEF-45AB-8F51-BE195F40F3F1}"/>
              </a:ext>
            </a:extLst>
          </p:cNvPr>
          <p:cNvSpPr>
            <a:spLocks noGrp="1"/>
          </p:cNvSpPr>
          <p:nvPr>
            <p:ph type="title"/>
          </p:nvPr>
        </p:nvSpPr>
        <p:spPr/>
        <p:txBody>
          <a:bodyPr/>
          <a:lstStyle/>
          <a:p>
            <a:r>
              <a:rPr lang="sl-SI" sz="4800" dirty="0">
                <a:solidFill>
                  <a:schemeClr val="bg1"/>
                </a:solidFill>
                <a:effectLst>
                  <a:outerShdw blurRad="38100" dist="38100" dir="2700000" algn="tl">
                    <a:srgbClr val="000000"/>
                  </a:outerShdw>
                </a:effectLst>
                <a:latin typeface="Candara" pitchFamily="34" charset="0"/>
              </a:rPr>
              <a:t>4. vprašanje </a:t>
            </a:r>
            <a:endParaRPr lang="sl-SI" sz="4800" dirty="0"/>
          </a:p>
        </p:txBody>
      </p:sp>
      <p:sp>
        <p:nvSpPr>
          <p:cNvPr id="3" name="Označba mesta vsebine 2">
            <a:extLst>
              <a:ext uri="{FF2B5EF4-FFF2-40B4-BE49-F238E27FC236}">
                <a16:creationId xmlns:a16="http://schemas.microsoft.com/office/drawing/2014/main" id="{864E2370-7513-41E5-BF27-BEB1C1FEB554}"/>
              </a:ext>
            </a:extLst>
          </p:cNvPr>
          <p:cNvSpPr>
            <a:spLocks noGrp="1"/>
          </p:cNvSpPr>
          <p:nvPr>
            <p:ph idx="1"/>
          </p:nvPr>
        </p:nvSpPr>
        <p:spPr/>
        <p:txBody>
          <a:bodyPr/>
          <a:lstStyle/>
          <a:p>
            <a:r>
              <a:rPr lang="sl-SI" sz="5400" dirty="0">
                <a:solidFill>
                  <a:srgbClr val="FFC000"/>
                </a:solidFill>
                <a:latin typeface="Candara" panose="020E0502030303020204" pitchFamily="34" charset="0"/>
              </a:rPr>
              <a:t>Katere so naše osnovne potrebe?</a:t>
            </a:r>
          </a:p>
        </p:txBody>
      </p:sp>
    </p:spTree>
    <p:extLst>
      <p:ext uri="{BB962C8B-B14F-4D97-AF65-F5344CB8AC3E}">
        <p14:creationId xmlns:p14="http://schemas.microsoft.com/office/powerpoint/2010/main" val="3940834343"/>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8DC5E7-0ECC-4F4E-A7A7-3056AD2F097D}"/>
              </a:ext>
            </a:extLst>
          </p:cNvPr>
          <p:cNvSpPr>
            <a:spLocks noGrp="1"/>
          </p:cNvSpPr>
          <p:nvPr>
            <p:ph type="title"/>
          </p:nvPr>
        </p:nvSpPr>
        <p:spPr/>
        <p:txBody>
          <a:bodyPr/>
          <a:lstStyle/>
          <a:p>
            <a:r>
              <a:rPr lang="sl-SI" sz="4800" dirty="0">
                <a:solidFill>
                  <a:schemeClr val="bg1"/>
                </a:solidFill>
                <a:effectLst>
                  <a:outerShdw blurRad="38100" dist="38100" dir="2700000" algn="tl">
                    <a:srgbClr val="000000"/>
                  </a:outerShdw>
                </a:effectLst>
                <a:latin typeface="Candara" pitchFamily="34" charset="0"/>
              </a:rPr>
              <a:t>In odgovor je</a:t>
            </a:r>
            <a:r>
              <a:rPr lang="en-US" sz="4800" dirty="0">
                <a:solidFill>
                  <a:schemeClr val="bg1"/>
                </a:solidFill>
                <a:effectLst>
                  <a:outerShdw blurRad="38100" dist="38100" dir="2700000" algn="tl">
                    <a:srgbClr val="000000"/>
                  </a:outerShdw>
                </a:effectLst>
                <a:latin typeface="Candara" pitchFamily="34" charset="0"/>
              </a:rPr>
              <a:t>…</a:t>
            </a:r>
            <a:endParaRPr lang="sl-SI" sz="4800" dirty="0"/>
          </a:p>
        </p:txBody>
      </p:sp>
      <p:sp>
        <p:nvSpPr>
          <p:cNvPr id="3" name="Označba mesta vsebine 2">
            <a:extLst>
              <a:ext uri="{FF2B5EF4-FFF2-40B4-BE49-F238E27FC236}">
                <a16:creationId xmlns:a16="http://schemas.microsoft.com/office/drawing/2014/main" id="{09B0B77C-2F4F-43D8-9D28-405558E69F56}"/>
              </a:ext>
            </a:extLst>
          </p:cNvPr>
          <p:cNvSpPr>
            <a:spLocks noGrp="1"/>
          </p:cNvSpPr>
          <p:nvPr>
            <p:ph idx="1"/>
          </p:nvPr>
        </p:nvSpPr>
        <p:spPr/>
        <p:txBody>
          <a:bodyPr/>
          <a:lstStyle/>
          <a:p>
            <a:r>
              <a:rPr lang="sl-SI" sz="4400" dirty="0">
                <a:solidFill>
                  <a:srgbClr val="FFC000"/>
                </a:solidFill>
                <a:latin typeface="Candara" panose="020E0502030303020204" pitchFamily="34" charset="0"/>
              </a:rPr>
              <a:t>Tiste, od katerih j odvisno naše življenje (hrana, voda, ustrezno bivališče, zrak…Imamo pa tudi potrebe po ljubezni, zaščiti, sprejetosti, druženju z ljudmi, svobodi…</a:t>
            </a:r>
          </a:p>
        </p:txBody>
      </p:sp>
    </p:spTree>
    <p:extLst>
      <p:ext uri="{BB962C8B-B14F-4D97-AF65-F5344CB8AC3E}">
        <p14:creationId xmlns:p14="http://schemas.microsoft.com/office/powerpoint/2010/main" val="245186812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d8d74b26429241a1a251974b190ef16488f7939"/>
  <p:tag name="ISPRING_SCORM_RATE_QUIZZES" val="0"/>
  <p:tag name="ISPRING_SCORM_PASSING_SCORE" val="100.0000000000"/>
  <p:tag name="GENSWF_OUTPUT_FILE_NAME" val="Orientacija"/>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FFFF00"/>
      </a:accent1>
      <a:accent2>
        <a:srgbClr val="333399"/>
      </a:accent2>
      <a:accent3>
        <a:srgbClr val="FFFFFF"/>
      </a:accent3>
      <a:accent4>
        <a:srgbClr val="000000"/>
      </a:accent4>
      <a:accent5>
        <a:srgbClr val="FFFFAA"/>
      </a:accent5>
      <a:accent6>
        <a:srgbClr val="2D2D8A"/>
      </a:accent6>
      <a:hlink>
        <a:srgbClr val="FFFF00"/>
      </a:hlink>
      <a:folHlink>
        <a:srgbClr val="990099"/>
      </a:folHlink>
    </a:clrScheme>
    <a:fontScheme name="Default Design">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FF00"/>
        </a:accent1>
        <a:accent2>
          <a:srgbClr val="333399"/>
        </a:accent2>
        <a:accent3>
          <a:srgbClr val="FFFFFF"/>
        </a:accent3>
        <a:accent4>
          <a:srgbClr val="000000"/>
        </a:accent4>
        <a:accent5>
          <a:srgbClr val="FFFFAA"/>
        </a:accent5>
        <a:accent6>
          <a:srgbClr val="2D2D8A"/>
        </a:accent6>
        <a:hlink>
          <a:srgbClr val="FFFF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743</Words>
  <Application>Microsoft Office PowerPoint</Application>
  <PresentationFormat>Diaprojekcija na zaslonu (4:3)</PresentationFormat>
  <Paragraphs>153</Paragraphs>
  <Slides>52</Slides>
  <Notes>42</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52</vt:i4>
      </vt:variant>
    </vt:vector>
  </HeadingPairs>
  <TitlesOfParts>
    <vt:vector size="56" baseType="lpstr">
      <vt:lpstr>Arial</vt:lpstr>
      <vt:lpstr>Candara</vt:lpstr>
      <vt:lpstr>Wingdings</vt:lpstr>
      <vt:lpstr>Default Design</vt:lpstr>
      <vt:lpstr>JAZ IN MOJA DRUŽINA PONOVIMO </vt:lpstr>
      <vt:lpstr>1. vprašanje</vt:lpstr>
      <vt:lpstr>In odgovor je…</vt:lpstr>
      <vt:lpstr>2. vprašanje </vt:lpstr>
      <vt:lpstr>In odgovor je…</vt:lpstr>
      <vt:lpstr>3. vprašanje </vt:lpstr>
      <vt:lpstr>In odgovor je…</vt:lpstr>
      <vt:lpstr>4. vprašanje </vt:lpstr>
      <vt:lpstr>In odgovor je…</vt:lpstr>
      <vt:lpstr>5. vprašanje</vt:lpstr>
      <vt:lpstr>In odgovor je…</vt:lpstr>
      <vt:lpstr>6. vprašanje </vt:lpstr>
      <vt:lpstr>In odgovor je…</vt:lpstr>
      <vt:lpstr>7. vprašanje</vt:lpstr>
      <vt:lpstr>In odgovor je…</vt:lpstr>
      <vt:lpstr>8. vprašanje</vt:lpstr>
      <vt:lpstr>In odgovor je…</vt:lpstr>
      <vt:lpstr>9.  vprašanje</vt:lpstr>
      <vt:lpstr>In odgovor je…</vt:lpstr>
      <vt:lpstr>10. vprašanje</vt:lpstr>
      <vt:lpstr>In odgovor je… </vt:lpstr>
      <vt:lpstr>11. vprašanje</vt:lpstr>
      <vt:lpstr>In odgovor je…</vt:lpstr>
      <vt:lpstr>12. vprašanje</vt:lpstr>
      <vt:lpstr>In odgovor je…</vt:lpstr>
      <vt:lpstr>13. vprašanje</vt:lpstr>
      <vt:lpstr>In odgovor je…</vt:lpstr>
      <vt:lpstr>14. vprašanje</vt:lpstr>
      <vt:lpstr>In odgovor je…</vt:lpstr>
      <vt:lpstr>15. vprašanje</vt:lpstr>
      <vt:lpstr>In odgovor je…</vt:lpstr>
      <vt:lpstr>16. vprašanje</vt:lpstr>
      <vt:lpstr>In odgovor je…</vt:lpstr>
      <vt:lpstr>17. vprašanje</vt:lpstr>
      <vt:lpstr>In odgovor je…</vt:lpstr>
      <vt:lpstr>18.  vprašanje</vt:lpstr>
      <vt:lpstr>In odgovor je…</vt:lpstr>
      <vt:lpstr>19. vprašanje</vt:lpstr>
      <vt:lpstr>In odgovor je…</vt:lpstr>
      <vt:lpstr>20.  vprašanje</vt:lpstr>
      <vt:lpstr>In odgovor je…</vt:lpstr>
      <vt:lpstr>21. vprašanje</vt:lpstr>
      <vt:lpstr>In odgovor je…</vt:lpstr>
      <vt:lpstr> 22. vprašanje </vt:lpstr>
      <vt:lpstr>In  odgovor je…</vt:lpstr>
      <vt:lpstr>23. vprašanje</vt:lpstr>
      <vt:lpstr>In  odgovor je…</vt:lpstr>
      <vt:lpstr>24. vprašanje</vt:lpstr>
      <vt:lpstr>In  odgovor je…</vt:lpstr>
      <vt:lpstr>25.  vprašanje</vt:lpstr>
      <vt:lpstr>In odgovor je…</vt:lpstr>
      <vt:lpstr>PowerPointova predstavitev</vt:lpstr>
    </vt:vector>
  </TitlesOfParts>
  <Company>Teachnology,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Elektrika</dc:title>
  <dc:creator>Klavdija Štrancar</dc:creator>
  <cp:lastModifiedBy>MCesnik</cp:lastModifiedBy>
  <cp:revision>86</cp:revision>
  <dcterms:created xsi:type="dcterms:W3CDTF">2005-07-07T00:08:32Z</dcterms:created>
  <dcterms:modified xsi:type="dcterms:W3CDTF">2021-01-06T11:00:00Z</dcterms:modified>
</cp:coreProperties>
</file>