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1"/>
  </p:sldMasterIdLst>
  <p:sldIdLst>
    <p:sldId id="256" r:id="rId2"/>
    <p:sldId id="257" r:id="rId3"/>
    <p:sldId id="260" r:id="rId4"/>
    <p:sldId id="258" r:id="rId5"/>
    <p:sldId id="259" r:id="rId6"/>
    <p:sldId id="261" r:id="rId7"/>
    <p:sldId id="262" r:id="rId8"/>
    <p:sldId id="263" r:id="rId9"/>
    <p:sldId id="264" r:id="rId10"/>
    <p:sldId id="265" r:id="rId11"/>
    <p:sldId id="266" r:id="rId12"/>
    <p:sldId id="267" r:id="rId13"/>
    <p:sldId id="269" r:id="rId14"/>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D56DB07-BDD6-4261-845F-66F84DBDD5FA}"/>
              </a:ext>
            </a:extLst>
          </p:cNvPr>
          <p:cNvSpPr>
            <a:spLocks noGrp="1"/>
          </p:cNvSpPr>
          <p:nvPr>
            <p:ph type="ctrTitle"/>
          </p:nvPr>
        </p:nvSpPr>
        <p:spPr>
          <a:xfrm>
            <a:off x="1524000" y="1122363"/>
            <a:ext cx="9144000" cy="2387600"/>
          </a:xfrm>
        </p:spPr>
        <p:txBody>
          <a:bodyPr anchor="b"/>
          <a:lstStyle>
            <a:lvl1pPr algn="ctr">
              <a:defRPr sz="6000"/>
            </a:lvl1pPr>
          </a:lstStyle>
          <a:p>
            <a:r>
              <a:rPr lang="sl-SI"/>
              <a:t>Kliknite, če želite urediti slog naslova matrice</a:t>
            </a:r>
          </a:p>
        </p:txBody>
      </p:sp>
      <p:sp>
        <p:nvSpPr>
          <p:cNvPr id="3" name="Podnaslov 2">
            <a:extLst>
              <a:ext uri="{FF2B5EF4-FFF2-40B4-BE49-F238E27FC236}">
                <a16:creationId xmlns:a16="http://schemas.microsoft.com/office/drawing/2014/main" id="{A7AD6DC7-9D46-483E-9736-68CBA05F5D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če želite urediti slog podnaslova matrice</a:t>
            </a:r>
          </a:p>
        </p:txBody>
      </p:sp>
      <p:sp>
        <p:nvSpPr>
          <p:cNvPr id="4" name="Označba mesta datuma 3">
            <a:extLst>
              <a:ext uri="{FF2B5EF4-FFF2-40B4-BE49-F238E27FC236}">
                <a16:creationId xmlns:a16="http://schemas.microsoft.com/office/drawing/2014/main" id="{8DD6966E-6F43-4E79-87B3-7A1615E8A99E}"/>
              </a:ext>
            </a:extLst>
          </p:cNvPr>
          <p:cNvSpPr>
            <a:spLocks noGrp="1"/>
          </p:cNvSpPr>
          <p:nvPr>
            <p:ph type="dt" sz="half" idx="10"/>
          </p:nvPr>
        </p:nvSpPr>
        <p:spPr/>
        <p:txBody>
          <a:bodyPr/>
          <a:lstStyle/>
          <a:p>
            <a:fld id="{7D6A0528-5E98-4AD2-BEA0-741D9E1844A8}" type="datetimeFigureOut">
              <a:rPr lang="sl-SI" smtClean="0"/>
              <a:t>12. 01. 2021</a:t>
            </a:fld>
            <a:endParaRPr lang="sl-SI"/>
          </a:p>
        </p:txBody>
      </p:sp>
      <p:sp>
        <p:nvSpPr>
          <p:cNvPr id="5" name="Označba mesta noge 4">
            <a:extLst>
              <a:ext uri="{FF2B5EF4-FFF2-40B4-BE49-F238E27FC236}">
                <a16:creationId xmlns:a16="http://schemas.microsoft.com/office/drawing/2014/main" id="{9EC6A57F-0109-40DE-BA9E-3394A1CCE776}"/>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EF9A929D-5FD5-4D9E-B39F-86032FAF3815}"/>
              </a:ext>
            </a:extLst>
          </p:cNvPr>
          <p:cNvSpPr>
            <a:spLocks noGrp="1"/>
          </p:cNvSpPr>
          <p:nvPr>
            <p:ph type="sldNum" sz="quarter" idx="12"/>
          </p:nvPr>
        </p:nvSpPr>
        <p:spPr/>
        <p:txBody>
          <a:bodyPr/>
          <a:lstStyle/>
          <a:p>
            <a:fld id="{3E1F3B0F-8E25-486C-BBCA-9F85FEC806C9}" type="slidenum">
              <a:rPr lang="sl-SI" smtClean="0"/>
              <a:t>‹#›</a:t>
            </a:fld>
            <a:endParaRPr lang="sl-SI"/>
          </a:p>
        </p:txBody>
      </p:sp>
    </p:spTree>
    <p:extLst>
      <p:ext uri="{BB962C8B-B14F-4D97-AF65-F5344CB8AC3E}">
        <p14:creationId xmlns:p14="http://schemas.microsoft.com/office/powerpoint/2010/main" val="875092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D6A1208-FC15-4EEE-82FA-E52151F8180F}"/>
              </a:ext>
            </a:extLst>
          </p:cNvPr>
          <p:cNvSpPr>
            <a:spLocks noGrp="1"/>
          </p:cNvSpPr>
          <p:nvPr>
            <p:ph type="title"/>
          </p:nvPr>
        </p:nvSpPr>
        <p:spPr/>
        <p:txBody>
          <a:bodyPr/>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A80C8355-EF37-4FD4-A78F-6301C4051B0D}"/>
              </a:ext>
            </a:extLst>
          </p:cNvPr>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1F2DAF46-928E-4771-B19B-FDF308B1144F}"/>
              </a:ext>
            </a:extLst>
          </p:cNvPr>
          <p:cNvSpPr>
            <a:spLocks noGrp="1"/>
          </p:cNvSpPr>
          <p:nvPr>
            <p:ph type="dt" sz="half" idx="10"/>
          </p:nvPr>
        </p:nvSpPr>
        <p:spPr/>
        <p:txBody>
          <a:bodyPr/>
          <a:lstStyle/>
          <a:p>
            <a:fld id="{7D6A0528-5E98-4AD2-BEA0-741D9E1844A8}" type="datetimeFigureOut">
              <a:rPr lang="sl-SI" smtClean="0"/>
              <a:t>12. 01. 2021</a:t>
            </a:fld>
            <a:endParaRPr lang="sl-SI"/>
          </a:p>
        </p:txBody>
      </p:sp>
      <p:sp>
        <p:nvSpPr>
          <p:cNvPr id="5" name="Označba mesta noge 4">
            <a:extLst>
              <a:ext uri="{FF2B5EF4-FFF2-40B4-BE49-F238E27FC236}">
                <a16:creationId xmlns:a16="http://schemas.microsoft.com/office/drawing/2014/main" id="{F80ABFD2-23C6-4F6D-9EA9-8DD04DA901CD}"/>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BBC3DB84-15B1-4AA0-AE75-0A08BCFF40F0}"/>
              </a:ext>
            </a:extLst>
          </p:cNvPr>
          <p:cNvSpPr>
            <a:spLocks noGrp="1"/>
          </p:cNvSpPr>
          <p:nvPr>
            <p:ph type="sldNum" sz="quarter" idx="12"/>
          </p:nvPr>
        </p:nvSpPr>
        <p:spPr/>
        <p:txBody>
          <a:bodyPr/>
          <a:lstStyle/>
          <a:p>
            <a:fld id="{3E1F3B0F-8E25-486C-BBCA-9F85FEC806C9}" type="slidenum">
              <a:rPr lang="sl-SI" smtClean="0"/>
              <a:t>‹#›</a:t>
            </a:fld>
            <a:endParaRPr lang="sl-SI"/>
          </a:p>
        </p:txBody>
      </p:sp>
    </p:spTree>
    <p:extLst>
      <p:ext uri="{BB962C8B-B14F-4D97-AF65-F5344CB8AC3E}">
        <p14:creationId xmlns:p14="http://schemas.microsoft.com/office/powerpoint/2010/main" val="3931368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a:extLst>
              <a:ext uri="{FF2B5EF4-FFF2-40B4-BE49-F238E27FC236}">
                <a16:creationId xmlns:a16="http://schemas.microsoft.com/office/drawing/2014/main" id="{8796CDDC-0F9C-479C-AD10-4131714E65C4}"/>
              </a:ext>
            </a:extLst>
          </p:cNvPr>
          <p:cNvSpPr>
            <a:spLocks noGrp="1"/>
          </p:cNvSpPr>
          <p:nvPr>
            <p:ph type="title" orient="vert"/>
          </p:nvPr>
        </p:nvSpPr>
        <p:spPr>
          <a:xfrm>
            <a:off x="8724900" y="365125"/>
            <a:ext cx="2628900" cy="5811838"/>
          </a:xfrm>
        </p:spPr>
        <p:txBody>
          <a:bodyPr vert="eaVert"/>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B1126CCF-36F8-4DEA-AE42-867BE36F7340}"/>
              </a:ext>
            </a:extLst>
          </p:cNvPr>
          <p:cNvSpPr>
            <a:spLocks noGrp="1"/>
          </p:cNvSpPr>
          <p:nvPr>
            <p:ph type="body" orient="vert" idx="1"/>
          </p:nvPr>
        </p:nvSpPr>
        <p:spPr>
          <a:xfrm>
            <a:off x="838200" y="365125"/>
            <a:ext cx="7734300" cy="5811838"/>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53EA86B8-D2AD-46D5-A6C7-AEB976A03590}"/>
              </a:ext>
            </a:extLst>
          </p:cNvPr>
          <p:cNvSpPr>
            <a:spLocks noGrp="1"/>
          </p:cNvSpPr>
          <p:nvPr>
            <p:ph type="dt" sz="half" idx="10"/>
          </p:nvPr>
        </p:nvSpPr>
        <p:spPr/>
        <p:txBody>
          <a:bodyPr/>
          <a:lstStyle/>
          <a:p>
            <a:fld id="{7D6A0528-5E98-4AD2-BEA0-741D9E1844A8}" type="datetimeFigureOut">
              <a:rPr lang="sl-SI" smtClean="0"/>
              <a:t>12. 01. 2021</a:t>
            </a:fld>
            <a:endParaRPr lang="sl-SI"/>
          </a:p>
        </p:txBody>
      </p:sp>
      <p:sp>
        <p:nvSpPr>
          <p:cNvPr id="5" name="Označba mesta noge 4">
            <a:extLst>
              <a:ext uri="{FF2B5EF4-FFF2-40B4-BE49-F238E27FC236}">
                <a16:creationId xmlns:a16="http://schemas.microsoft.com/office/drawing/2014/main" id="{DCDB75D5-8A68-45CC-BC6D-1BD2A88664CB}"/>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F48B92B9-DA12-44F8-A298-5E554467714A}"/>
              </a:ext>
            </a:extLst>
          </p:cNvPr>
          <p:cNvSpPr>
            <a:spLocks noGrp="1"/>
          </p:cNvSpPr>
          <p:nvPr>
            <p:ph type="sldNum" sz="quarter" idx="12"/>
          </p:nvPr>
        </p:nvSpPr>
        <p:spPr/>
        <p:txBody>
          <a:bodyPr/>
          <a:lstStyle/>
          <a:p>
            <a:fld id="{3E1F3B0F-8E25-486C-BBCA-9F85FEC806C9}" type="slidenum">
              <a:rPr lang="sl-SI" smtClean="0"/>
              <a:t>‹#›</a:t>
            </a:fld>
            <a:endParaRPr lang="sl-SI"/>
          </a:p>
        </p:txBody>
      </p:sp>
    </p:spTree>
    <p:extLst>
      <p:ext uri="{BB962C8B-B14F-4D97-AF65-F5344CB8AC3E}">
        <p14:creationId xmlns:p14="http://schemas.microsoft.com/office/powerpoint/2010/main" val="3541596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FDD4B0B-657E-4F3F-80C6-1A38EF52D585}"/>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3A6FA5A8-0459-4F95-9B37-641F54BFBCA1}"/>
              </a:ext>
            </a:extLst>
          </p:cNvPr>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6AD6435F-A698-462E-B825-2428D128498B}"/>
              </a:ext>
            </a:extLst>
          </p:cNvPr>
          <p:cNvSpPr>
            <a:spLocks noGrp="1"/>
          </p:cNvSpPr>
          <p:nvPr>
            <p:ph type="dt" sz="half" idx="10"/>
          </p:nvPr>
        </p:nvSpPr>
        <p:spPr/>
        <p:txBody>
          <a:bodyPr/>
          <a:lstStyle/>
          <a:p>
            <a:fld id="{7D6A0528-5E98-4AD2-BEA0-741D9E1844A8}" type="datetimeFigureOut">
              <a:rPr lang="sl-SI" smtClean="0"/>
              <a:t>12. 01. 2021</a:t>
            </a:fld>
            <a:endParaRPr lang="sl-SI"/>
          </a:p>
        </p:txBody>
      </p:sp>
      <p:sp>
        <p:nvSpPr>
          <p:cNvPr id="5" name="Označba mesta noge 4">
            <a:extLst>
              <a:ext uri="{FF2B5EF4-FFF2-40B4-BE49-F238E27FC236}">
                <a16:creationId xmlns:a16="http://schemas.microsoft.com/office/drawing/2014/main" id="{A81C79D6-6758-4B43-B5F1-C03868D8974A}"/>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25B2B5E1-D9DF-45AF-829F-13F76ECB4F5C}"/>
              </a:ext>
            </a:extLst>
          </p:cNvPr>
          <p:cNvSpPr>
            <a:spLocks noGrp="1"/>
          </p:cNvSpPr>
          <p:nvPr>
            <p:ph type="sldNum" sz="quarter" idx="12"/>
          </p:nvPr>
        </p:nvSpPr>
        <p:spPr/>
        <p:txBody>
          <a:bodyPr/>
          <a:lstStyle/>
          <a:p>
            <a:fld id="{3E1F3B0F-8E25-486C-BBCA-9F85FEC806C9}" type="slidenum">
              <a:rPr lang="sl-SI" smtClean="0"/>
              <a:t>‹#›</a:t>
            </a:fld>
            <a:endParaRPr lang="sl-SI"/>
          </a:p>
        </p:txBody>
      </p:sp>
    </p:spTree>
    <p:extLst>
      <p:ext uri="{BB962C8B-B14F-4D97-AF65-F5344CB8AC3E}">
        <p14:creationId xmlns:p14="http://schemas.microsoft.com/office/powerpoint/2010/main" val="1203683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256F20F-E9A9-4402-B425-1B464FBDE244}"/>
              </a:ext>
            </a:extLst>
          </p:cNvPr>
          <p:cNvSpPr>
            <a:spLocks noGrp="1"/>
          </p:cNvSpPr>
          <p:nvPr>
            <p:ph type="title"/>
          </p:nvPr>
        </p:nvSpPr>
        <p:spPr>
          <a:xfrm>
            <a:off x="831850" y="1709738"/>
            <a:ext cx="10515600" cy="2852737"/>
          </a:xfrm>
        </p:spPr>
        <p:txBody>
          <a:bodyPr anchor="b"/>
          <a:lstStyle>
            <a:lvl1pPr>
              <a:defRPr sz="6000"/>
            </a:lvl1pPr>
          </a:lstStyle>
          <a:p>
            <a:r>
              <a:rPr lang="sl-SI"/>
              <a:t>Kliknite, če želite urediti slog naslova matrice</a:t>
            </a:r>
          </a:p>
        </p:txBody>
      </p:sp>
      <p:sp>
        <p:nvSpPr>
          <p:cNvPr id="3" name="Označba mesta besedila 2">
            <a:extLst>
              <a:ext uri="{FF2B5EF4-FFF2-40B4-BE49-F238E27FC236}">
                <a16:creationId xmlns:a16="http://schemas.microsoft.com/office/drawing/2014/main" id="{FF42D397-9EDD-437A-9FCF-A2EAFDCB4B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Uredite sloge besedila matrice</a:t>
            </a:r>
          </a:p>
        </p:txBody>
      </p:sp>
      <p:sp>
        <p:nvSpPr>
          <p:cNvPr id="4" name="Označba mesta datuma 3">
            <a:extLst>
              <a:ext uri="{FF2B5EF4-FFF2-40B4-BE49-F238E27FC236}">
                <a16:creationId xmlns:a16="http://schemas.microsoft.com/office/drawing/2014/main" id="{FC02BECF-857E-4347-85AD-9E13697739EA}"/>
              </a:ext>
            </a:extLst>
          </p:cNvPr>
          <p:cNvSpPr>
            <a:spLocks noGrp="1"/>
          </p:cNvSpPr>
          <p:nvPr>
            <p:ph type="dt" sz="half" idx="10"/>
          </p:nvPr>
        </p:nvSpPr>
        <p:spPr/>
        <p:txBody>
          <a:bodyPr/>
          <a:lstStyle/>
          <a:p>
            <a:fld id="{7D6A0528-5E98-4AD2-BEA0-741D9E1844A8}" type="datetimeFigureOut">
              <a:rPr lang="sl-SI" smtClean="0"/>
              <a:t>12. 01. 2021</a:t>
            </a:fld>
            <a:endParaRPr lang="sl-SI"/>
          </a:p>
        </p:txBody>
      </p:sp>
      <p:sp>
        <p:nvSpPr>
          <p:cNvPr id="5" name="Označba mesta noge 4">
            <a:extLst>
              <a:ext uri="{FF2B5EF4-FFF2-40B4-BE49-F238E27FC236}">
                <a16:creationId xmlns:a16="http://schemas.microsoft.com/office/drawing/2014/main" id="{54B5D1BA-F708-4E05-9205-693047AB70D4}"/>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7AD90BC4-6B7F-4056-94BC-8A3E44C0EDBE}"/>
              </a:ext>
            </a:extLst>
          </p:cNvPr>
          <p:cNvSpPr>
            <a:spLocks noGrp="1"/>
          </p:cNvSpPr>
          <p:nvPr>
            <p:ph type="sldNum" sz="quarter" idx="12"/>
          </p:nvPr>
        </p:nvSpPr>
        <p:spPr/>
        <p:txBody>
          <a:bodyPr/>
          <a:lstStyle/>
          <a:p>
            <a:fld id="{3E1F3B0F-8E25-486C-BBCA-9F85FEC806C9}" type="slidenum">
              <a:rPr lang="sl-SI" smtClean="0"/>
              <a:t>‹#›</a:t>
            </a:fld>
            <a:endParaRPr lang="sl-SI"/>
          </a:p>
        </p:txBody>
      </p:sp>
    </p:spTree>
    <p:extLst>
      <p:ext uri="{BB962C8B-B14F-4D97-AF65-F5344CB8AC3E}">
        <p14:creationId xmlns:p14="http://schemas.microsoft.com/office/powerpoint/2010/main" val="2768404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CF0D117-FFA5-4A8F-82BF-E2233D39808B}"/>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0813970E-56DD-4CBE-AC5C-2CDB42FD4EA1}"/>
              </a:ext>
            </a:extLst>
          </p:cNvPr>
          <p:cNvSpPr>
            <a:spLocks noGrp="1"/>
          </p:cNvSpPr>
          <p:nvPr>
            <p:ph sz="half" idx="1"/>
          </p:nvPr>
        </p:nvSpPr>
        <p:spPr>
          <a:xfrm>
            <a:off x="838200" y="1825625"/>
            <a:ext cx="51816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a:extLst>
              <a:ext uri="{FF2B5EF4-FFF2-40B4-BE49-F238E27FC236}">
                <a16:creationId xmlns:a16="http://schemas.microsoft.com/office/drawing/2014/main" id="{686EA5FB-2DBA-41F3-B0DC-6828E0F1B37F}"/>
              </a:ext>
            </a:extLst>
          </p:cNvPr>
          <p:cNvSpPr>
            <a:spLocks noGrp="1"/>
          </p:cNvSpPr>
          <p:nvPr>
            <p:ph sz="half" idx="2"/>
          </p:nvPr>
        </p:nvSpPr>
        <p:spPr>
          <a:xfrm>
            <a:off x="6172200" y="1825625"/>
            <a:ext cx="51816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a:extLst>
              <a:ext uri="{FF2B5EF4-FFF2-40B4-BE49-F238E27FC236}">
                <a16:creationId xmlns:a16="http://schemas.microsoft.com/office/drawing/2014/main" id="{65910EF6-F657-43B0-BB33-77FE0728D08E}"/>
              </a:ext>
            </a:extLst>
          </p:cNvPr>
          <p:cNvSpPr>
            <a:spLocks noGrp="1"/>
          </p:cNvSpPr>
          <p:nvPr>
            <p:ph type="dt" sz="half" idx="10"/>
          </p:nvPr>
        </p:nvSpPr>
        <p:spPr/>
        <p:txBody>
          <a:bodyPr/>
          <a:lstStyle/>
          <a:p>
            <a:fld id="{7D6A0528-5E98-4AD2-BEA0-741D9E1844A8}" type="datetimeFigureOut">
              <a:rPr lang="sl-SI" smtClean="0"/>
              <a:t>12. 01. 2021</a:t>
            </a:fld>
            <a:endParaRPr lang="sl-SI"/>
          </a:p>
        </p:txBody>
      </p:sp>
      <p:sp>
        <p:nvSpPr>
          <p:cNvPr id="6" name="Označba mesta noge 5">
            <a:extLst>
              <a:ext uri="{FF2B5EF4-FFF2-40B4-BE49-F238E27FC236}">
                <a16:creationId xmlns:a16="http://schemas.microsoft.com/office/drawing/2014/main" id="{7AA45973-CF65-4964-A956-B91AC21E2F05}"/>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92E400D9-2D61-4207-B1F9-F5A0B3BEDBC1}"/>
              </a:ext>
            </a:extLst>
          </p:cNvPr>
          <p:cNvSpPr>
            <a:spLocks noGrp="1"/>
          </p:cNvSpPr>
          <p:nvPr>
            <p:ph type="sldNum" sz="quarter" idx="12"/>
          </p:nvPr>
        </p:nvSpPr>
        <p:spPr/>
        <p:txBody>
          <a:bodyPr/>
          <a:lstStyle/>
          <a:p>
            <a:fld id="{3E1F3B0F-8E25-486C-BBCA-9F85FEC806C9}" type="slidenum">
              <a:rPr lang="sl-SI" smtClean="0"/>
              <a:t>‹#›</a:t>
            </a:fld>
            <a:endParaRPr lang="sl-SI"/>
          </a:p>
        </p:txBody>
      </p:sp>
    </p:spTree>
    <p:extLst>
      <p:ext uri="{BB962C8B-B14F-4D97-AF65-F5344CB8AC3E}">
        <p14:creationId xmlns:p14="http://schemas.microsoft.com/office/powerpoint/2010/main" val="424781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872EA0F-02E7-4F39-A391-7CEBE10C46BA}"/>
              </a:ext>
            </a:extLst>
          </p:cNvPr>
          <p:cNvSpPr>
            <a:spLocks noGrp="1"/>
          </p:cNvSpPr>
          <p:nvPr>
            <p:ph type="title"/>
          </p:nvPr>
        </p:nvSpPr>
        <p:spPr>
          <a:xfrm>
            <a:off x="839788" y="365125"/>
            <a:ext cx="10515600" cy="1325563"/>
          </a:xfrm>
        </p:spPr>
        <p:txBody>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AEC9ABAF-31F4-4B91-BFF3-4B78C0DE22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Označba mesta vsebine 3">
            <a:extLst>
              <a:ext uri="{FF2B5EF4-FFF2-40B4-BE49-F238E27FC236}">
                <a16:creationId xmlns:a16="http://schemas.microsoft.com/office/drawing/2014/main" id="{EF631699-0E43-453F-9DF4-075201B71346}"/>
              </a:ext>
            </a:extLst>
          </p:cNvPr>
          <p:cNvSpPr>
            <a:spLocks noGrp="1"/>
          </p:cNvSpPr>
          <p:nvPr>
            <p:ph sz="half" idx="2"/>
          </p:nvPr>
        </p:nvSpPr>
        <p:spPr>
          <a:xfrm>
            <a:off x="839788" y="2505075"/>
            <a:ext cx="5157787"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a:extLst>
              <a:ext uri="{FF2B5EF4-FFF2-40B4-BE49-F238E27FC236}">
                <a16:creationId xmlns:a16="http://schemas.microsoft.com/office/drawing/2014/main" id="{467F7C30-D23C-4A1B-AFA5-DD3ABEBE65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Označba mesta vsebine 5">
            <a:extLst>
              <a:ext uri="{FF2B5EF4-FFF2-40B4-BE49-F238E27FC236}">
                <a16:creationId xmlns:a16="http://schemas.microsoft.com/office/drawing/2014/main" id="{994F0A09-B58B-4B80-AA11-3848A82EDA8D}"/>
              </a:ext>
            </a:extLst>
          </p:cNvPr>
          <p:cNvSpPr>
            <a:spLocks noGrp="1"/>
          </p:cNvSpPr>
          <p:nvPr>
            <p:ph sz="quarter" idx="4"/>
          </p:nvPr>
        </p:nvSpPr>
        <p:spPr>
          <a:xfrm>
            <a:off x="6172200" y="2505075"/>
            <a:ext cx="5183188"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a:extLst>
              <a:ext uri="{FF2B5EF4-FFF2-40B4-BE49-F238E27FC236}">
                <a16:creationId xmlns:a16="http://schemas.microsoft.com/office/drawing/2014/main" id="{92B16A3E-9D57-4A7A-8D55-7913DDA1EB46}"/>
              </a:ext>
            </a:extLst>
          </p:cNvPr>
          <p:cNvSpPr>
            <a:spLocks noGrp="1"/>
          </p:cNvSpPr>
          <p:nvPr>
            <p:ph type="dt" sz="half" idx="10"/>
          </p:nvPr>
        </p:nvSpPr>
        <p:spPr/>
        <p:txBody>
          <a:bodyPr/>
          <a:lstStyle/>
          <a:p>
            <a:fld id="{7D6A0528-5E98-4AD2-BEA0-741D9E1844A8}" type="datetimeFigureOut">
              <a:rPr lang="sl-SI" smtClean="0"/>
              <a:t>12. 01. 2021</a:t>
            </a:fld>
            <a:endParaRPr lang="sl-SI"/>
          </a:p>
        </p:txBody>
      </p:sp>
      <p:sp>
        <p:nvSpPr>
          <p:cNvPr id="8" name="Označba mesta noge 7">
            <a:extLst>
              <a:ext uri="{FF2B5EF4-FFF2-40B4-BE49-F238E27FC236}">
                <a16:creationId xmlns:a16="http://schemas.microsoft.com/office/drawing/2014/main" id="{9A9CA2AF-D3C7-454A-A701-40FED6E63E40}"/>
              </a:ext>
            </a:extLst>
          </p:cNvPr>
          <p:cNvSpPr>
            <a:spLocks noGrp="1"/>
          </p:cNvSpPr>
          <p:nvPr>
            <p:ph type="ftr" sz="quarter" idx="11"/>
          </p:nvPr>
        </p:nvSpPr>
        <p:spPr/>
        <p:txBody>
          <a:bodyPr/>
          <a:lstStyle/>
          <a:p>
            <a:endParaRPr lang="sl-SI"/>
          </a:p>
        </p:txBody>
      </p:sp>
      <p:sp>
        <p:nvSpPr>
          <p:cNvPr id="9" name="Označba mesta številke diapozitiva 8">
            <a:extLst>
              <a:ext uri="{FF2B5EF4-FFF2-40B4-BE49-F238E27FC236}">
                <a16:creationId xmlns:a16="http://schemas.microsoft.com/office/drawing/2014/main" id="{A65ADC9B-CB7C-440A-A3E7-9FFF8FACE817}"/>
              </a:ext>
            </a:extLst>
          </p:cNvPr>
          <p:cNvSpPr>
            <a:spLocks noGrp="1"/>
          </p:cNvSpPr>
          <p:nvPr>
            <p:ph type="sldNum" sz="quarter" idx="12"/>
          </p:nvPr>
        </p:nvSpPr>
        <p:spPr/>
        <p:txBody>
          <a:bodyPr/>
          <a:lstStyle/>
          <a:p>
            <a:fld id="{3E1F3B0F-8E25-486C-BBCA-9F85FEC806C9}" type="slidenum">
              <a:rPr lang="sl-SI" smtClean="0"/>
              <a:t>‹#›</a:t>
            </a:fld>
            <a:endParaRPr lang="sl-SI"/>
          </a:p>
        </p:txBody>
      </p:sp>
    </p:spTree>
    <p:extLst>
      <p:ext uri="{BB962C8B-B14F-4D97-AF65-F5344CB8AC3E}">
        <p14:creationId xmlns:p14="http://schemas.microsoft.com/office/powerpoint/2010/main" val="339735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7A36675-B36D-4C84-A3F3-41776E376BFF}"/>
              </a:ext>
            </a:extLst>
          </p:cNvPr>
          <p:cNvSpPr>
            <a:spLocks noGrp="1"/>
          </p:cNvSpPr>
          <p:nvPr>
            <p:ph type="title"/>
          </p:nvPr>
        </p:nvSpPr>
        <p:spPr/>
        <p:txBody>
          <a:bodyPr/>
          <a:lstStyle/>
          <a:p>
            <a:r>
              <a:rPr lang="sl-SI"/>
              <a:t>Kliknite, če želite urediti slog naslova matrice</a:t>
            </a:r>
          </a:p>
        </p:txBody>
      </p:sp>
      <p:sp>
        <p:nvSpPr>
          <p:cNvPr id="3" name="Označba mesta datuma 2">
            <a:extLst>
              <a:ext uri="{FF2B5EF4-FFF2-40B4-BE49-F238E27FC236}">
                <a16:creationId xmlns:a16="http://schemas.microsoft.com/office/drawing/2014/main" id="{40E0FEFD-A20F-4F0A-9EC6-552C55D88B0E}"/>
              </a:ext>
            </a:extLst>
          </p:cNvPr>
          <p:cNvSpPr>
            <a:spLocks noGrp="1"/>
          </p:cNvSpPr>
          <p:nvPr>
            <p:ph type="dt" sz="half" idx="10"/>
          </p:nvPr>
        </p:nvSpPr>
        <p:spPr/>
        <p:txBody>
          <a:bodyPr/>
          <a:lstStyle/>
          <a:p>
            <a:fld id="{7D6A0528-5E98-4AD2-BEA0-741D9E1844A8}" type="datetimeFigureOut">
              <a:rPr lang="sl-SI" smtClean="0"/>
              <a:t>12. 01. 2021</a:t>
            </a:fld>
            <a:endParaRPr lang="sl-SI"/>
          </a:p>
        </p:txBody>
      </p:sp>
      <p:sp>
        <p:nvSpPr>
          <p:cNvPr id="4" name="Označba mesta noge 3">
            <a:extLst>
              <a:ext uri="{FF2B5EF4-FFF2-40B4-BE49-F238E27FC236}">
                <a16:creationId xmlns:a16="http://schemas.microsoft.com/office/drawing/2014/main" id="{C1925888-22C8-4575-9176-44BF4333D13C}"/>
              </a:ext>
            </a:extLst>
          </p:cNvPr>
          <p:cNvSpPr>
            <a:spLocks noGrp="1"/>
          </p:cNvSpPr>
          <p:nvPr>
            <p:ph type="ftr" sz="quarter" idx="11"/>
          </p:nvPr>
        </p:nvSpPr>
        <p:spPr/>
        <p:txBody>
          <a:bodyPr/>
          <a:lstStyle/>
          <a:p>
            <a:endParaRPr lang="sl-SI"/>
          </a:p>
        </p:txBody>
      </p:sp>
      <p:sp>
        <p:nvSpPr>
          <p:cNvPr id="5" name="Označba mesta številke diapozitiva 4">
            <a:extLst>
              <a:ext uri="{FF2B5EF4-FFF2-40B4-BE49-F238E27FC236}">
                <a16:creationId xmlns:a16="http://schemas.microsoft.com/office/drawing/2014/main" id="{05556A19-89E1-489C-B7E8-BBBA900E6956}"/>
              </a:ext>
            </a:extLst>
          </p:cNvPr>
          <p:cNvSpPr>
            <a:spLocks noGrp="1"/>
          </p:cNvSpPr>
          <p:nvPr>
            <p:ph type="sldNum" sz="quarter" idx="12"/>
          </p:nvPr>
        </p:nvSpPr>
        <p:spPr/>
        <p:txBody>
          <a:bodyPr/>
          <a:lstStyle/>
          <a:p>
            <a:fld id="{3E1F3B0F-8E25-486C-BBCA-9F85FEC806C9}" type="slidenum">
              <a:rPr lang="sl-SI" smtClean="0"/>
              <a:t>‹#›</a:t>
            </a:fld>
            <a:endParaRPr lang="sl-SI"/>
          </a:p>
        </p:txBody>
      </p:sp>
    </p:spTree>
    <p:extLst>
      <p:ext uri="{BB962C8B-B14F-4D97-AF65-F5344CB8AC3E}">
        <p14:creationId xmlns:p14="http://schemas.microsoft.com/office/powerpoint/2010/main" val="284033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a:extLst>
              <a:ext uri="{FF2B5EF4-FFF2-40B4-BE49-F238E27FC236}">
                <a16:creationId xmlns:a16="http://schemas.microsoft.com/office/drawing/2014/main" id="{6259D21F-B785-4AF7-8515-1A5D976CF3A8}"/>
              </a:ext>
            </a:extLst>
          </p:cNvPr>
          <p:cNvSpPr>
            <a:spLocks noGrp="1"/>
          </p:cNvSpPr>
          <p:nvPr>
            <p:ph type="dt" sz="half" idx="10"/>
          </p:nvPr>
        </p:nvSpPr>
        <p:spPr/>
        <p:txBody>
          <a:bodyPr/>
          <a:lstStyle/>
          <a:p>
            <a:fld id="{7D6A0528-5E98-4AD2-BEA0-741D9E1844A8}" type="datetimeFigureOut">
              <a:rPr lang="sl-SI" smtClean="0"/>
              <a:t>12. 01. 2021</a:t>
            </a:fld>
            <a:endParaRPr lang="sl-SI"/>
          </a:p>
        </p:txBody>
      </p:sp>
      <p:sp>
        <p:nvSpPr>
          <p:cNvPr id="3" name="Označba mesta noge 2">
            <a:extLst>
              <a:ext uri="{FF2B5EF4-FFF2-40B4-BE49-F238E27FC236}">
                <a16:creationId xmlns:a16="http://schemas.microsoft.com/office/drawing/2014/main" id="{0B8C3D26-2CD5-420D-B830-D72832CB606A}"/>
              </a:ext>
            </a:extLst>
          </p:cNvPr>
          <p:cNvSpPr>
            <a:spLocks noGrp="1"/>
          </p:cNvSpPr>
          <p:nvPr>
            <p:ph type="ftr" sz="quarter" idx="11"/>
          </p:nvPr>
        </p:nvSpPr>
        <p:spPr/>
        <p:txBody>
          <a:bodyPr/>
          <a:lstStyle/>
          <a:p>
            <a:endParaRPr lang="sl-SI"/>
          </a:p>
        </p:txBody>
      </p:sp>
      <p:sp>
        <p:nvSpPr>
          <p:cNvPr id="4" name="Označba mesta številke diapozitiva 3">
            <a:extLst>
              <a:ext uri="{FF2B5EF4-FFF2-40B4-BE49-F238E27FC236}">
                <a16:creationId xmlns:a16="http://schemas.microsoft.com/office/drawing/2014/main" id="{4940D5D1-58DD-4001-B6ED-CD9316B81E9D}"/>
              </a:ext>
            </a:extLst>
          </p:cNvPr>
          <p:cNvSpPr>
            <a:spLocks noGrp="1"/>
          </p:cNvSpPr>
          <p:nvPr>
            <p:ph type="sldNum" sz="quarter" idx="12"/>
          </p:nvPr>
        </p:nvSpPr>
        <p:spPr/>
        <p:txBody>
          <a:bodyPr/>
          <a:lstStyle/>
          <a:p>
            <a:fld id="{3E1F3B0F-8E25-486C-BBCA-9F85FEC806C9}" type="slidenum">
              <a:rPr lang="sl-SI" smtClean="0"/>
              <a:t>‹#›</a:t>
            </a:fld>
            <a:endParaRPr lang="sl-SI"/>
          </a:p>
        </p:txBody>
      </p:sp>
    </p:spTree>
    <p:extLst>
      <p:ext uri="{BB962C8B-B14F-4D97-AF65-F5344CB8AC3E}">
        <p14:creationId xmlns:p14="http://schemas.microsoft.com/office/powerpoint/2010/main" val="1689461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B4462E9-B9C2-4E19-9A14-4004C2D2D1F7}"/>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vsebine 2">
            <a:extLst>
              <a:ext uri="{FF2B5EF4-FFF2-40B4-BE49-F238E27FC236}">
                <a16:creationId xmlns:a16="http://schemas.microsoft.com/office/drawing/2014/main" id="{5A0BFA54-37A2-46A4-91FA-D59A61F2A3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a:extLst>
              <a:ext uri="{FF2B5EF4-FFF2-40B4-BE49-F238E27FC236}">
                <a16:creationId xmlns:a16="http://schemas.microsoft.com/office/drawing/2014/main" id="{52DF3137-43B1-4212-AB9A-965786539B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Označba mesta datuma 4">
            <a:extLst>
              <a:ext uri="{FF2B5EF4-FFF2-40B4-BE49-F238E27FC236}">
                <a16:creationId xmlns:a16="http://schemas.microsoft.com/office/drawing/2014/main" id="{90BFAC0F-FE36-4F82-AA3D-D03B2E5FDECC}"/>
              </a:ext>
            </a:extLst>
          </p:cNvPr>
          <p:cNvSpPr>
            <a:spLocks noGrp="1"/>
          </p:cNvSpPr>
          <p:nvPr>
            <p:ph type="dt" sz="half" idx="10"/>
          </p:nvPr>
        </p:nvSpPr>
        <p:spPr/>
        <p:txBody>
          <a:bodyPr/>
          <a:lstStyle/>
          <a:p>
            <a:fld id="{7D6A0528-5E98-4AD2-BEA0-741D9E1844A8}" type="datetimeFigureOut">
              <a:rPr lang="sl-SI" smtClean="0"/>
              <a:t>12. 01. 2021</a:t>
            </a:fld>
            <a:endParaRPr lang="sl-SI"/>
          </a:p>
        </p:txBody>
      </p:sp>
      <p:sp>
        <p:nvSpPr>
          <p:cNvPr id="6" name="Označba mesta noge 5">
            <a:extLst>
              <a:ext uri="{FF2B5EF4-FFF2-40B4-BE49-F238E27FC236}">
                <a16:creationId xmlns:a16="http://schemas.microsoft.com/office/drawing/2014/main" id="{F60B84DF-11E1-4A68-A351-51769BF291C0}"/>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433E28E3-BC92-4574-AAA0-2579807039B3}"/>
              </a:ext>
            </a:extLst>
          </p:cNvPr>
          <p:cNvSpPr>
            <a:spLocks noGrp="1"/>
          </p:cNvSpPr>
          <p:nvPr>
            <p:ph type="sldNum" sz="quarter" idx="12"/>
          </p:nvPr>
        </p:nvSpPr>
        <p:spPr/>
        <p:txBody>
          <a:bodyPr/>
          <a:lstStyle/>
          <a:p>
            <a:fld id="{3E1F3B0F-8E25-486C-BBCA-9F85FEC806C9}" type="slidenum">
              <a:rPr lang="sl-SI" smtClean="0"/>
              <a:t>‹#›</a:t>
            </a:fld>
            <a:endParaRPr lang="sl-SI"/>
          </a:p>
        </p:txBody>
      </p:sp>
    </p:spTree>
    <p:extLst>
      <p:ext uri="{BB962C8B-B14F-4D97-AF65-F5344CB8AC3E}">
        <p14:creationId xmlns:p14="http://schemas.microsoft.com/office/powerpoint/2010/main" val="3375732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5A0071E-916A-4703-B834-5534A7FB0C91}"/>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slike 2">
            <a:extLst>
              <a:ext uri="{FF2B5EF4-FFF2-40B4-BE49-F238E27FC236}">
                <a16:creationId xmlns:a16="http://schemas.microsoft.com/office/drawing/2014/main" id="{0AFC3FE1-1907-424D-B547-177A88200B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a:extLst>
              <a:ext uri="{FF2B5EF4-FFF2-40B4-BE49-F238E27FC236}">
                <a16:creationId xmlns:a16="http://schemas.microsoft.com/office/drawing/2014/main" id="{08EB5F26-244D-4F59-8DD3-7F518259BE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Označba mesta datuma 4">
            <a:extLst>
              <a:ext uri="{FF2B5EF4-FFF2-40B4-BE49-F238E27FC236}">
                <a16:creationId xmlns:a16="http://schemas.microsoft.com/office/drawing/2014/main" id="{419CDBB2-DBA6-47AC-819A-90EC021F9254}"/>
              </a:ext>
            </a:extLst>
          </p:cNvPr>
          <p:cNvSpPr>
            <a:spLocks noGrp="1"/>
          </p:cNvSpPr>
          <p:nvPr>
            <p:ph type="dt" sz="half" idx="10"/>
          </p:nvPr>
        </p:nvSpPr>
        <p:spPr/>
        <p:txBody>
          <a:bodyPr/>
          <a:lstStyle/>
          <a:p>
            <a:fld id="{7D6A0528-5E98-4AD2-BEA0-741D9E1844A8}" type="datetimeFigureOut">
              <a:rPr lang="sl-SI" smtClean="0"/>
              <a:t>12. 01. 2021</a:t>
            </a:fld>
            <a:endParaRPr lang="sl-SI"/>
          </a:p>
        </p:txBody>
      </p:sp>
      <p:sp>
        <p:nvSpPr>
          <p:cNvPr id="6" name="Označba mesta noge 5">
            <a:extLst>
              <a:ext uri="{FF2B5EF4-FFF2-40B4-BE49-F238E27FC236}">
                <a16:creationId xmlns:a16="http://schemas.microsoft.com/office/drawing/2014/main" id="{B24B5B79-466A-42B8-BBD2-3EF46C5DB133}"/>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7A8D168C-7CA8-4256-AE10-65CE08F06CF7}"/>
              </a:ext>
            </a:extLst>
          </p:cNvPr>
          <p:cNvSpPr>
            <a:spLocks noGrp="1"/>
          </p:cNvSpPr>
          <p:nvPr>
            <p:ph type="sldNum" sz="quarter" idx="12"/>
          </p:nvPr>
        </p:nvSpPr>
        <p:spPr/>
        <p:txBody>
          <a:bodyPr/>
          <a:lstStyle/>
          <a:p>
            <a:fld id="{3E1F3B0F-8E25-486C-BBCA-9F85FEC806C9}" type="slidenum">
              <a:rPr lang="sl-SI" smtClean="0"/>
              <a:t>‹#›</a:t>
            </a:fld>
            <a:endParaRPr lang="sl-SI"/>
          </a:p>
        </p:txBody>
      </p:sp>
    </p:spTree>
    <p:extLst>
      <p:ext uri="{BB962C8B-B14F-4D97-AF65-F5344CB8AC3E}">
        <p14:creationId xmlns:p14="http://schemas.microsoft.com/office/powerpoint/2010/main" val="246200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a:extLst>
              <a:ext uri="{FF2B5EF4-FFF2-40B4-BE49-F238E27FC236}">
                <a16:creationId xmlns:a16="http://schemas.microsoft.com/office/drawing/2014/main" id="{1276FE7B-5445-44D3-9053-A297B8E141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D0DB2CD7-BFB1-441B-8A6B-3DF13E9533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FEF528E8-2CD7-472F-930C-5754460F83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6A0528-5E98-4AD2-BEA0-741D9E1844A8}" type="datetimeFigureOut">
              <a:rPr lang="sl-SI" smtClean="0"/>
              <a:t>12. 01. 2021</a:t>
            </a:fld>
            <a:endParaRPr lang="sl-SI"/>
          </a:p>
        </p:txBody>
      </p:sp>
      <p:sp>
        <p:nvSpPr>
          <p:cNvPr id="5" name="Označba mesta noge 4">
            <a:extLst>
              <a:ext uri="{FF2B5EF4-FFF2-40B4-BE49-F238E27FC236}">
                <a16:creationId xmlns:a16="http://schemas.microsoft.com/office/drawing/2014/main" id="{AD9BFA6B-02AE-44A2-8FEE-43388E57E0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a:extLst>
              <a:ext uri="{FF2B5EF4-FFF2-40B4-BE49-F238E27FC236}">
                <a16:creationId xmlns:a16="http://schemas.microsoft.com/office/drawing/2014/main" id="{5E6D1623-2D1E-4244-A63A-B19B261B7E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1F3B0F-8E25-486C-BBCA-9F85FEC806C9}" type="slidenum">
              <a:rPr lang="sl-SI" smtClean="0"/>
              <a:t>‹#›</a:t>
            </a:fld>
            <a:endParaRPr lang="sl-SI"/>
          </a:p>
        </p:txBody>
      </p:sp>
    </p:spTree>
    <p:extLst>
      <p:ext uri="{BB962C8B-B14F-4D97-AF65-F5344CB8AC3E}">
        <p14:creationId xmlns:p14="http://schemas.microsoft.com/office/powerpoint/2010/main" val="1848325343"/>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60000"/>
                <a:lumOff val="40000"/>
              </a:schemeClr>
            </a:gs>
            <a:gs pos="74000">
              <a:schemeClr val="accent5">
                <a:lumMod val="99000"/>
                <a:alpha val="59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6D1B844-6F64-40FD-9E37-0B0193B58877}"/>
              </a:ext>
            </a:extLst>
          </p:cNvPr>
          <p:cNvSpPr>
            <a:spLocks noGrp="1"/>
          </p:cNvSpPr>
          <p:nvPr>
            <p:ph type="ctrTitle"/>
          </p:nvPr>
        </p:nvSpPr>
        <p:spPr>
          <a:xfrm>
            <a:off x="1524000" y="1122363"/>
            <a:ext cx="9144000" cy="2446460"/>
          </a:xfrm>
        </p:spPr>
        <p:txBody>
          <a:bodyPr>
            <a:normAutofit/>
          </a:bodyPr>
          <a:lstStyle/>
          <a:p>
            <a:r>
              <a:rPr lang="sl-SI" sz="4800" b="1" dirty="0">
                <a:solidFill>
                  <a:srgbClr val="FF0000"/>
                </a:solidFill>
              </a:rPr>
              <a:t>HANS CHRISTIAN ANDERSEN</a:t>
            </a:r>
            <a:br>
              <a:rPr lang="sl-SI" sz="4800" b="1" dirty="0">
                <a:solidFill>
                  <a:srgbClr val="FF0000"/>
                </a:solidFill>
              </a:rPr>
            </a:br>
            <a:br>
              <a:rPr lang="sl-SI" b="1" dirty="0">
                <a:solidFill>
                  <a:srgbClr val="FF0000"/>
                </a:solidFill>
              </a:rPr>
            </a:br>
            <a:r>
              <a:rPr lang="sl-SI" b="1" dirty="0">
                <a:solidFill>
                  <a:srgbClr val="FF0000"/>
                </a:solidFill>
              </a:rPr>
              <a:t>SNEŽNA KRALJICA</a:t>
            </a:r>
          </a:p>
        </p:txBody>
      </p:sp>
      <p:pic>
        <p:nvPicPr>
          <p:cNvPr id="4" name="Slika 3">
            <a:extLst>
              <a:ext uri="{FF2B5EF4-FFF2-40B4-BE49-F238E27FC236}">
                <a16:creationId xmlns:a16="http://schemas.microsoft.com/office/drawing/2014/main" id="{3B8BDBE8-AEEA-4655-BEFF-92BC86A25C97}"/>
              </a:ext>
            </a:extLst>
          </p:cNvPr>
          <p:cNvPicPr>
            <a:picLocks noChangeAspect="1"/>
          </p:cNvPicPr>
          <p:nvPr/>
        </p:nvPicPr>
        <p:blipFill>
          <a:blip r:embed="rId2"/>
          <a:stretch>
            <a:fillRect/>
          </a:stretch>
        </p:blipFill>
        <p:spPr>
          <a:xfrm>
            <a:off x="2466790" y="3859659"/>
            <a:ext cx="7258420" cy="2514621"/>
          </a:xfrm>
          <a:prstGeom prst="rect">
            <a:avLst/>
          </a:prstGeom>
        </p:spPr>
      </p:pic>
    </p:spTree>
    <p:extLst>
      <p:ext uri="{BB962C8B-B14F-4D97-AF65-F5344CB8AC3E}">
        <p14:creationId xmlns:p14="http://schemas.microsoft.com/office/powerpoint/2010/main" val="3684210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60000"/>
                <a:lumOff val="40000"/>
              </a:schemeClr>
            </a:gs>
            <a:gs pos="74000">
              <a:schemeClr val="accent5">
                <a:lumMod val="99000"/>
                <a:alpha val="59000"/>
              </a:schemeClr>
            </a:gs>
            <a:gs pos="83000">
              <a:schemeClr val="accent1">
                <a:lumMod val="45000"/>
                <a:lumOff val="55000"/>
              </a:schemeClr>
            </a:gs>
            <a:gs pos="100000">
              <a:schemeClr val="accent1">
                <a:lumMod val="30000"/>
                <a:lumOff val="70000"/>
              </a:schemeClr>
            </a:gs>
          </a:gsLst>
        </a:gradFill>
        <a:effectLst/>
      </p:bgPr>
    </p:bg>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AD5C808B-C55C-444C-AACA-14AB3B477F5A}"/>
              </a:ext>
            </a:extLst>
          </p:cNvPr>
          <p:cNvSpPr>
            <a:spLocks noGrp="1"/>
          </p:cNvSpPr>
          <p:nvPr>
            <p:ph idx="1"/>
          </p:nvPr>
        </p:nvSpPr>
        <p:spPr>
          <a:xfrm>
            <a:off x="758301" y="493975"/>
            <a:ext cx="10515600" cy="4351338"/>
          </a:xfrm>
        </p:spPr>
        <p:txBody>
          <a:bodyPr/>
          <a:lstStyle/>
          <a:p>
            <a:r>
              <a:rPr lang="sl-SI" dirty="0"/>
              <a:t>Poiščite besede, oz. besedne zveze, ki jih ne razumete.</a:t>
            </a:r>
          </a:p>
          <a:p>
            <a:r>
              <a:rPr lang="sl-SI" dirty="0"/>
              <a:t>Mogoče boste katero od neznanih besed našli v stvarnih pojasnilih ali pa za razlago poprosite vaše starše.</a:t>
            </a:r>
          </a:p>
          <a:p>
            <a:endParaRPr lang="sl-SI" dirty="0"/>
          </a:p>
        </p:txBody>
      </p:sp>
      <p:pic>
        <p:nvPicPr>
          <p:cNvPr id="4" name="Slika 3">
            <a:extLst>
              <a:ext uri="{FF2B5EF4-FFF2-40B4-BE49-F238E27FC236}">
                <a16:creationId xmlns:a16="http://schemas.microsoft.com/office/drawing/2014/main" id="{4339815C-93EB-4B61-8684-AC3A028C3B9C}"/>
              </a:ext>
            </a:extLst>
          </p:cNvPr>
          <p:cNvPicPr>
            <a:picLocks noChangeAspect="1"/>
          </p:cNvPicPr>
          <p:nvPr/>
        </p:nvPicPr>
        <p:blipFill>
          <a:blip r:embed="rId2"/>
          <a:stretch>
            <a:fillRect/>
          </a:stretch>
        </p:blipFill>
        <p:spPr>
          <a:xfrm>
            <a:off x="3474867" y="2077607"/>
            <a:ext cx="6769963" cy="4673861"/>
          </a:xfrm>
          <a:prstGeom prst="rect">
            <a:avLst/>
          </a:prstGeom>
        </p:spPr>
      </p:pic>
    </p:spTree>
    <p:extLst>
      <p:ext uri="{BB962C8B-B14F-4D97-AF65-F5344CB8AC3E}">
        <p14:creationId xmlns:p14="http://schemas.microsoft.com/office/powerpoint/2010/main" val="1097026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60000"/>
                <a:lumOff val="40000"/>
              </a:schemeClr>
            </a:gs>
            <a:gs pos="74000">
              <a:schemeClr val="accent5">
                <a:lumMod val="99000"/>
                <a:alpha val="59000"/>
              </a:schemeClr>
            </a:gs>
            <a:gs pos="83000">
              <a:schemeClr val="accent1">
                <a:lumMod val="45000"/>
                <a:lumOff val="55000"/>
              </a:schemeClr>
            </a:gs>
            <a:gs pos="100000">
              <a:schemeClr val="accent1">
                <a:lumMod val="30000"/>
                <a:lumOff val="70000"/>
              </a:schemeClr>
            </a:gs>
          </a:gsLst>
        </a:gradFill>
        <a:effectLst/>
      </p:bgPr>
    </p:bg>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373E3A20-5B78-4D5A-BA08-A579CAE32C01}"/>
              </a:ext>
            </a:extLst>
          </p:cNvPr>
          <p:cNvSpPr>
            <a:spLocks noGrp="1"/>
          </p:cNvSpPr>
          <p:nvPr>
            <p:ph idx="1"/>
          </p:nvPr>
        </p:nvSpPr>
        <p:spPr>
          <a:xfrm>
            <a:off x="607381" y="431831"/>
            <a:ext cx="10515600" cy="5835804"/>
          </a:xfrm>
        </p:spPr>
        <p:txBody>
          <a:bodyPr>
            <a:normAutofit fontScale="85000" lnSpcReduction="20000"/>
          </a:bodyPr>
          <a:lstStyle/>
          <a:p>
            <a:r>
              <a:rPr lang="sl-SI" dirty="0"/>
              <a:t>Razmislite in ustno odgovorite.</a:t>
            </a:r>
          </a:p>
          <a:p>
            <a:pPr>
              <a:buFont typeface="Wingdings" panose="05000000000000000000" pitchFamily="2" charset="2"/>
              <a:buChar char="ü"/>
            </a:pPr>
            <a:r>
              <a:rPr lang="sl-SI" dirty="0"/>
              <a:t>Katere književne osebe srečamo v odlomku?</a:t>
            </a:r>
          </a:p>
          <a:p>
            <a:pPr>
              <a:buFont typeface="Wingdings" panose="05000000000000000000" pitchFamily="2" charset="2"/>
              <a:buChar char="ü"/>
            </a:pPr>
            <a:r>
              <a:rPr lang="sl-SI" dirty="0"/>
              <a:t>Kakšna je Snežna kraljica navzven (kako izgleda) in kakšna je navznoter (po srcu)?</a:t>
            </a:r>
          </a:p>
          <a:p>
            <a:pPr>
              <a:buFont typeface="Wingdings" panose="05000000000000000000" pitchFamily="2" charset="2"/>
              <a:buChar char="ü"/>
            </a:pPr>
            <a:r>
              <a:rPr lang="sl-SI" dirty="0"/>
              <a:t>V čem se vaše mnenje o Snežni kraljici bistveno razlikuje od predstave,  ki ste si jo oblikovali pred branjem odlomka? Kakšna Snežna kraljica ni, pa ste mislili, da bo?</a:t>
            </a:r>
          </a:p>
          <a:p>
            <a:pPr>
              <a:buFont typeface="Wingdings" panose="05000000000000000000" pitchFamily="2" charset="2"/>
              <a:buChar char="ü"/>
            </a:pPr>
            <a:r>
              <a:rPr lang="sl-SI" dirty="0"/>
              <a:t>Zakaj se je Kaj zbal Snežne kraljice? Kako ga je uročila, da je pozabil na vse?</a:t>
            </a:r>
          </a:p>
          <a:p>
            <a:pPr>
              <a:buFont typeface="Wingdings" panose="05000000000000000000" pitchFamily="2" charset="2"/>
              <a:buChar char="ü"/>
            </a:pPr>
            <a:r>
              <a:rPr lang="sl-SI" dirty="0"/>
              <a:t>Prizorišča dogajanja – dogajalni prostori se v odlomku spreminjajo. Opišite tistega z začetka odlomka (deček Kaj na trgu), nato še tistega s konca odlomka (Kaj leti s Snežno kraljico). </a:t>
            </a:r>
          </a:p>
          <a:p>
            <a:pPr>
              <a:buFont typeface="Wingdings" panose="05000000000000000000" pitchFamily="2" charset="2"/>
              <a:buChar char="ü"/>
            </a:pPr>
            <a:r>
              <a:rPr lang="sl-SI" dirty="0"/>
              <a:t>Razmislite še o tem,</a:t>
            </a:r>
          </a:p>
          <a:p>
            <a:pPr>
              <a:buFont typeface="Wingdings" panose="05000000000000000000" pitchFamily="2" charset="2"/>
              <a:buChar char="v"/>
            </a:pPr>
            <a:r>
              <a:rPr lang="sl-SI" dirty="0"/>
              <a:t>kakšne so snežinke (čemu so podobne),</a:t>
            </a:r>
          </a:p>
          <a:p>
            <a:pPr>
              <a:buFont typeface="Wingdings" panose="05000000000000000000" pitchFamily="2" charset="2"/>
              <a:buChar char="v"/>
            </a:pPr>
            <a:r>
              <a:rPr lang="sl-SI" dirty="0"/>
              <a:t>kakšne barve so oblaki,</a:t>
            </a:r>
          </a:p>
          <a:p>
            <a:pPr>
              <a:buFont typeface="Wingdings" panose="05000000000000000000" pitchFamily="2" charset="2"/>
              <a:buChar char="v"/>
            </a:pPr>
            <a:r>
              <a:rPr lang="sl-SI" dirty="0"/>
              <a:t>kako se obnašajo živali,</a:t>
            </a:r>
          </a:p>
          <a:p>
            <a:pPr>
              <a:buFont typeface="Wingdings" panose="05000000000000000000" pitchFamily="2" charset="2"/>
              <a:buChar char="v"/>
            </a:pPr>
            <a:r>
              <a:rPr lang="sl-SI" dirty="0"/>
              <a:t>kakšna je svetloba,</a:t>
            </a:r>
          </a:p>
          <a:p>
            <a:pPr>
              <a:buFont typeface="Wingdings" panose="05000000000000000000" pitchFamily="2" charset="2"/>
              <a:buChar char="v"/>
            </a:pPr>
            <a:r>
              <a:rPr lang="sl-SI" dirty="0"/>
              <a:t>kakšen veter piha …</a:t>
            </a:r>
          </a:p>
          <a:p>
            <a:endParaRPr lang="sl-SI" dirty="0"/>
          </a:p>
        </p:txBody>
      </p:sp>
      <p:pic>
        <p:nvPicPr>
          <p:cNvPr id="4" name="Slika 3">
            <a:extLst>
              <a:ext uri="{FF2B5EF4-FFF2-40B4-BE49-F238E27FC236}">
                <a16:creationId xmlns:a16="http://schemas.microsoft.com/office/drawing/2014/main" id="{3B38F439-44B0-455E-AD82-A6DEF2CAA985}"/>
              </a:ext>
            </a:extLst>
          </p:cNvPr>
          <p:cNvPicPr>
            <a:picLocks noChangeAspect="1"/>
          </p:cNvPicPr>
          <p:nvPr/>
        </p:nvPicPr>
        <p:blipFill>
          <a:blip r:embed="rId2"/>
          <a:stretch>
            <a:fillRect/>
          </a:stretch>
        </p:blipFill>
        <p:spPr>
          <a:xfrm>
            <a:off x="5956916" y="3282010"/>
            <a:ext cx="2238791" cy="1451735"/>
          </a:xfrm>
          <a:prstGeom prst="rect">
            <a:avLst/>
          </a:prstGeom>
        </p:spPr>
      </p:pic>
      <p:pic>
        <p:nvPicPr>
          <p:cNvPr id="5" name="Slika 4">
            <a:extLst>
              <a:ext uri="{FF2B5EF4-FFF2-40B4-BE49-F238E27FC236}">
                <a16:creationId xmlns:a16="http://schemas.microsoft.com/office/drawing/2014/main" id="{ABE52B72-F3F8-4712-A61E-AF758F40ABA8}"/>
              </a:ext>
            </a:extLst>
          </p:cNvPr>
          <p:cNvPicPr>
            <a:picLocks noChangeAspect="1"/>
          </p:cNvPicPr>
          <p:nvPr/>
        </p:nvPicPr>
        <p:blipFill>
          <a:blip r:embed="rId3"/>
          <a:stretch>
            <a:fillRect/>
          </a:stretch>
        </p:blipFill>
        <p:spPr>
          <a:xfrm flipH="1">
            <a:off x="8391201" y="4896867"/>
            <a:ext cx="2964551" cy="1832407"/>
          </a:xfrm>
          <a:prstGeom prst="rect">
            <a:avLst/>
          </a:prstGeom>
        </p:spPr>
      </p:pic>
      <p:pic>
        <p:nvPicPr>
          <p:cNvPr id="6" name="Slika 5">
            <a:extLst>
              <a:ext uri="{FF2B5EF4-FFF2-40B4-BE49-F238E27FC236}">
                <a16:creationId xmlns:a16="http://schemas.microsoft.com/office/drawing/2014/main" id="{A0B26CF3-BA4F-4EAA-BC8D-433340A59D90}"/>
              </a:ext>
            </a:extLst>
          </p:cNvPr>
          <p:cNvPicPr>
            <a:picLocks noChangeAspect="1"/>
          </p:cNvPicPr>
          <p:nvPr/>
        </p:nvPicPr>
        <p:blipFill>
          <a:blip r:embed="rId4"/>
          <a:stretch>
            <a:fillRect/>
          </a:stretch>
        </p:blipFill>
        <p:spPr>
          <a:xfrm>
            <a:off x="4350058" y="5077809"/>
            <a:ext cx="2281006" cy="1470521"/>
          </a:xfrm>
          <a:prstGeom prst="rect">
            <a:avLst/>
          </a:prstGeom>
        </p:spPr>
      </p:pic>
    </p:spTree>
    <p:extLst>
      <p:ext uri="{BB962C8B-B14F-4D97-AF65-F5344CB8AC3E}">
        <p14:creationId xmlns:p14="http://schemas.microsoft.com/office/powerpoint/2010/main" val="2999668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ircle(in)">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circle(in)">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circle(in)">
                                      <p:cBhvr>
                                        <p:cTn id="47" dur="2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circle(in)">
                                      <p:cBhvr>
                                        <p:cTn id="52" dur="20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circle(in)">
                                      <p:cBhvr>
                                        <p:cTn id="57" dur="20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circle(in)">
                                      <p:cBhvr>
                                        <p:cTn id="62" dur="20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nodeType="clickEffect">
                                  <p:stCondLst>
                                    <p:cond delay="0"/>
                                  </p:stCondLst>
                                  <p:childTnLst>
                                    <p:set>
                                      <p:cBhvr>
                                        <p:cTn id="66" dur="1" fill="hold">
                                          <p:stCondLst>
                                            <p:cond delay="0"/>
                                          </p:stCondLst>
                                        </p:cTn>
                                        <p:tgtEl>
                                          <p:spTgt spid="4"/>
                                        </p:tgtEl>
                                        <p:attrNameLst>
                                          <p:attrName>style.visibility</p:attrName>
                                        </p:attrNameLst>
                                      </p:cBhvr>
                                      <p:to>
                                        <p:strVal val="visible"/>
                                      </p:to>
                                    </p:set>
                                    <p:animEffect transition="in" filter="circle(in)">
                                      <p:cBhvr>
                                        <p:cTn id="67" dur="2000"/>
                                        <p:tgtEl>
                                          <p:spTgt spid="4"/>
                                        </p:tgtEl>
                                      </p:cBhvr>
                                    </p:animEffect>
                                  </p:childTnLst>
                                </p:cTn>
                              </p:par>
                            </p:childTnLst>
                          </p:cTn>
                        </p:par>
                      </p:childTnLst>
                    </p:cTn>
                  </p:par>
                  <p:par>
                    <p:cTn id="68" fill="hold">
                      <p:stCondLst>
                        <p:cond delay="indefinite"/>
                      </p:stCondLst>
                      <p:childTnLst>
                        <p:par>
                          <p:cTn id="69" fill="hold">
                            <p:stCondLst>
                              <p:cond delay="0"/>
                            </p:stCondLst>
                            <p:childTnLst>
                              <p:par>
                                <p:cTn id="70" presetID="6" presetClass="entr" presetSubtype="16" fill="hold" nodeType="click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circle(in)">
                                      <p:cBhvr>
                                        <p:cTn id="72" dur="2000"/>
                                        <p:tgtEl>
                                          <p:spTgt spid="5"/>
                                        </p:tgtEl>
                                      </p:cBhvr>
                                    </p:animEffect>
                                  </p:childTnLst>
                                </p:cTn>
                              </p:par>
                            </p:childTnLst>
                          </p:cTn>
                        </p:par>
                      </p:childTnLst>
                    </p:cTn>
                  </p:par>
                  <p:par>
                    <p:cTn id="73" fill="hold">
                      <p:stCondLst>
                        <p:cond delay="indefinite"/>
                      </p:stCondLst>
                      <p:childTnLst>
                        <p:par>
                          <p:cTn id="74" fill="hold">
                            <p:stCondLst>
                              <p:cond delay="0"/>
                            </p:stCondLst>
                            <p:childTnLst>
                              <p:par>
                                <p:cTn id="75" presetID="6" presetClass="entr" presetSubtype="16" fill="hold" nodeType="clickEffect">
                                  <p:stCondLst>
                                    <p:cond delay="0"/>
                                  </p:stCondLst>
                                  <p:childTnLst>
                                    <p:set>
                                      <p:cBhvr>
                                        <p:cTn id="76" dur="1" fill="hold">
                                          <p:stCondLst>
                                            <p:cond delay="0"/>
                                          </p:stCondLst>
                                        </p:cTn>
                                        <p:tgtEl>
                                          <p:spTgt spid="6"/>
                                        </p:tgtEl>
                                        <p:attrNameLst>
                                          <p:attrName>style.visibility</p:attrName>
                                        </p:attrNameLst>
                                      </p:cBhvr>
                                      <p:to>
                                        <p:strVal val="visible"/>
                                      </p:to>
                                    </p:set>
                                    <p:animEffect transition="in" filter="circle(in)">
                                      <p:cBhvr>
                                        <p:cTn id="7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60000"/>
                <a:lumOff val="40000"/>
              </a:schemeClr>
            </a:gs>
            <a:gs pos="74000">
              <a:schemeClr val="accent5">
                <a:lumMod val="99000"/>
                <a:alpha val="59000"/>
              </a:schemeClr>
            </a:gs>
            <a:gs pos="83000">
              <a:schemeClr val="accent1">
                <a:lumMod val="45000"/>
                <a:lumOff val="55000"/>
              </a:schemeClr>
            </a:gs>
            <a:gs pos="100000">
              <a:schemeClr val="accent1">
                <a:lumMod val="30000"/>
                <a:lumOff val="70000"/>
              </a:schemeClr>
            </a:gs>
          </a:gsLst>
        </a:gradFill>
        <a:effectLst/>
      </p:bgPr>
    </p:bg>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809FA6A5-AD08-4D78-A420-D08C615D73AA}"/>
              </a:ext>
            </a:extLst>
          </p:cNvPr>
          <p:cNvSpPr>
            <a:spLocks noGrp="1"/>
          </p:cNvSpPr>
          <p:nvPr>
            <p:ph idx="1"/>
          </p:nvPr>
        </p:nvSpPr>
        <p:spPr/>
        <p:txBody>
          <a:bodyPr/>
          <a:lstStyle/>
          <a:p>
            <a:r>
              <a:rPr lang="sl-SI" dirty="0"/>
              <a:t>O Snežni kraljici pravljica na koncu ne govori. Kakšna bi bila po vašem mnenju njena usoda?</a:t>
            </a:r>
          </a:p>
          <a:p>
            <a:pPr marL="0" indent="0">
              <a:buNone/>
            </a:pPr>
            <a:endParaRPr lang="sl-SI" dirty="0"/>
          </a:p>
        </p:txBody>
      </p:sp>
      <p:pic>
        <p:nvPicPr>
          <p:cNvPr id="5" name="Slika 4">
            <a:extLst>
              <a:ext uri="{FF2B5EF4-FFF2-40B4-BE49-F238E27FC236}">
                <a16:creationId xmlns:a16="http://schemas.microsoft.com/office/drawing/2014/main" id="{639C1078-46D7-4351-8FE3-4983608ABD41}"/>
              </a:ext>
            </a:extLst>
          </p:cNvPr>
          <p:cNvPicPr>
            <a:picLocks noChangeAspect="1"/>
          </p:cNvPicPr>
          <p:nvPr/>
        </p:nvPicPr>
        <p:blipFill>
          <a:blip r:embed="rId2"/>
          <a:stretch>
            <a:fillRect/>
          </a:stretch>
        </p:blipFill>
        <p:spPr>
          <a:xfrm>
            <a:off x="4667435" y="2614212"/>
            <a:ext cx="3047260" cy="3933855"/>
          </a:xfrm>
          <a:prstGeom prst="rect">
            <a:avLst/>
          </a:prstGeom>
        </p:spPr>
      </p:pic>
    </p:spTree>
    <p:extLst>
      <p:ext uri="{BB962C8B-B14F-4D97-AF65-F5344CB8AC3E}">
        <p14:creationId xmlns:p14="http://schemas.microsoft.com/office/powerpoint/2010/main" val="3768060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60000"/>
                <a:lumOff val="40000"/>
              </a:schemeClr>
            </a:gs>
            <a:gs pos="74000">
              <a:schemeClr val="accent5">
                <a:lumMod val="99000"/>
                <a:alpha val="59000"/>
              </a:schemeClr>
            </a:gs>
            <a:gs pos="83000">
              <a:schemeClr val="accent1">
                <a:lumMod val="45000"/>
                <a:lumOff val="55000"/>
              </a:schemeClr>
            </a:gs>
            <a:gs pos="100000">
              <a:schemeClr val="accent1">
                <a:lumMod val="30000"/>
                <a:lumOff val="70000"/>
              </a:schemeClr>
            </a:gs>
          </a:gsLst>
        </a:gradFill>
        <a:effectLst/>
      </p:bgPr>
    </p:bg>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1A3F2305-48CD-40F1-9A66-2A192D238553}"/>
              </a:ext>
            </a:extLst>
          </p:cNvPr>
          <p:cNvSpPr>
            <a:spLocks noGrp="1"/>
          </p:cNvSpPr>
          <p:nvPr>
            <p:ph idx="1"/>
          </p:nvPr>
        </p:nvSpPr>
        <p:spPr>
          <a:xfrm>
            <a:off x="740546" y="440709"/>
            <a:ext cx="10515600" cy="4351338"/>
          </a:xfrm>
        </p:spPr>
        <p:txBody>
          <a:bodyPr/>
          <a:lstStyle/>
          <a:p>
            <a:r>
              <a:rPr lang="sl-SI" dirty="0"/>
              <a:t>Sedaj pa si izberite eno od spodnjih nalog in jo napišite v zvezek ali na računalnik. Nalogo nama pošljite do četrtka, 14. 1. 2021, do 12.00.</a:t>
            </a:r>
          </a:p>
          <a:p>
            <a:pPr marL="0" lvl="0" indent="0" fontAlgn="base">
              <a:buNone/>
            </a:pPr>
            <a:r>
              <a:rPr lang="sl-SI" dirty="0"/>
              <a:t>1. Besedilo odlomka preoblikujte v strip (6 slik).</a:t>
            </a:r>
          </a:p>
          <a:p>
            <a:pPr marL="0" indent="0">
              <a:buNone/>
            </a:pPr>
            <a:r>
              <a:rPr lang="sl-SI" dirty="0"/>
              <a:t>2. Napišite pismo, ki bi ga Kaj poslal vam. V njem naj vam piše o letu s Snežno kraljico. Vas bo prosil za pomoč ali vas bo povabil v njeno kraljestvo?</a:t>
            </a:r>
          </a:p>
        </p:txBody>
      </p:sp>
      <p:pic>
        <p:nvPicPr>
          <p:cNvPr id="4" name="Slika 3">
            <a:extLst>
              <a:ext uri="{FF2B5EF4-FFF2-40B4-BE49-F238E27FC236}">
                <a16:creationId xmlns:a16="http://schemas.microsoft.com/office/drawing/2014/main" id="{73223FD7-CE44-4C11-8A46-1D5BC82AE76C}"/>
              </a:ext>
            </a:extLst>
          </p:cNvPr>
          <p:cNvPicPr>
            <a:picLocks noChangeAspect="1"/>
          </p:cNvPicPr>
          <p:nvPr/>
        </p:nvPicPr>
        <p:blipFill>
          <a:blip r:embed="rId2"/>
          <a:stretch>
            <a:fillRect/>
          </a:stretch>
        </p:blipFill>
        <p:spPr>
          <a:xfrm>
            <a:off x="3521477" y="3007341"/>
            <a:ext cx="3910012" cy="3409950"/>
          </a:xfrm>
          <a:prstGeom prst="rect">
            <a:avLst/>
          </a:prstGeom>
        </p:spPr>
      </p:pic>
    </p:spTree>
    <p:extLst>
      <p:ext uri="{BB962C8B-B14F-4D97-AF65-F5344CB8AC3E}">
        <p14:creationId xmlns:p14="http://schemas.microsoft.com/office/powerpoint/2010/main" val="379934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60000"/>
                <a:lumOff val="40000"/>
              </a:schemeClr>
            </a:gs>
            <a:gs pos="74000">
              <a:schemeClr val="accent5">
                <a:lumMod val="99000"/>
                <a:alpha val="59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C9F8EE2E-3228-40D3-AE11-AD29570B6135}"/>
              </a:ext>
            </a:extLst>
          </p:cNvPr>
          <p:cNvSpPr>
            <a:spLocks noGrp="1"/>
          </p:cNvSpPr>
          <p:nvPr>
            <p:ph idx="1"/>
          </p:nvPr>
        </p:nvSpPr>
        <p:spPr>
          <a:xfrm>
            <a:off x="678402" y="902347"/>
            <a:ext cx="10515600" cy="4351338"/>
          </a:xfrm>
        </p:spPr>
        <p:txBody>
          <a:bodyPr/>
          <a:lstStyle/>
          <a:p>
            <a:r>
              <a:rPr lang="sl-SI" dirty="0"/>
              <a:t>Narišite snežno kraljico. </a:t>
            </a:r>
          </a:p>
          <a:p>
            <a:r>
              <a:rPr lang="sl-SI" dirty="0"/>
              <a:t>Razmislite in ustno odgovorite.</a:t>
            </a:r>
          </a:p>
          <a:p>
            <a:pPr>
              <a:buFont typeface="Wingdings" panose="05000000000000000000" pitchFamily="2" charset="2"/>
              <a:buChar char="ü"/>
            </a:pPr>
            <a:r>
              <a:rPr lang="sl-SI" dirty="0"/>
              <a:t>Katere podatke o njej bi povedali?</a:t>
            </a:r>
          </a:p>
          <a:p>
            <a:pPr>
              <a:buFont typeface="Wingdings" panose="05000000000000000000" pitchFamily="2" charset="2"/>
              <a:buChar char="ü"/>
            </a:pPr>
            <a:r>
              <a:rPr lang="sl-SI" dirty="0"/>
              <a:t>Kako bi jo predstavili?</a:t>
            </a:r>
          </a:p>
          <a:p>
            <a:pPr>
              <a:buFont typeface="Wingdings" panose="05000000000000000000" pitchFamily="2" charset="2"/>
              <a:buChar char="ü"/>
            </a:pPr>
            <a:r>
              <a:rPr lang="sl-SI" dirty="0"/>
              <a:t>S čim si boste pomagali?</a:t>
            </a:r>
          </a:p>
        </p:txBody>
      </p:sp>
      <p:pic>
        <p:nvPicPr>
          <p:cNvPr id="4" name="Slika 3">
            <a:extLst>
              <a:ext uri="{FF2B5EF4-FFF2-40B4-BE49-F238E27FC236}">
                <a16:creationId xmlns:a16="http://schemas.microsoft.com/office/drawing/2014/main" id="{B0837AA9-4677-45D6-8699-D47897E629D1}"/>
              </a:ext>
            </a:extLst>
          </p:cNvPr>
          <p:cNvPicPr>
            <a:picLocks noChangeAspect="1"/>
          </p:cNvPicPr>
          <p:nvPr/>
        </p:nvPicPr>
        <p:blipFill>
          <a:blip r:embed="rId2"/>
          <a:stretch>
            <a:fillRect/>
          </a:stretch>
        </p:blipFill>
        <p:spPr>
          <a:xfrm>
            <a:off x="5073061" y="2686003"/>
            <a:ext cx="5068890" cy="3803573"/>
          </a:xfrm>
          <a:prstGeom prst="rect">
            <a:avLst/>
          </a:prstGeom>
        </p:spPr>
      </p:pic>
    </p:spTree>
    <p:extLst>
      <p:ext uri="{BB962C8B-B14F-4D97-AF65-F5344CB8AC3E}">
        <p14:creationId xmlns:p14="http://schemas.microsoft.com/office/powerpoint/2010/main" val="1816768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circle(in)">
                                      <p:cBhvr>
                                        <p:cTn id="3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60000"/>
                <a:lumOff val="40000"/>
              </a:schemeClr>
            </a:gs>
            <a:gs pos="74000">
              <a:schemeClr val="accent5">
                <a:lumMod val="99000"/>
                <a:alpha val="59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C4BEBAF-D924-4B3A-AE9C-974037A79755}"/>
              </a:ext>
            </a:extLst>
          </p:cNvPr>
          <p:cNvSpPr>
            <a:spLocks noGrp="1"/>
          </p:cNvSpPr>
          <p:nvPr>
            <p:ph type="title"/>
          </p:nvPr>
        </p:nvSpPr>
        <p:spPr/>
        <p:txBody>
          <a:bodyPr/>
          <a:lstStyle/>
          <a:p>
            <a:r>
              <a:rPr lang="sl-SI" dirty="0">
                <a:solidFill>
                  <a:srgbClr val="FF0000"/>
                </a:solidFill>
              </a:rPr>
              <a:t>HANS CHRISTIAN ANDERSEN</a:t>
            </a:r>
          </a:p>
        </p:txBody>
      </p:sp>
      <p:sp>
        <p:nvSpPr>
          <p:cNvPr id="3" name="Označba mesta vsebine 2">
            <a:extLst>
              <a:ext uri="{FF2B5EF4-FFF2-40B4-BE49-F238E27FC236}">
                <a16:creationId xmlns:a16="http://schemas.microsoft.com/office/drawing/2014/main" id="{1CA46E16-E1E0-4C2B-BC45-35805F1FBF04}"/>
              </a:ext>
            </a:extLst>
          </p:cNvPr>
          <p:cNvSpPr>
            <a:spLocks noGrp="1"/>
          </p:cNvSpPr>
          <p:nvPr>
            <p:ph idx="1"/>
          </p:nvPr>
        </p:nvSpPr>
        <p:spPr>
          <a:xfrm>
            <a:off x="838200" y="1922803"/>
            <a:ext cx="10515600" cy="4254159"/>
          </a:xfrm>
        </p:spPr>
        <p:txBody>
          <a:bodyPr>
            <a:normAutofit fontScale="85000" lnSpcReduction="20000"/>
          </a:bodyPr>
          <a:lstStyle/>
          <a:p>
            <a:pPr eaLnBrk="0" hangingPunct="0"/>
            <a:endParaRPr lang="sl-SI" dirty="0"/>
          </a:p>
          <a:p>
            <a:pPr eaLnBrk="0" hangingPunct="0"/>
            <a:r>
              <a:rPr lang="sl-SI" dirty="0"/>
              <a:t>Hans Christian Andersen, danski pesnik in pisatelj, je avtor mnogih del za odrasle in otroke, svetovno znan pa je predvsem po številnih pravljicah. Njegove pravljice so polne domišljije, humorja, včasih tudi krutega vzdušja in mračnosti. Učijo nas vere v dobroto preprostih ljudi in neskončnega upanja. Med njegovimi najbolj znanimi pravljicami so Grdi raček, Deklica z vžigalicami, Princeska na zrnu graha, Mala morska deklica, Snežna kraljica … </a:t>
            </a:r>
          </a:p>
          <a:p>
            <a:pPr eaLnBrk="0" hangingPunct="0"/>
            <a:r>
              <a:rPr lang="sl-SI" dirty="0"/>
              <a:t>Na Andersenov rojstni dan (2. aprila) praznujemo svetovni dan mladinske književnosti, po njem je poimenovana najprestižnejša nagrada na področju otroške in mladinske književnosti, ki jo od leta 1956 podeljujejo vidnejšim avtorjem in ilustratorjem. </a:t>
            </a:r>
          </a:p>
          <a:p>
            <a:pPr eaLnBrk="0" hangingPunct="0"/>
            <a:r>
              <a:rPr lang="sl-SI" dirty="0"/>
              <a:t>Več o Andersenovem življenju si lahko preberete v biografiji Pravljica mojega življenja ali na spletu.</a:t>
            </a:r>
          </a:p>
          <a:p>
            <a:endParaRPr lang="sl-SI" dirty="0"/>
          </a:p>
        </p:txBody>
      </p:sp>
      <p:pic>
        <p:nvPicPr>
          <p:cNvPr id="4" name="Slika 3">
            <a:extLst>
              <a:ext uri="{FF2B5EF4-FFF2-40B4-BE49-F238E27FC236}">
                <a16:creationId xmlns:a16="http://schemas.microsoft.com/office/drawing/2014/main" id="{3EEBA54A-1FC1-4713-9417-83938CE4D3AA}"/>
              </a:ext>
            </a:extLst>
          </p:cNvPr>
          <p:cNvPicPr>
            <a:picLocks noChangeAspect="1"/>
          </p:cNvPicPr>
          <p:nvPr/>
        </p:nvPicPr>
        <p:blipFill>
          <a:blip r:embed="rId2"/>
          <a:stretch>
            <a:fillRect/>
          </a:stretch>
        </p:blipFill>
        <p:spPr>
          <a:xfrm>
            <a:off x="8149700" y="230819"/>
            <a:ext cx="1576090" cy="1970843"/>
          </a:xfrm>
          <a:prstGeom prst="rect">
            <a:avLst/>
          </a:prstGeom>
        </p:spPr>
      </p:pic>
    </p:spTree>
    <p:extLst>
      <p:ext uri="{BB962C8B-B14F-4D97-AF65-F5344CB8AC3E}">
        <p14:creationId xmlns:p14="http://schemas.microsoft.com/office/powerpoint/2010/main" val="2294940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60000"/>
                <a:lumOff val="40000"/>
              </a:schemeClr>
            </a:gs>
            <a:gs pos="74000">
              <a:schemeClr val="accent5">
                <a:lumMod val="99000"/>
                <a:alpha val="59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19F7429B-4AC9-42DF-987D-0EBB621D732A}"/>
              </a:ext>
            </a:extLst>
          </p:cNvPr>
          <p:cNvSpPr>
            <a:spLocks noGrp="1"/>
          </p:cNvSpPr>
          <p:nvPr>
            <p:ph idx="1"/>
          </p:nvPr>
        </p:nvSpPr>
        <p:spPr/>
        <p:txBody>
          <a:bodyPr/>
          <a:lstStyle/>
          <a:p>
            <a:r>
              <a:rPr lang="sl-SI" dirty="0"/>
              <a:t>Andersen je začetnik avtorske pravljice. Pravljice, ki se ohranjajo v zapisani obliki in so delo znanega avtorja, so avtorske  pravljice. Razlikujejo se od ljudskih pravljic, katerih avtor ni znan; ljudske pravljice se ohranjajo po ustni poti in se prenašajo iz roda v rod.</a:t>
            </a:r>
          </a:p>
          <a:p>
            <a:endParaRPr lang="sl-SI" dirty="0"/>
          </a:p>
        </p:txBody>
      </p:sp>
      <p:pic>
        <p:nvPicPr>
          <p:cNvPr id="4" name="Slika 3">
            <a:extLst>
              <a:ext uri="{FF2B5EF4-FFF2-40B4-BE49-F238E27FC236}">
                <a16:creationId xmlns:a16="http://schemas.microsoft.com/office/drawing/2014/main" id="{13914BD2-DEDA-4118-98A1-6E852EED9987}"/>
              </a:ext>
            </a:extLst>
          </p:cNvPr>
          <p:cNvPicPr>
            <a:picLocks noChangeAspect="1"/>
          </p:cNvPicPr>
          <p:nvPr/>
        </p:nvPicPr>
        <p:blipFill rotWithShape="1">
          <a:blip r:embed="rId2"/>
          <a:srcRect r="1228" b="12086"/>
          <a:stretch/>
        </p:blipFill>
        <p:spPr>
          <a:xfrm>
            <a:off x="5652763" y="3700139"/>
            <a:ext cx="2460399" cy="2674028"/>
          </a:xfrm>
          <a:prstGeom prst="rect">
            <a:avLst/>
          </a:prstGeom>
        </p:spPr>
      </p:pic>
    </p:spTree>
    <p:extLst>
      <p:ext uri="{BB962C8B-B14F-4D97-AF65-F5344CB8AC3E}">
        <p14:creationId xmlns:p14="http://schemas.microsoft.com/office/powerpoint/2010/main" val="1409252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60000"/>
                <a:lumOff val="40000"/>
              </a:schemeClr>
            </a:gs>
            <a:gs pos="74000">
              <a:schemeClr val="accent5">
                <a:lumMod val="99000"/>
                <a:alpha val="59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72BA5FA0-0587-43C2-8F0C-68A1D8CA4D53}"/>
              </a:ext>
            </a:extLst>
          </p:cNvPr>
          <p:cNvSpPr>
            <a:spLocks noGrp="1"/>
          </p:cNvSpPr>
          <p:nvPr>
            <p:ph idx="1"/>
          </p:nvPr>
        </p:nvSpPr>
        <p:spPr>
          <a:xfrm>
            <a:off x="838200" y="831326"/>
            <a:ext cx="10515600" cy="4351338"/>
          </a:xfrm>
        </p:spPr>
        <p:txBody>
          <a:bodyPr/>
          <a:lstStyle/>
          <a:p>
            <a:pPr marL="0" indent="0">
              <a:buNone/>
            </a:pPr>
            <a:r>
              <a:rPr lang="sl-SI" dirty="0">
                <a:solidFill>
                  <a:srgbClr val="FF0000"/>
                </a:solidFill>
              </a:rPr>
              <a:t>ALI STE VEDELI?</a:t>
            </a:r>
          </a:p>
          <a:p>
            <a:pPr marL="0" indent="0">
              <a:buNone/>
            </a:pPr>
            <a:endParaRPr lang="sl-SI" dirty="0"/>
          </a:p>
          <a:p>
            <a:pPr>
              <a:buFont typeface="Wingdings" panose="05000000000000000000" pitchFamily="2" charset="2"/>
              <a:buChar char="ü"/>
            </a:pPr>
            <a:r>
              <a:rPr lang="sl-SI" dirty="0"/>
              <a:t>Andersen je veliko potoval po Evropi. Dvakrat naj bi se ustavil tudi v Sloveniji. Marca leta 1846 in maja leta 1854 je na poti z Dunaja v Trst prespal v Ljubljani, v drugo pa se je ustavil tudi v Postojni, kamor naj bi prispel z vlakom.</a:t>
            </a:r>
          </a:p>
          <a:p>
            <a:endParaRPr lang="sl-SI" dirty="0"/>
          </a:p>
        </p:txBody>
      </p:sp>
      <p:pic>
        <p:nvPicPr>
          <p:cNvPr id="4" name="Slika 3">
            <a:extLst>
              <a:ext uri="{FF2B5EF4-FFF2-40B4-BE49-F238E27FC236}">
                <a16:creationId xmlns:a16="http://schemas.microsoft.com/office/drawing/2014/main" id="{7C086CAB-E6F8-4A25-9941-D9339BC40607}"/>
              </a:ext>
            </a:extLst>
          </p:cNvPr>
          <p:cNvPicPr>
            <a:picLocks noChangeAspect="1"/>
          </p:cNvPicPr>
          <p:nvPr/>
        </p:nvPicPr>
        <p:blipFill>
          <a:blip r:embed="rId2"/>
          <a:stretch>
            <a:fillRect/>
          </a:stretch>
        </p:blipFill>
        <p:spPr>
          <a:xfrm>
            <a:off x="4763913" y="3519812"/>
            <a:ext cx="4664172" cy="2969766"/>
          </a:xfrm>
          <a:prstGeom prst="rect">
            <a:avLst/>
          </a:prstGeom>
        </p:spPr>
      </p:pic>
    </p:spTree>
    <p:extLst>
      <p:ext uri="{BB962C8B-B14F-4D97-AF65-F5344CB8AC3E}">
        <p14:creationId xmlns:p14="http://schemas.microsoft.com/office/powerpoint/2010/main" val="191342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60000"/>
                <a:lumOff val="40000"/>
              </a:schemeClr>
            </a:gs>
            <a:gs pos="74000">
              <a:schemeClr val="accent5">
                <a:lumMod val="99000"/>
                <a:alpha val="59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E44B1F4F-9574-4933-B19C-2FD7FC4DCB5D}"/>
              </a:ext>
            </a:extLst>
          </p:cNvPr>
          <p:cNvSpPr>
            <a:spLocks noGrp="1"/>
          </p:cNvSpPr>
          <p:nvPr>
            <p:ph idx="1"/>
          </p:nvPr>
        </p:nvSpPr>
        <p:spPr>
          <a:xfrm>
            <a:off x="776056" y="760305"/>
            <a:ext cx="10515600" cy="4351338"/>
          </a:xfrm>
        </p:spPr>
        <p:txBody>
          <a:bodyPr/>
          <a:lstStyle/>
          <a:p>
            <a:r>
              <a:rPr lang="sl-SI" dirty="0"/>
              <a:t>Danes boste spoznali pravljico Snežna kraljica, ki jo je napisal Hans Christian Andersen. </a:t>
            </a:r>
          </a:p>
          <a:p>
            <a:r>
              <a:rPr lang="sl-SI" dirty="0"/>
              <a:t>Preberite predzgodbo.</a:t>
            </a:r>
          </a:p>
          <a:p>
            <a:r>
              <a:rPr lang="sl-SI" dirty="0"/>
              <a:t> Deklica </a:t>
            </a:r>
            <a:r>
              <a:rPr lang="sl-SI" dirty="0" err="1"/>
              <a:t>Gerda</a:t>
            </a:r>
            <a:r>
              <a:rPr lang="sl-SI" dirty="0"/>
              <a:t> in deček Kaj sta najboljša prijatelja na svetu, dokler nekega nesrečnega dne v </a:t>
            </a:r>
            <a:r>
              <a:rPr lang="sl-SI" dirty="0" err="1"/>
              <a:t>Kajevo</a:t>
            </a:r>
            <a:r>
              <a:rPr lang="sl-SI" dirty="0"/>
              <a:t> oko in srce ne padeta črepinji s hudobčevega ogledala. Koščki ogledala pokvarijo vse, česar se dotaknejo. Kaj noče več poznati </a:t>
            </a:r>
            <a:r>
              <a:rPr lang="sl-SI" dirty="0" err="1"/>
              <a:t>Gerde</a:t>
            </a:r>
            <a:r>
              <a:rPr lang="sl-SI" dirty="0"/>
              <a:t>, postane poreden, celo zloben in nekega dne razposajeno odide od doma. Tako spozna Snežno kraljico.</a:t>
            </a:r>
          </a:p>
          <a:p>
            <a:endParaRPr lang="sl-SI" dirty="0"/>
          </a:p>
        </p:txBody>
      </p:sp>
      <p:pic>
        <p:nvPicPr>
          <p:cNvPr id="5" name="Slika 4">
            <a:extLst>
              <a:ext uri="{FF2B5EF4-FFF2-40B4-BE49-F238E27FC236}">
                <a16:creationId xmlns:a16="http://schemas.microsoft.com/office/drawing/2014/main" id="{618E8F7B-1463-4BB8-889C-540D792C9D0A}"/>
              </a:ext>
            </a:extLst>
          </p:cNvPr>
          <p:cNvPicPr>
            <a:picLocks noChangeAspect="1"/>
          </p:cNvPicPr>
          <p:nvPr/>
        </p:nvPicPr>
        <p:blipFill>
          <a:blip r:embed="rId2"/>
          <a:stretch>
            <a:fillRect/>
          </a:stretch>
        </p:blipFill>
        <p:spPr>
          <a:xfrm>
            <a:off x="2943514" y="4251479"/>
            <a:ext cx="4460648" cy="2468917"/>
          </a:xfrm>
          <a:prstGeom prst="rect">
            <a:avLst/>
          </a:prstGeom>
        </p:spPr>
      </p:pic>
    </p:spTree>
    <p:extLst>
      <p:ext uri="{BB962C8B-B14F-4D97-AF65-F5344CB8AC3E}">
        <p14:creationId xmlns:p14="http://schemas.microsoft.com/office/powerpoint/2010/main" val="2309745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60000"/>
                <a:lumOff val="40000"/>
              </a:schemeClr>
            </a:gs>
            <a:gs pos="74000">
              <a:schemeClr val="accent5">
                <a:lumMod val="99000"/>
                <a:alpha val="59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7DC217B9-0A36-44CD-A3C1-6871E017ACCB}"/>
              </a:ext>
            </a:extLst>
          </p:cNvPr>
          <p:cNvSpPr>
            <a:spLocks noGrp="1"/>
          </p:cNvSpPr>
          <p:nvPr>
            <p:ph idx="1"/>
          </p:nvPr>
        </p:nvSpPr>
        <p:spPr/>
        <p:txBody>
          <a:bodyPr/>
          <a:lstStyle/>
          <a:p>
            <a:r>
              <a:rPr lang="sl-SI" dirty="0"/>
              <a:t>Prisluhnite  </a:t>
            </a:r>
            <a:r>
              <a:rPr lang="sl-SI" dirty="0" err="1"/>
              <a:t>avdioposnetku</a:t>
            </a:r>
            <a:r>
              <a:rPr lang="sl-SI" dirty="0"/>
              <a:t>, ki ga najdete v interaktivnem gradivu na </a:t>
            </a:r>
            <a:r>
              <a:rPr lang="sl-SI" u="sng" dirty="0"/>
              <a:t>www.radovednih-pet.si.</a:t>
            </a:r>
            <a:r>
              <a:rPr lang="sl-SI" dirty="0"/>
              <a:t> </a:t>
            </a:r>
          </a:p>
        </p:txBody>
      </p:sp>
      <p:pic>
        <p:nvPicPr>
          <p:cNvPr id="4" name="Slika 3">
            <a:extLst>
              <a:ext uri="{FF2B5EF4-FFF2-40B4-BE49-F238E27FC236}">
                <a16:creationId xmlns:a16="http://schemas.microsoft.com/office/drawing/2014/main" id="{D1A34CB8-1592-4918-82A1-B7737AB5C0F3}"/>
              </a:ext>
            </a:extLst>
          </p:cNvPr>
          <p:cNvPicPr>
            <a:picLocks noChangeAspect="1"/>
          </p:cNvPicPr>
          <p:nvPr/>
        </p:nvPicPr>
        <p:blipFill>
          <a:blip r:embed="rId2"/>
          <a:stretch>
            <a:fillRect/>
          </a:stretch>
        </p:blipFill>
        <p:spPr>
          <a:xfrm>
            <a:off x="4629843" y="2931851"/>
            <a:ext cx="2932313" cy="2598554"/>
          </a:xfrm>
          <a:prstGeom prst="rect">
            <a:avLst/>
          </a:prstGeom>
        </p:spPr>
      </p:pic>
    </p:spTree>
    <p:extLst>
      <p:ext uri="{BB962C8B-B14F-4D97-AF65-F5344CB8AC3E}">
        <p14:creationId xmlns:p14="http://schemas.microsoft.com/office/powerpoint/2010/main" val="3063560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60000"/>
                <a:lumOff val="40000"/>
              </a:schemeClr>
            </a:gs>
            <a:gs pos="74000">
              <a:schemeClr val="accent5">
                <a:lumMod val="99000"/>
                <a:alpha val="59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BC5A70AF-C908-4EFE-98E9-EEED60A7C462}"/>
              </a:ext>
            </a:extLst>
          </p:cNvPr>
          <p:cNvSpPr>
            <a:spLocks noGrp="1"/>
          </p:cNvSpPr>
          <p:nvPr>
            <p:ph idx="1"/>
          </p:nvPr>
        </p:nvSpPr>
        <p:spPr/>
        <p:txBody>
          <a:bodyPr/>
          <a:lstStyle/>
          <a:p>
            <a:r>
              <a:rPr lang="sl-SI" dirty="0"/>
              <a:t>Razmislite in ustno odgovorite.</a:t>
            </a:r>
          </a:p>
          <a:p>
            <a:pPr>
              <a:buFont typeface="Wingdings" panose="05000000000000000000" pitchFamily="2" charset="2"/>
              <a:buChar char="ü"/>
            </a:pPr>
            <a:r>
              <a:rPr lang="sl-SI" dirty="0"/>
              <a:t>Kateri dogodek v pravljici vas je najbolj pretresel in zakaj? </a:t>
            </a:r>
          </a:p>
          <a:p>
            <a:pPr>
              <a:buFont typeface="Wingdings" panose="05000000000000000000" pitchFamily="2" charset="2"/>
              <a:buChar char="ü"/>
            </a:pPr>
            <a:r>
              <a:rPr lang="sl-SI" dirty="0"/>
              <a:t>Kako ste se počutili ob poslušanju pravljice?</a:t>
            </a:r>
          </a:p>
        </p:txBody>
      </p:sp>
      <p:pic>
        <p:nvPicPr>
          <p:cNvPr id="4" name="Slika 3">
            <a:extLst>
              <a:ext uri="{FF2B5EF4-FFF2-40B4-BE49-F238E27FC236}">
                <a16:creationId xmlns:a16="http://schemas.microsoft.com/office/drawing/2014/main" id="{70D21A17-0A0C-447C-97B0-E194D33164E8}"/>
              </a:ext>
            </a:extLst>
          </p:cNvPr>
          <p:cNvPicPr>
            <a:picLocks noChangeAspect="1"/>
          </p:cNvPicPr>
          <p:nvPr/>
        </p:nvPicPr>
        <p:blipFill rotWithShape="1">
          <a:blip r:embed="rId2"/>
          <a:srcRect l="2013"/>
          <a:stretch/>
        </p:blipFill>
        <p:spPr>
          <a:xfrm>
            <a:off x="3764132" y="3429000"/>
            <a:ext cx="5248321" cy="2956496"/>
          </a:xfrm>
          <a:prstGeom prst="rect">
            <a:avLst/>
          </a:prstGeom>
        </p:spPr>
      </p:pic>
    </p:spTree>
    <p:extLst>
      <p:ext uri="{BB962C8B-B14F-4D97-AF65-F5344CB8AC3E}">
        <p14:creationId xmlns:p14="http://schemas.microsoft.com/office/powerpoint/2010/main" val="398570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60000"/>
                <a:lumOff val="40000"/>
              </a:schemeClr>
            </a:gs>
            <a:gs pos="74000">
              <a:schemeClr val="accent5">
                <a:lumMod val="99000"/>
                <a:alpha val="59000"/>
              </a:schemeClr>
            </a:gs>
            <a:gs pos="83000">
              <a:schemeClr val="accent1">
                <a:lumMod val="45000"/>
                <a:lumOff val="55000"/>
              </a:schemeClr>
            </a:gs>
            <a:gs pos="100000">
              <a:schemeClr val="accent1">
                <a:lumMod val="30000"/>
                <a:lumOff val="70000"/>
              </a:schemeClr>
            </a:gs>
          </a:gsLst>
        </a:gradFill>
        <a:effectLst/>
      </p:bgPr>
    </p:bg>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615402EF-BF51-483C-BDAF-C3CA8E39EE62}"/>
              </a:ext>
            </a:extLst>
          </p:cNvPr>
          <p:cNvSpPr>
            <a:spLocks noGrp="1"/>
          </p:cNvSpPr>
          <p:nvPr>
            <p:ph idx="1"/>
          </p:nvPr>
        </p:nvSpPr>
        <p:spPr>
          <a:xfrm>
            <a:off x="838200" y="422953"/>
            <a:ext cx="10515600" cy="4351338"/>
          </a:xfrm>
        </p:spPr>
        <p:txBody>
          <a:bodyPr>
            <a:normAutofit/>
          </a:bodyPr>
          <a:lstStyle/>
          <a:p>
            <a:endParaRPr lang="sl-SI" dirty="0"/>
          </a:p>
          <a:p>
            <a:endParaRPr lang="sl-SI" dirty="0"/>
          </a:p>
          <a:p>
            <a:r>
              <a:rPr lang="sl-SI" dirty="0"/>
              <a:t>Sedaj pa še sami vsaj </a:t>
            </a:r>
            <a:r>
              <a:rPr lang="sl-SI" b="1" dirty="0"/>
              <a:t>trikrat glasno preberite odlomek </a:t>
            </a:r>
            <a:r>
              <a:rPr lang="sl-SI" dirty="0"/>
              <a:t>v Berilu, na strani 146. </a:t>
            </a:r>
          </a:p>
          <a:p>
            <a:endParaRPr lang="sl-SI" dirty="0"/>
          </a:p>
          <a:p>
            <a:endParaRPr lang="sl-SI" dirty="0"/>
          </a:p>
          <a:p>
            <a:endParaRPr lang="sl-SI" dirty="0"/>
          </a:p>
          <a:p>
            <a:endParaRPr lang="sl-SI" dirty="0"/>
          </a:p>
          <a:p>
            <a:endParaRPr lang="sl-SI" dirty="0"/>
          </a:p>
          <a:p>
            <a:endParaRPr lang="sl-SI" dirty="0"/>
          </a:p>
        </p:txBody>
      </p:sp>
      <p:pic>
        <p:nvPicPr>
          <p:cNvPr id="4" name="Slika 3">
            <a:extLst>
              <a:ext uri="{FF2B5EF4-FFF2-40B4-BE49-F238E27FC236}">
                <a16:creationId xmlns:a16="http://schemas.microsoft.com/office/drawing/2014/main" id="{CDB2DB3B-23E0-4FB6-AAB8-ABF30C48A4BE}"/>
              </a:ext>
            </a:extLst>
          </p:cNvPr>
          <p:cNvPicPr>
            <a:picLocks noChangeAspect="1"/>
          </p:cNvPicPr>
          <p:nvPr/>
        </p:nvPicPr>
        <p:blipFill>
          <a:blip r:embed="rId2"/>
          <a:stretch>
            <a:fillRect/>
          </a:stretch>
        </p:blipFill>
        <p:spPr>
          <a:xfrm>
            <a:off x="4658418" y="2816440"/>
            <a:ext cx="1982318" cy="2459115"/>
          </a:xfrm>
          <a:prstGeom prst="rect">
            <a:avLst/>
          </a:prstGeom>
        </p:spPr>
      </p:pic>
    </p:spTree>
    <p:extLst>
      <p:ext uri="{BB962C8B-B14F-4D97-AF65-F5344CB8AC3E}">
        <p14:creationId xmlns:p14="http://schemas.microsoft.com/office/powerpoint/2010/main" val="3649695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725</TotalTime>
  <Words>685</Words>
  <Application>Microsoft Office PowerPoint</Application>
  <PresentationFormat>Širokozaslonsko</PresentationFormat>
  <Paragraphs>47</Paragraphs>
  <Slides>13</Slides>
  <Notes>0</Notes>
  <HiddenSlides>0</HiddenSlides>
  <MMClips>0</MMClips>
  <ScaleCrop>false</ScaleCrop>
  <HeadingPairs>
    <vt:vector size="6" baseType="variant">
      <vt:variant>
        <vt:lpstr>Uporabljene pisave</vt:lpstr>
      </vt:variant>
      <vt:variant>
        <vt:i4>4</vt:i4>
      </vt:variant>
      <vt:variant>
        <vt:lpstr>Tema</vt:lpstr>
      </vt:variant>
      <vt:variant>
        <vt:i4>1</vt:i4>
      </vt:variant>
      <vt:variant>
        <vt:lpstr>Naslovi diapozitivov</vt:lpstr>
      </vt:variant>
      <vt:variant>
        <vt:i4>13</vt:i4>
      </vt:variant>
    </vt:vector>
  </HeadingPairs>
  <TitlesOfParts>
    <vt:vector size="18" baseType="lpstr">
      <vt:lpstr>Arial</vt:lpstr>
      <vt:lpstr>Calibri</vt:lpstr>
      <vt:lpstr>Calibri Light</vt:lpstr>
      <vt:lpstr>Wingdings</vt:lpstr>
      <vt:lpstr>Officeova tema</vt:lpstr>
      <vt:lpstr>HANS CHRISTIAN ANDERSEN  SNEŽNA KRALJICA</vt:lpstr>
      <vt:lpstr>PowerPointova predstavitev</vt:lpstr>
      <vt:lpstr>HANS CHRISTIAN ANDERSEN</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HANS CHRISTIAN ANDERSEN  SNEŽNA KRALJICA</dc:title>
  <dc:creator>Učenec</dc:creator>
  <cp:lastModifiedBy>Učenec</cp:lastModifiedBy>
  <cp:revision>25</cp:revision>
  <dcterms:created xsi:type="dcterms:W3CDTF">2021-01-11T09:13:18Z</dcterms:created>
  <dcterms:modified xsi:type="dcterms:W3CDTF">2021-01-12T10:52:16Z</dcterms:modified>
</cp:coreProperties>
</file>