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111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3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95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7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88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55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4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3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7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6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2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1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4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1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56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1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7.jpg"/><Relationship Id="rId4" Type="http://schemas.openxmlformats.org/officeDocument/2006/relationships/image" Target="../media/image12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9838F-6975-443B-9A16-5477B3D55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0427" y="1066801"/>
            <a:ext cx="9207038" cy="2421464"/>
          </a:xfrm>
        </p:spPr>
        <p:txBody>
          <a:bodyPr/>
          <a:lstStyle/>
          <a:p>
            <a:r>
              <a:rPr lang="sl-SI" dirty="0"/>
              <a:t>GIBANJE PO RAZLIČNIH POVRŠINAH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6EFF8B37-BF8B-422C-934C-B0A2C5F1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135" y="2518378"/>
            <a:ext cx="3184958" cy="318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242B652E-252D-49C9-8300-FBA80A45D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333" y="-181635"/>
            <a:ext cx="3184957" cy="31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85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31"/>
    </mc:Choice>
    <mc:Fallback xmlns="">
      <p:transition spd="slow" advTm="25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351BB9-F61B-4672-9798-672E3463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Zapis v zvezek</a:t>
            </a:r>
            <a:br>
              <a:rPr lang="sl-SI" dirty="0"/>
            </a:br>
            <a:r>
              <a:rPr lang="sl-SI" dirty="0"/>
              <a:t>                     </a:t>
            </a:r>
            <a:r>
              <a:rPr lang="sl-SI" b="1" cap="none" dirty="0">
                <a:solidFill>
                  <a:srgbClr val="C00000"/>
                </a:solidFill>
              </a:rPr>
              <a:t>Gibamo se po različnih površinah</a:t>
            </a:r>
            <a:endParaRPr lang="sl-SI" b="1" dirty="0">
              <a:solidFill>
                <a:srgbClr val="C00000"/>
              </a:solidFill>
            </a:endParaRPr>
          </a:p>
        </p:txBody>
      </p:sp>
      <p:cxnSp>
        <p:nvCxnSpPr>
          <p:cNvPr id="5" name="Raven puščični povezovalnik 4">
            <a:extLst>
              <a:ext uri="{FF2B5EF4-FFF2-40B4-BE49-F238E27FC236}">
                <a16:creationId xmlns:a16="http://schemas.microsoft.com/office/drawing/2014/main" id="{D6C545BB-A8E0-40BF-86C9-46EDE2E2E036}"/>
              </a:ext>
            </a:extLst>
          </p:cNvPr>
          <p:cNvCxnSpPr>
            <a:cxnSpLocks/>
          </p:cNvCxnSpPr>
          <p:nvPr/>
        </p:nvCxnSpPr>
        <p:spPr>
          <a:xfrm flipH="1">
            <a:off x="3129280" y="1818640"/>
            <a:ext cx="1879600" cy="975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0A05E266-03B1-4E71-A95A-BB9F07D817D3}"/>
              </a:ext>
            </a:extLst>
          </p:cNvPr>
          <p:cNvCxnSpPr/>
          <p:nvPr/>
        </p:nvCxnSpPr>
        <p:spPr>
          <a:xfrm>
            <a:off x="6350000" y="1818640"/>
            <a:ext cx="1402080" cy="975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AD38802C-A58C-4AE3-8F49-F69DB50AABBD}"/>
              </a:ext>
            </a:extLst>
          </p:cNvPr>
          <p:cNvSpPr txBox="1"/>
          <p:nvPr/>
        </p:nvSpPr>
        <p:spPr>
          <a:xfrm>
            <a:off x="2585720" y="3623118"/>
            <a:ext cx="296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(hoja, tek)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DEB9BAFE-365A-4A2B-B03D-DFAD7EEFF751}"/>
              </a:ext>
            </a:extLst>
          </p:cNvPr>
          <p:cNvSpPr txBox="1"/>
          <p:nvPr/>
        </p:nvSpPr>
        <p:spPr>
          <a:xfrm>
            <a:off x="7592282" y="3770196"/>
            <a:ext cx="352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(vožnja s prometnimi sredstvi)</a:t>
            </a:r>
          </a:p>
        </p:txBody>
      </p: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50B4609A-A14F-4C82-AE5C-C13C814E1745}"/>
              </a:ext>
            </a:extLst>
          </p:cNvPr>
          <p:cNvCxnSpPr>
            <a:cxnSpLocks/>
          </p:cNvCxnSpPr>
          <p:nvPr/>
        </p:nvCxnSpPr>
        <p:spPr>
          <a:xfrm>
            <a:off x="5557520" y="1818640"/>
            <a:ext cx="0" cy="28549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Pravokotnik 19">
            <a:extLst>
              <a:ext uri="{FF2B5EF4-FFF2-40B4-BE49-F238E27FC236}">
                <a16:creationId xmlns:a16="http://schemas.microsoft.com/office/drawing/2014/main" id="{C3298D3E-5D06-4A7C-9972-BB00308603EC}"/>
              </a:ext>
            </a:extLst>
          </p:cNvPr>
          <p:cNvSpPr/>
          <p:nvPr/>
        </p:nvSpPr>
        <p:spPr>
          <a:xfrm>
            <a:off x="4460240" y="4673600"/>
            <a:ext cx="2783840" cy="799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SILA TRENJA</a:t>
            </a:r>
          </a:p>
        </p:txBody>
      </p: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BB0FB232-982E-4C33-986E-B04313426424}"/>
              </a:ext>
            </a:extLst>
          </p:cNvPr>
          <p:cNvSpPr txBox="1"/>
          <p:nvPr/>
        </p:nvSpPr>
        <p:spPr>
          <a:xfrm>
            <a:off x="4460240" y="5634243"/>
            <a:ext cx="2783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/>
              <a:t>hrapavi površini – VEČJA</a:t>
            </a:r>
          </a:p>
          <a:p>
            <a:r>
              <a:rPr lang="sl-SI" sz="2000" dirty="0"/>
              <a:t>gladki površini - MANJŠA</a:t>
            </a:r>
          </a:p>
        </p:txBody>
      </p:sp>
      <p:sp>
        <p:nvSpPr>
          <p:cNvPr id="22" name="Pravokotnik: zaokroženi vogali 21">
            <a:extLst>
              <a:ext uri="{FF2B5EF4-FFF2-40B4-BE49-F238E27FC236}">
                <a16:creationId xmlns:a16="http://schemas.microsoft.com/office/drawing/2014/main" id="{F378DC75-CCCD-4099-AEB7-E12EBB18DFBB}"/>
              </a:ext>
            </a:extLst>
          </p:cNvPr>
          <p:cNvSpPr/>
          <p:nvPr/>
        </p:nvSpPr>
        <p:spPr>
          <a:xfrm>
            <a:off x="1285243" y="2865120"/>
            <a:ext cx="4155436" cy="757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gozdne steze, travnate površine</a:t>
            </a:r>
          </a:p>
          <a:p>
            <a:pPr algn="ctr"/>
            <a:endParaRPr lang="sl-SI" dirty="0"/>
          </a:p>
        </p:txBody>
      </p:sp>
      <p:sp>
        <p:nvSpPr>
          <p:cNvPr id="23" name="Pravokotnik: zaokroženi vogali 22">
            <a:extLst>
              <a:ext uri="{FF2B5EF4-FFF2-40B4-BE49-F238E27FC236}">
                <a16:creationId xmlns:a16="http://schemas.microsoft.com/office/drawing/2014/main" id="{9DE93B92-0B57-4FD6-BD09-4E06ECFFC4DB}"/>
              </a:ext>
            </a:extLst>
          </p:cNvPr>
          <p:cNvSpPr/>
          <p:nvPr/>
        </p:nvSpPr>
        <p:spPr>
          <a:xfrm>
            <a:off x="6096000" y="2824069"/>
            <a:ext cx="5293359" cy="876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400" dirty="0"/>
          </a:p>
          <a:p>
            <a:pPr algn="ctr"/>
            <a:r>
              <a:rPr lang="sl-SI" sz="2400" dirty="0"/>
              <a:t>asfaltirane, betonirane, tlakovane površine</a:t>
            </a:r>
          </a:p>
          <a:p>
            <a:pPr algn="ctr"/>
            <a:endParaRPr lang="sl-SI" dirty="0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4" name="3D-model 23" descr="Horizon safari car yellow">
                <a:extLst>
                  <a:ext uri="{FF2B5EF4-FFF2-40B4-BE49-F238E27FC236}">
                    <a16:creationId xmlns:a16="http://schemas.microsoft.com/office/drawing/2014/main" id="{A009C0B3-04A1-4BBE-A2DA-7E3CE65C30A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06300471"/>
                  </p:ext>
                </p:extLst>
              </p:nvPr>
            </p:nvGraphicFramePr>
            <p:xfrm>
              <a:off x="8262358" y="4170306"/>
              <a:ext cx="3355040" cy="242361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355040" cy="2423612"/>
                    </a:xfrm>
                    <a:prstGeom prst="rect">
                      <a:avLst/>
                    </a:prstGeom>
                  </am3d:spPr>
                  <am3d:camera>
                    <am3d:pos x="0" y="0" z="5951886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8825398" d="1000000"/>
                    <am3d:preTrans dx="-458" dy="-5262462" dz="-790168"/>
                    <am3d:scale>
                      <am3d:sx n="1000000" d="1000000"/>
                      <am3d:sy n="1000000" d="1000000"/>
                      <am3d:sz n="1000000" d="1000000"/>
                    </am3d:scale>
                    <am3d:rot ax="797191" ay="-3256038" az="-651057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3625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4" name="3D-model 23" descr="Horizon safari car yellow">
                <a:extLst>
                  <a:ext uri="{FF2B5EF4-FFF2-40B4-BE49-F238E27FC236}">
                    <a16:creationId xmlns:a16="http://schemas.microsoft.com/office/drawing/2014/main" id="{A009C0B3-04A1-4BBE-A2DA-7E3CE65C30A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62358" y="4170306"/>
                <a:ext cx="3355040" cy="2423612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909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346"/>
    </mc:Choice>
    <mc:Fallback xmlns="">
      <p:transition spd="slow" advTm="36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0" grpId="0" animBg="1"/>
      <p:bldP spid="21" grpId="0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3B8227-5857-42FC-BC52-7E0AF79A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832" y="565212"/>
            <a:ext cx="10657428" cy="1456267"/>
          </a:xfrm>
        </p:spPr>
        <p:txBody>
          <a:bodyPr/>
          <a:lstStyle/>
          <a:p>
            <a:r>
              <a:rPr lang="sl-SI" b="1" dirty="0"/>
              <a:t>Naloga: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674A96-094D-47EE-BA70-DB74E05F1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500327"/>
            <a:ext cx="10131425" cy="1322772"/>
          </a:xfrm>
        </p:spPr>
        <p:txBody>
          <a:bodyPr>
            <a:normAutofit fontScale="62500" lnSpcReduction="20000"/>
          </a:bodyPr>
          <a:lstStyle/>
          <a:p>
            <a:r>
              <a:rPr lang="sl-SI" sz="3200" dirty="0"/>
              <a:t>V zvezek narišite </a:t>
            </a:r>
            <a:r>
              <a:rPr lang="sl-SI" sz="3200" dirty="0">
                <a:solidFill>
                  <a:srgbClr val="C00000"/>
                </a:solidFill>
              </a:rPr>
              <a:t>prevozno sredstvo </a:t>
            </a:r>
            <a:r>
              <a:rPr lang="sl-SI" sz="3200" dirty="0"/>
              <a:t>in </a:t>
            </a:r>
            <a:r>
              <a:rPr lang="sl-SI" sz="3200" dirty="0">
                <a:solidFill>
                  <a:srgbClr val="C00000"/>
                </a:solidFill>
              </a:rPr>
              <a:t>površino</a:t>
            </a:r>
            <a:r>
              <a:rPr lang="sl-SI" sz="3200" dirty="0"/>
              <a:t>, na kateri se  največkrat gibaš v prostem času.</a:t>
            </a:r>
          </a:p>
          <a:p>
            <a:r>
              <a:rPr lang="sl-SI" sz="3200" dirty="0"/>
              <a:t>Rešite nalogo v SDZ-ju na strani 47 in 2. nalogo na strani 49.</a:t>
            </a:r>
          </a:p>
          <a:p>
            <a:r>
              <a:rPr lang="sl-SI" sz="3200" dirty="0"/>
              <a:t>Poglejte si še na Radovednih 5.</a:t>
            </a:r>
          </a:p>
          <a:p>
            <a:endParaRPr lang="sl-SI" sz="3200" dirty="0"/>
          </a:p>
        </p:txBody>
      </p:sp>
      <p:pic>
        <p:nvPicPr>
          <p:cNvPr id="1026" name="Picture 2" descr="happy stroll in meadow">
            <a:extLst>
              <a:ext uri="{FF2B5EF4-FFF2-40B4-BE49-F238E27FC236}">
                <a16:creationId xmlns:a16="http://schemas.microsoft.com/office/drawing/2014/main" id="{C14AF9F2-36F8-4197-BB55-42120FD08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94" y="2652111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208EFE9-C848-443F-B1D3-BCDC66C35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56" y="2652111"/>
            <a:ext cx="5668166" cy="3790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14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44"/>
    </mc:Choice>
    <mc:Fallback xmlns="">
      <p:transition spd="slow" advTm="19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57035D-9C55-4C6E-97CE-1505670E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84" y="265164"/>
            <a:ext cx="10131425" cy="1456267"/>
          </a:xfrm>
        </p:spPr>
        <p:txBody>
          <a:bodyPr/>
          <a:lstStyle/>
          <a:p>
            <a:r>
              <a:rPr lang="sl-SI" b="1" dirty="0"/>
              <a:t>In malo razmigaj možgančke! </a:t>
            </a:r>
            <a:r>
              <a:rPr lang="sl-SI" b="1" cap="none" dirty="0"/>
              <a:t>Reši uganke.</a:t>
            </a:r>
            <a:endParaRPr lang="sl-SI" b="1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0B39917-5515-4C69-B104-67D52C16C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8"/>
            <a:ext cx="6451846" cy="2714018"/>
          </a:xfrm>
        </p:spPr>
        <p:txBody>
          <a:bodyPr/>
          <a:lstStyle/>
          <a:p>
            <a:r>
              <a:rPr lang="sl-SI" sz="2400" dirty="0"/>
              <a:t>   </a:t>
            </a:r>
          </a:p>
          <a:p>
            <a:endParaRPr lang="sl-SI" sz="2400" dirty="0"/>
          </a:p>
          <a:p>
            <a:endParaRPr lang="sl-SI" sz="2400" dirty="0"/>
          </a:p>
          <a:p>
            <a:endParaRPr lang="sl-SI" dirty="0"/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B2882AE-E4CC-4821-9C6C-4C09C7E452C5}"/>
              </a:ext>
            </a:extLst>
          </p:cNvPr>
          <p:cNvSpPr/>
          <p:nvPr/>
        </p:nvSpPr>
        <p:spPr>
          <a:xfrm>
            <a:off x="4307891" y="1669775"/>
            <a:ext cx="3366858" cy="1326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Veliko vozilo</a:t>
            </a:r>
            <a:br>
              <a:rPr lang="sl-SI" dirty="0"/>
            </a:br>
            <a:r>
              <a:rPr lang="sl-SI" dirty="0"/>
              <a:t>in mnogo ljudi,</a:t>
            </a:r>
            <a:br>
              <a:rPr lang="sl-SI" dirty="0"/>
            </a:br>
            <a:r>
              <a:rPr lang="sl-SI" dirty="0"/>
              <a:t>tu nekaj jih vzame,</a:t>
            </a:r>
            <a:br>
              <a:rPr lang="sl-SI" dirty="0"/>
            </a:br>
            <a:r>
              <a:rPr lang="sl-SI" dirty="0"/>
              <a:t>tam nekaj pusti.   </a:t>
            </a:r>
          </a:p>
          <a:p>
            <a:pPr algn="ctr"/>
            <a:endParaRPr lang="sl-SI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CE291857-540F-4DE6-A030-BE6FB779CB61}"/>
              </a:ext>
            </a:extLst>
          </p:cNvPr>
          <p:cNvSpPr/>
          <p:nvPr/>
        </p:nvSpPr>
        <p:spPr>
          <a:xfrm>
            <a:off x="491223" y="1685302"/>
            <a:ext cx="3050079" cy="1165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Po njivah orje in rohni,</a:t>
            </a:r>
            <a:br>
              <a:rPr lang="sl-SI" dirty="0"/>
            </a:br>
            <a:r>
              <a:rPr lang="sl-SI" dirty="0"/>
              <a:t>a  biča zanj več treba ni.  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9DA24BD5-6121-4C61-B3F1-52439C4B1881}"/>
              </a:ext>
            </a:extLst>
          </p:cNvPr>
          <p:cNvSpPr/>
          <p:nvPr/>
        </p:nvSpPr>
        <p:spPr>
          <a:xfrm>
            <a:off x="8165645" y="1696304"/>
            <a:ext cx="3535132" cy="1456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dirty="0"/>
              <a:t>Na kolesih drvi po cestah,</a:t>
            </a:r>
            <a:br>
              <a:rPr lang="sl-SI" dirty="0"/>
            </a:br>
            <a:r>
              <a:rPr lang="sl-SI" dirty="0"/>
              <a:t>kot bi peruti imel na nogah.</a:t>
            </a:r>
            <a:br>
              <a:rPr lang="sl-SI" dirty="0"/>
            </a:br>
            <a:r>
              <a:rPr lang="sl-SI" dirty="0"/>
              <a:t>Daljave požira, ovinke hlasta</a:t>
            </a:r>
            <a:br>
              <a:rPr lang="sl-SI" dirty="0"/>
            </a:br>
            <a:r>
              <a:rPr lang="sl-SI" dirty="0"/>
              <a:t>in z repom iz dima za sabo mahlja. 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B2A27F35-8B74-4653-AEB0-116DD7EBE2DF}"/>
              </a:ext>
            </a:extLst>
          </p:cNvPr>
          <p:cNvSpPr/>
          <p:nvPr/>
        </p:nvSpPr>
        <p:spPr>
          <a:xfrm>
            <a:off x="8038363" y="4531880"/>
            <a:ext cx="3789696" cy="1456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l-SI" dirty="0"/>
          </a:p>
          <a:p>
            <a:pPr lvl="0" algn="ctr"/>
            <a:r>
              <a:rPr lang="sl-SI" dirty="0"/>
              <a:t>Krila ga nosijo, ne perutnice</a:t>
            </a:r>
            <a:br>
              <a:rPr lang="sl-SI" dirty="0"/>
            </a:br>
            <a:r>
              <a:rPr lang="sl-SI" dirty="0"/>
              <a:t>in leti višje od vsake ptice.</a:t>
            </a:r>
            <a:br>
              <a:rPr lang="sl-SI" dirty="0"/>
            </a:br>
            <a:r>
              <a:rPr lang="sl-SI" dirty="0"/>
              <a:t>A da na poti ne zgreši, mora znati</a:t>
            </a:r>
            <a:br>
              <a:rPr lang="sl-SI" dirty="0"/>
            </a:br>
            <a:r>
              <a:rPr lang="sl-SI" dirty="0"/>
              <a:t>vse lučke z ekrana v kljunu prebrati.     </a:t>
            </a:r>
          </a:p>
          <a:p>
            <a:pPr algn="ctr"/>
            <a:r>
              <a:rPr lang="sl-SI" dirty="0"/>
              <a:t> 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C5D3E7B0-60DB-4881-9417-7B8FBFBDAFC2}"/>
              </a:ext>
            </a:extLst>
          </p:cNvPr>
          <p:cNvSpPr/>
          <p:nvPr/>
        </p:nvSpPr>
        <p:spPr>
          <a:xfrm>
            <a:off x="635246" y="4251788"/>
            <a:ext cx="3127451" cy="1036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dirty="0"/>
              <a:t>Čudna ptica na vijak,</a:t>
            </a:r>
          </a:p>
          <a:p>
            <a:pPr lvl="0" algn="ctr"/>
            <a:r>
              <a:rPr lang="sl-SI" dirty="0"/>
              <a:t>dvigne se navpično v zrak.      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4925DAC5-41DA-4AB1-AD77-077E34E152A1}"/>
              </a:ext>
            </a:extLst>
          </p:cNvPr>
          <p:cNvSpPr/>
          <p:nvPr/>
        </p:nvSpPr>
        <p:spPr>
          <a:xfrm>
            <a:off x="4698167" y="4632049"/>
            <a:ext cx="3013141" cy="1269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  <a:p>
            <a:pPr algn="ctr"/>
            <a:r>
              <a:rPr lang="pl-PL" dirty="0"/>
              <a:t>Beseda na K,</a:t>
            </a:r>
            <a:br>
              <a:rPr lang="pl-PL" dirty="0"/>
            </a:br>
            <a:r>
              <a:rPr lang="pl-PL" dirty="0"/>
              <a:t>konča se na O,</a:t>
            </a:r>
            <a:br>
              <a:rPr lang="pl-PL" dirty="0"/>
            </a:br>
            <a:r>
              <a:rPr lang="pl-PL" dirty="0"/>
              <a:t>vmes sta še skrita O in L.</a:t>
            </a:r>
            <a:br>
              <a:rPr lang="pl-PL" dirty="0"/>
            </a:br>
            <a:r>
              <a:rPr lang="pl-PL" dirty="0"/>
              <a:t>Kaj je to?</a:t>
            </a:r>
            <a:endParaRPr lang="sl-SI" dirty="0"/>
          </a:p>
          <a:p>
            <a:pPr algn="ctr"/>
            <a:endParaRPr lang="sl-SI" dirty="0"/>
          </a:p>
        </p:txBody>
      </p:sp>
      <p:pic>
        <p:nvPicPr>
          <p:cNvPr id="12" name="Označba mesta vsebine 3" descr="Traktorji so delovni stroji, avtomobili prevozna sredstva - siol.net">
            <a:extLst>
              <a:ext uri="{FF2B5EF4-FFF2-40B4-BE49-F238E27FC236}">
                <a16:creationId xmlns:a16="http://schemas.microsoft.com/office/drawing/2014/main" id="{E95DF47E-81E4-4E8F-9E72-6B9540E8CCC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06" y="2967621"/>
            <a:ext cx="1797219" cy="1100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 descr="Nov avtobus MAN marec 2013">
            <a:extLst>
              <a:ext uri="{FF2B5EF4-FFF2-40B4-BE49-F238E27FC236}">
                <a16:creationId xmlns:a16="http://schemas.microsoft.com/office/drawing/2014/main" id="{1A1210C4-5C7F-4077-9F0F-20522BD36B7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516" y="3072962"/>
            <a:ext cx="2027607" cy="1343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lika 13" descr="Lotus Evora 400 – najhitrejši Lotusov avto do sedaj | CityMagazine">
            <a:extLst>
              <a:ext uri="{FF2B5EF4-FFF2-40B4-BE49-F238E27FC236}">
                <a16:creationId xmlns:a16="http://schemas.microsoft.com/office/drawing/2014/main" id="{D108E053-B532-4A46-AD8D-895357E460C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127" y="3273432"/>
            <a:ext cx="1771835" cy="117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lika 14" descr="Kako policijski helikopter nadzira prehitre voznike | Žurnal24">
            <a:extLst>
              <a:ext uri="{FF2B5EF4-FFF2-40B4-BE49-F238E27FC236}">
                <a16:creationId xmlns:a16="http://schemas.microsoft.com/office/drawing/2014/main" id="{1AE1C632-2E5E-4090-B035-8FCB0E22C17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30" y="5472118"/>
            <a:ext cx="1814975" cy="103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7DBD1B5C-DB4A-4858-9368-9124BB453C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3074" y="5748710"/>
            <a:ext cx="904932" cy="904932"/>
          </a:xfrm>
          <a:prstGeom prst="rect">
            <a:avLst/>
          </a:prstGeom>
        </p:spPr>
      </p:pic>
      <p:pic>
        <p:nvPicPr>
          <p:cNvPr id="17" name="Slika 16" descr="Največja flota letal Adrie Airways v evropskem zračnem prostoru ...">
            <a:extLst>
              <a:ext uri="{FF2B5EF4-FFF2-40B4-BE49-F238E27FC236}">
                <a16:creationId xmlns:a16="http://schemas.microsoft.com/office/drawing/2014/main" id="{34815DE0-5BA0-4BDE-9092-E6388F76F94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76" y="5776995"/>
            <a:ext cx="1402139" cy="98206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424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01"/>
    </mc:Choice>
    <mc:Fallback xmlns="">
      <p:transition spd="slow" advTm="120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A585F3-67DB-4733-A8B8-39691300A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KJE SE GIBAMO </a:t>
            </a:r>
            <a:r>
              <a:rPr lang="sl-SI" b="1" cap="none" dirty="0"/>
              <a:t>s</a:t>
            </a:r>
            <a:r>
              <a:rPr lang="sl-SI" cap="none" dirty="0"/>
              <a:t> prevoznimi sredstvi</a:t>
            </a:r>
            <a:r>
              <a:rPr lang="sl-SI" dirty="0"/>
              <a:t>?</a:t>
            </a:r>
          </a:p>
        </p:txBody>
      </p:sp>
      <p:pic>
        <p:nvPicPr>
          <p:cNvPr id="4" name="Označba mesta vsebine 3" descr="Traktorji so delovni stroji, avtomobili prevozna sredstva - siol.net">
            <a:extLst>
              <a:ext uri="{FF2B5EF4-FFF2-40B4-BE49-F238E27FC236}">
                <a16:creationId xmlns:a16="http://schemas.microsoft.com/office/drawing/2014/main" id="{1E06617F-4A52-48B9-9930-70BD3CE0EC0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40" y="2054568"/>
            <a:ext cx="1654699" cy="11900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59BFAEF3-8353-4ACA-905A-40BAA9C4E1AE}"/>
              </a:ext>
            </a:extLst>
          </p:cNvPr>
          <p:cNvSpPr/>
          <p:nvPr/>
        </p:nvSpPr>
        <p:spPr>
          <a:xfrm>
            <a:off x="3139117" y="2443378"/>
            <a:ext cx="958788" cy="435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A3EEB25-9851-4879-9E7C-E4A5492D3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816" y="2065867"/>
            <a:ext cx="2380058" cy="119002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33D638C-5CD9-43F4-A2C8-526019EE7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786" y="1956862"/>
            <a:ext cx="2081629" cy="138544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5348506-1FCA-433D-9DF1-3C74AE053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5320" y="1998870"/>
            <a:ext cx="1880836" cy="125702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B117BEA-7133-4D15-83D9-41E3FB6F2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821" y="3884404"/>
            <a:ext cx="1610321" cy="1610321"/>
          </a:xfrm>
          <a:prstGeom prst="rect">
            <a:avLst/>
          </a:prstGeom>
        </p:spPr>
      </p:pic>
      <p:sp>
        <p:nvSpPr>
          <p:cNvPr id="13" name="Puščica: desno 12">
            <a:extLst>
              <a:ext uri="{FF2B5EF4-FFF2-40B4-BE49-F238E27FC236}">
                <a16:creationId xmlns:a16="http://schemas.microsoft.com/office/drawing/2014/main" id="{9360DE5C-55B2-4572-AFA4-93A1666C2319}"/>
              </a:ext>
            </a:extLst>
          </p:cNvPr>
          <p:cNvSpPr/>
          <p:nvPr/>
        </p:nvSpPr>
        <p:spPr>
          <a:xfrm>
            <a:off x="3023707" y="4344679"/>
            <a:ext cx="958788" cy="435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0CC20DCB-92DC-47FF-9C19-DB5DFC8280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1060" y="3945656"/>
            <a:ext cx="2131103" cy="1549893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703D3779-6DF4-4442-9133-6E51A1B3C4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8353" y="3942166"/>
            <a:ext cx="2335308" cy="1556872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7282E43F-E584-483B-985F-093DE53E25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4923" y="3942166"/>
            <a:ext cx="2081629" cy="1387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04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80"/>
    </mc:Choice>
    <mc:Fallback xmlns="">
      <p:transition spd="slow" advTm="62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636631-B631-4DE5-B5C8-EEB1CCA2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GIBAMO SE PO RAZLIČNIH </a:t>
            </a:r>
            <a:r>
              <a:rPr lang="sl-SI" sz="4000" b="1" dirty="0">
                <a:solidFill>
                  <a:srgbClr val="C00000"/>
                </a:solidFill>
              </a:rPr>
              <a:t>POVRŠINAH.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E8A30E0-D962-4258-96BC-495AB661D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1" y="1836738"/>
            <a:ext cx="2837612" cy="3649662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8FC8467-8A12-42B7-B956-AC55EF027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713" y="2065866"/>
            <a:ext cx="4142438" cy="308525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DEAA87A-E08E-4693-981A-26B225BC3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448" y="2257319"/>
            <a:ext cx="3312725" cy="2201122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9D7375C-1505-4BA8-A939-6B8CFBD73C0E}"/>
              </a:ext>
            </a:extLst>
          </p:cNvPr>
          <p:cNvSpPr txBox="1"/>
          <p:nvPr/>
        </p:nvSpPr>
        <p:spPr>
          <a:xfrm>
            <a:off x="843281" y="5725180"/>
            <a:ext cx="6817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HOJA in TEK - </a:t>
            </a:r>
            <a:r>
              <a:rPr lang="sl-SI" sz="2800" b="1" dirty="0">
                <a:solidFill>
                  <a:srgbClr val="C00000"/>
                </a:solidFill>
              </a:rPr>
              <a:t>travnate in gozdne površine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343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14"/>
    </mc:Choice>
    <mc:Fallback xmlns="">
      <p:transition spd="slow" advTm="430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560285FC-B2D2-464B-B44E-15FB408BA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328" y="591820"/>
            <a:ext cx="4840676" cy="2722880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ACBC800-068F-499D-99E7-4BACC8E9D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924" y="767080"/>
            <a:ext cx="3558540" cy="237236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784375D-18B6-4676-BE9A-64A7699478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244" y="3314700"/>
            <a:ext cx="5425440" cy="2712720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2B33C95A-455B-4846-96D5-3069831C727B}"/>
              </a:ext>
            </a:extLst>
          </p:cNvPr>
          <p:cNvSpPr txBox="1"/>
          <p:nvPr/>
        </p:nvSpPr>
        <p:spPr>
          <a:xfrm>
            <a:off x="853440" y="3921760"/>
            <a:ext cx="48406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VOŽNJA Z AVTOMOBILOM, KOLESOM, ROLERJI – </a:t>
            </a:r>
            <a:r>
              <a:rPr lang="sl-SI" sz="2800" b="1" dirty="0">
                <a:solidFill>
                  <a:srgbClr val="C00000"/>
                </a:solidFill>
              </a:rPr>
              <a:t>asfaltirane, tlakovane, betonirane površine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20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94"/>
    </mc:Choice>
    <mc:Fallback xmlns="">
      <p:transition spd="slow" advTm="40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2C66C349-AA9B-496B-92E2-C175F1C09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43" y="453602"/>
            <a:ext cx="4770120" cy="318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4A9A35A-83DD-41F0-88A2-EDCEEF007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3760" y="538057"/>
            <a:ext cx="523875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25A2F38-94A4-4948-A9B7-5740A7E42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360" y="3806402"/>
            <a:ext cx="3779414" cy="2921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EB9AF06F-DDB6-4FD1-BDCA-D5DE4EA6108F}"/>
              </a:ext>
            </a:extLst>
          </p:cNvPr>
          <p:cNvSpPr txBox="1"/>
          <p:nvPr/>
        </p:nvSpPr>
        <p:spPr>
          <a:xfrm>
            <a:off x="924560" y="4572000"/>
            <a:ext cx="4378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DRSANJE, SMUČANJE – </a:t>
            </a:r>
            <a:r>
              <a:rPr lang="sl-SI" sz="2800" b="1" dirty="0">
                <a:solidFill>
                  <a:srgbClr val="C00000"/>
                </a:solidFill>
              </a:rPr>
              <a:t>ledene, zasnežene, vodne površine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73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8"/>
    </mc:Choice>
    <mc:Fallback xmlns="">
      <p:transition spd="slow" advTm="167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A497561-77C1-447E-AB6B-639752772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601" y="312738"/>
            <a:ext cx="6488288" cy="364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E18FE15-B257-40F4-9705-4884FC89C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4399" y="2353310"/>
            <a:ext cx="5715000" cy="3817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A8DC518-127E-4596-8257-90192CDCF41E}"/>
              </a:ext>
            </a:extLst>
          </p:cNvPr>
          <p:cNvSpPr txBox="1"/>
          <p:nvPr/>
        </p:nvSpPr>
        <p:spPr>
          <a:xfrm>
            <a:off x="701039" y="4693920"/>
            <a:ext cx="5293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Kaj meniš o vožnji po takšnih (MAKADAMSKIH) POVRŠINAH?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BC88C374-76D3-4D1A-A2E5-008AF5AA1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005" y="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42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90"/>
    </mc:Choice>
    <mc:Fallback xmlns="">
      <p:transition spd="slow" advTm="65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79F1C71D-A49A-4558-97C6-6F5F4397C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512" y="600315"/>
            <a:ext cx="5983647" cy="3981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CCA0F3F-1418-46D9-B06C-D884E62F4BDF}"/>
              </a:ext>
            </a:extLst>
          </p:cNvPr>
          <p:cNvSpPr txBox="1"/>
          <p:nvPr/>
        </p:nvSpPr>
        <p:spPr>
          <a:xfrm>
            <a:off x="1696720" y="5161280"/>
            <a:ext cx="9215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/>
              <a:t>Pri gibanju prihaja med dvema hrapavima površinama  do TRENJA. Lahkotno gibanje torej ovira sila, ki ji rečemo </a:t>
            </a:r>
            <a:r>
              <a:rPr lang="sl-SI" sz="2800" b="1" dirty="0">
                <a:solidFill>
                  <a:srgbClr val="C00000"/>
                </a:solidFill>
              </a:rPr>
              <a:t>SILA TRENJA.</a:t>
            </a:r>
          </a:p>
        </p:txBody>
      </p:sp>
      <p:sp>
        <p:nvSpPr>
          <p:cNvPr id="11" name="Oblaček govora: elipsa 10">
            <a:extLst>
              <a:ext uri="{FF2B5EF4-FFF2-40B4-BE49-F238E27FC236}">
                <a16:creationId xmlns:a16="http://schemas.microsoft.com/office/drawing/2014/main" id="{F1448F06-C1A9-4A12-B3C3-38B3745B8D24}"/>
              </a:ext>
            </a:extLst>
          </p:cNvPr>
          <p:cNvSpPr/>
          <p:nvPr/>
        </p:nvSpPr>
        <p:spPr>
          <a:xfrm>
            <a:off x="751840" y="753011"/>
            <a:ext cx="2764112" cy="1717040"/>
          </a:xfrm>
          <a:prstGeom prst="wedgeEllipseCallout">
            <a:avLst>
              <a:gd name="adj1" fmla="val 158173"/>
              <a:gd name="adj2" fmla="val 67825"/>
            </a:avLst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/>
              <a:t>Ali je vožnja s kolesom po tej površini  prijetna?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6C1CA690-DC4E-400B-9998-748B8E226FBE}"/>
              </a:ext>
            </a:extLst>
          </p:cNvPr>
          <p:cNvSpPr/>
          <p:nvPr/>
        </p:nvSpPr>
        <p:spPr>
          <a:xfrm>
            <a:off x="8844279" y="2134039"/>
            <a:ext cx="2936240" cy="15540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HRAPAVA POVRŠINA POTI!</a:t>
            </a:r>
          </a:p>
          <a:p>
            <a:pPr algn="ctr"/>
            <a:r>
              <a:rPr lang="sl-SI" dirty="0"/>
              <a:t>HRAPAVA POVRŠINA KOLESA!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83"/>
    </mc:Choice>
    <mc:Fallback xmlns="">
      <p:transition spd="slow" advTm="44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510425-7632-447E-B611-6FF95E11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78" y="1787372"/>
            <a:ext cx="10131425" cy="1432560"/>
          </a:xfrm>
        </p:spPr>
        <p:txBody>
          <a:bodyPr>
            <a:normAutofit fontScale="90000"/>
          </a:bodyPr>
          <a:lstStyle/>
          <a:p>
            <a:r>
              <a:rPr lang="sl-SI" b="1" cap="none" dirty="0"/>
              <a:t>GLADKI POVRŠINI --- MANJŠE TRENJE             </a:t>
            </a:r>
            <a:r>
              <a:rPr lang="sl-SI" b="1" cap="none" dirty="0">
                <a:solidFill>
                  <a:srgbClr val="C00000"/>
                </a:solidFill>
              </a:rPr>
              <a:t>LAŽJE DRSENJE</a:t>
            </a:r>
            <a:br>
              <a:rPr lang="sl-SI" b="1" cap="none" dirty="0">
                <a:solidFill>
                  <a:srgbClr val="C00000"/>
                </a:solidFill>
              </a:rPr>
            </a:br>
            <a:r>
              <a:rPr lang="sl-SI" b="1" cap="none" dirty="0"/>
              <a:t>HRAPAVI POVRŠINI --- VEČJE TRENJE               </a:t>
            </a:r>
            <a:r>
              <a:rPr lang="sl-SI" b="1" cap="none" dirty="0">
                <a:solidFill>
                  <a:srgbClr val="C00000"/>
                </a:solidFill>
              </a:rPr>
              <a:t>TEŽJE DRSENJE</a:t>
            </a:r>
          </a:p>
        </p:txBody>
      </p:sp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35A9AACE-6868-45B1-BD44-6B4D56574BB4}"/>
              </a:ext>
            </a:extLst>
          </p:cNvPr>
          <p:cNvSpPr/>
          <p:nvPr/>
        </p:nvSpPr>
        <p:spPr>
          <a:xfrm flipV="1">
            <a:off x="6926456" y="2669664"/>
            <a:ext cx="985520" cy="21335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uščica: desno 6">
            <a:extLst>
              <a:ext uri="{FF2B5EF4-FFF2-40B4-BE49-F238E27FC236}">
                <a16:creationId xmlns:a16="http://schemas.microsoft.com/office/drawing/2014/main" id="{00A143AF-CC6F-49DA-9C61-6D6E5F2ADB69}"/>
              </a:ext>
            </a:extLst>
          </p:cNvPr>
          <p:cNvSpPr/>
          <p:nvPr/>
        </p:nvSpPr>
        <p:spPr>
          <a:xfrm>
            <a:off x="6855435" y="2162899"/>
            <a:ext cx="985520" cy="2133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3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552"/>
    </mc:Choice>
    <mc:Fallback xmlns="">
      <p:transition spd="slow" advTm="143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2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1|1|3.8|3.3|0.8|3.2|5.4|0.8|2.6|7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8.1|25.5|3.3|14.9|1.9|16.4|2.1|11.2|2.3|12.4|1.5|1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3|3.2|1.3|10.4|5|8.6|2.3|1|4.3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1|0.7|1.9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1.3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1.5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1.2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6.2|9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1.5|13.5|7.7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ški">
  <a:themeElements>
    <a:clrScheme name="Nebeški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Nebeš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š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220</TotalTime>
  <Words>355</Words>
  <Application>Microsoft Office PowerPoint</Application>
  <PresentationFormat>Širokozaslonsko</PresentationFormat>
  <Paragraphs>38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Nebeški</vt:lpstr>
      <vt:lpstr>GIBANJE PO RAZLIČNIH POVRŠINAH</vt:lpstr>
      <vt:lpstr>In malo razmigaj možgančke! Reši uganke.</vt:lpstr>
      <vt:lpstr>KJE SE GIBAMO s prevoznimi sredstvi?</vt:lpstr>
      <vt:lpstr>GIBAMO SE PO RAZLIČNIH POVRŠINAH.</vt:lpstr>
      <vt:lpstr>PowerPointova predstavitev</vt:lpstr>
      <vt:lpstr>PowerPointova predstavitev</vt:lpstr>
      <vt:lpstr>PowerPointova predstavitev</vt:lpstr>
      <vt:lpstr>PowerPointova predstavitev</vt:lpstr>
      <vt:lpstr>GLADKI POVRŠINI --- MANJŠE TRENJE             LAŽJE DRSENJE HRAPAVI POVRŠINI --- VEČJE TRENJE               TEŽJE DRSENJE</vt:lpstr>
      <vt:lpstr>Zapis v zvezek                      Gibamo se po različnih površinah</vt:lpstr>
      <vt:lpstr>Naloga: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GIBANJE PO RAZLIČNIH POVRŠINAH</dc:title>
  <dc:creator>Frida G.</dc:creator>
  <cp:lastModifiedBy>Učenec</cp:lastModifiedBy>
  <cp:revision>26</cp:revision>
  <dcterms:created xsi:type="dcterms:W3CDTF">2020-12-12T12:47:56Z</dcterms:created>
  <dcterms:modified xsi:type="dcterms:W3CDTF">2021-01-12T10:48:58Z</dcterms:modified>
</cp:coreProperties>
</file>