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0DE237-830C-40CE-8845-E1D4F4858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F72EDCC-BA80-49E6-AEFD-7666000B6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0556B03-6455-4F1D-9F94-62A6EADA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157B-B888-4737-ACA0-8273CE469A79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CD09551-A711-4AAB-9669-3A70F420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5E01841-3A17-4D90-AB65-6511AABF0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E5EB-9C83-46CA-9ED8-C24CEAB8C0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9220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870379-0A61-48FC-9E20-C403B0F46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12EA02A-2F73-4F93-9277-372F228DC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73F5741-452C-4129-B793-785B454A7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157B-B888-4737-ACA0-8273CE469A79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141CF5F-6DE5-45A8-BE06-5F5156D0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CFE2E09-7EBB-423D-B010-B16034B8E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E5EB-9C83-46CA-9ED8-C24CEAB8C0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828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9EC29DDA-FA99-4653-B134-AD413A3C07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3014D94-C507-491E-8278-8E0AC7175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F81607F-6CE4-4F97-A70C-4412EA31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157B-B888-4737-ACA0-8273CE469A79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95DDD7F-A319-4B2A-94A4-4B16F1CE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C56A351-2236-428C-B6A7-B8C040821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E5EB-9C83-46CA-9ED8-C24CEAB8C0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221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2C6EB6-2FAF-4693-B779-22FBE443D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FED1A29-0E7C-49C7-8317-F6295E7BB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4032DCB-0C93-4D35-81F3-29690B398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157B-B888-4737-ACA0-8273CE469A79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2A8D2D1-4797-44FC-8D27-E63FE9DF2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6E129D3-1928-45AC-99AB-E273E95F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E5EB-9C83-46CA-9ED8-C24CEAB8C0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9074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B98F7C-0924-4191-BE2F-922624E6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D47226C-50F4-4C37-A2D2-F73D294F5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61961E1-28B9-4B58-8663-9E58E3373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157B-B888-4737-ACA0-8273CE469A79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1B25888-1D11-42E6-BC86-8D7C52596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513345E-9BBD-42E0-AB9C-1A0E0F45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E5EB-9C83-46CA-9ED8-C24CEAB8C0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526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154852-6F75-41F1-86EF-C1AE2C815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61CDB0B-5098-438C-815C-DF91C261B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C18EC7F-C215-4349-A08F-CDB462FDE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DBFBA5B-762E-4675-B417-257301F61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157B-B888-4737-ACA0-8273CE469A79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C0FA512-5BB8-464F-94C7-DC782C881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F32ED07-C755-4E6C-9705-16462330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E5EB-9C83-46CA-9ED8-C24CEAB8C0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9389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873EE5-C359-4483-BCDE-15CC21178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D76D746-A766-42EA-B356-C6AFB9743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0A1FC79-B17C-417F-8EBE-15F18A4FB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AFCE587E-746B-4309-A177-1CFC3C441A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CCBE89B-94F7-4CDE-9AC3-569CC7345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46C10F0-0DDD-4276-B3F6-EE63800EB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157B-B888-4737-ACA0-8273CE469A79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FC518CCF-6D4E-40D4-8112-880171E9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46CE6EB-4A32-4098-A085-775445BE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E5EB-9C83-46CA-9ED8-C24CEAB8C0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9149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A3E1E0-FD1F-4E0E-BB16-625E5B243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4D319C3-0895-4F76-876D-DE3C8BF9D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157B-B888-4737-ACA0-8273CE469A79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3738C9D-B81F-40BC-B282-B692AC90A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92C3C52-551A-4341-B62C-A09DFCE52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E5EB-9C83-46CA-9ED8-C24CEAB8C0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37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8B3A86F5-6BA3-4E10-B3B4-4202F54C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157B-B888-4737-ACA0-8273CE469A79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F212917C-1B2A-41FD-85A8-F1D1CF82D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1E269BD-7447-49A4-89DD-2FA355084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E5EB-9C83-46CA-9ED8-C24CEAB8C0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482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27C6BD-AA81-4D32-8E1D-B211ED9A9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5BE01D-7706-4ABA-A4B3-31FA1D4F1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1E43F38-A4EA-4573-8274-AB462CDC7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582E0C3-3DEE-4DE1-B260-45793BA45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157B-B888-4737-ACA0-8273CE469A79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1393E53-1EB9-4871-B8D5-FD3CDBBD2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2458F10-B387-4DFB-ADF5-85E0ADF09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E5EB-9C83-46CA-9ED8-C24CEAB8C0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7947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DD5E20-428F-4A3C-94C0-76D50D4AF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94E72F9-4802-42FC-B382-34B66E288A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0DD3D6D-801C-4A45-AC4D-BAF2A642B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34E9E8C-5D2B-40C9-AAA1-2F61E8CF7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157B-B888-4737-ACA0-8273CE469A79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3ADCC37-5439-45B9-ABC0-A22906737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9FBDB02-FB0D-4C7B-AA28-BE9BAE4D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E5EB-9C83-46CA-9ED8-C24CEAB8C0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560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AD4CBC50-82A0-47B4-987C-F9C3DBF69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03C52C1-47D2-491C-B038-9AB8B50D1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E35A65B-7345-40E6-AA63-214FF75E9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2157B-B888-4737-ACA0-8273CE469A79}" type="datetimeFigureOut">
              <a:rPr lang="sl-SI" smtClean="0"/>
              <a:t>25. 01. 2021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6FB894A-CF39-4719-8F76-9FEA58E60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D870157-1E57-45FA-A540-62A4E116C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CE5EB-9C83-46CA-9ED8-C24CEAB8C0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559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fran.si/130/sskj-slovar-slovenskega-knjiznega-jezika/3593483/roza?FilteredDictionaryIds=130&amp;View=1&amp;Query=ro%c5%bea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adovednih-pet.si/vsebine/rp4-slk-sdz-osn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9BC3C8-97C9-4216-BB59-A8DAD2C06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864" y="1255486"/>
            <a:ext cx="9144000" cy="916214"/>
          </a:xfrm>
        </p:spPr>
        <p:txBody>
          <a:bodyPr>
            <a:normAutofit/>
          </a:bodyPr>
          <a:lstStyle/>
          <a:p>
            <a:r>
              <a:rPr lang="sl-SI" sz="5400" b="1" dirty="0"/>
              <a:t>Feri Lainšček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FE97594-6AE9-443D-8455-83B7973A9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71700"/>
            <a:ext cx="9144000" cy="3086100"/>
          </a:xfrm>
        </p:spPr>
        <p:txBody>
          <a:bodyPr>
            <a:normAutofit/>
          </a:bodyPr>
          <a:lstStyle/>
          <a:p>
            <a:endParaRPr lang="sl-SI" sz="8000" dirty="0"/>
          </a:p>
          <a:p>
            <a:r>
              <a:rPr lang="sl-SI" sz="8000" dirty="0">
                <a:solidFill>
                  <a:srgbClr val="0070C0"/>
                </a:solidFill>
              </a:rPr>
              <a:t>LEDENE ROŽE</a:t>
            </a:r>
          </a:p>
        </p:txBody>
      </p:sp>
    </p:spTree>
    <p:extLst>
      <p:ext uri="{BB962C8B-B14F-4D97-AF65-F5344CB8AC3E}">
        <p14:creationId xmlns:p14="http://schemas.microsoft.com/office/powerpoint/2010/main" val="24303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462">
        <p14:doors dir="vert"/>
      </p:transition>
    </mc:Choice>
    <mc:Fallback xmlns="">
      <p:transition spd="slow" advTm="8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5D4573-D271-493A-88C3-A50B49DE6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FERI LAINŠČEK (1959)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70BFA8D-E160-4F42-9C71-4091516B96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dirty="0"/>
              <a:t>Je slovenski pesnik, pisatelj, dramatik in scenarist.</a:t>
            </a:r>
          </a:p>
          <a:p>
            <a:r>
              <a:rPr lang="sl-SI" dirty="0"/>
              <a:t>Piše tako za odrasle, kot za otroke.</a:t>
            </a:r>
          </a:p>
          <a:p>
            <a:r>
              <a:rPr lang="sl-SI" dirty="0"/>
              <a:t>Za svoj delo je prejel številne nagrade.</a:t>
            </a:r>
          </a:p>
        </p:txBody>
      </p:sp>
      <p:pic>
        <p:nvPicPr>
          <p:cNvPr id="1026" name="Picture 2" descr="Feri Lainšček: »Jemljejo nam ljubezen!« - Svet24.si">
            <a:extLst>
              <a:ext uri="{FF2B5EF4-FFF2-40B4-BE49-F238E27FC236}">
                <a16:creationId xmlns:a16="http://schemas.microsoft.com/office/drawing/2014/main" id="{329759CC-27E8-4F4F-B016-BBC634057FD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0844"/>
            <a:ext cx="420524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09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874">
        <p14:doors dir="vert"/>
      </p:transition>
    </mc:Choice>
    <mc:Fallback xmlns="">
      <p:transition spd="slow" advTm="12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5A7714-D584-4F8C-8E1E-16AAEA6D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 čem govori Lainščkova pesem?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43D575B-C51B-449E-9C60-A4F9795FB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948090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sl-SI" u="sng" dirty="0">
                <a:hlinkClick r:id="rId2"/>
              </a:rPr>
              <a:t>róža</a:t>
            </a:r>
            <a:r>
              <a:rPr lang="sl-SI" dirty="0"/>
              <a:t> -e ž (ọ̑) </a:t>
            </a:r>
          </a:p>
          <a:p>
            <a:pPr lvl="0"/>
            <a:r>
              <a:rPr lang="sl-SI" b="1" dirty="0"/>
              <a:t> </a:t>
            </a:r>
            <a:r>
              <a:rPr lang="sl-SI" i="1" dirty="0"/>
              <a:t>rastlina z izrazitim cvetom</a:t>
            </a:r>
            <a:endParaRPr lang="sl-SI" dirty="0"/>
          </a:p>
          <a:p>
            <a:pPr lvl="0"/>
            <a:r>
              <a:rPr lang="sl-SI" dirty="0"/>
              <a:t>knjiž. </a:t>
            </a:r>
            <a:r>
              <a:rPr lang="sl-SI" i="1" dirty="0"/>
              <a:t>vrtnica</a:t>
            </a:r>
            <a:endParaRPr lang="sl-SI" dirty="0"/>
          </a:p>
          <a:p>
            <a:pPr lvl="0"/>
            <a:r>
              <a:rPr lang="sl-SI" i="1" dirty="0"/>
              <a:t>rdeč nazobčan kožni izrastek na vrhu petelinove glave; greben</a:t>
            </a:r>
            <a:endParaRPr lang="sl-SI" dirty="0"/>
          </a:p>
          <a:p>
            <a:endParaRPr lang="sl-SI" dirty="0"/>
          </a:p>
        </p:txBody>
      </p:sp>
      <p:pic>
        <p:nvPicPr>
          <p:cNvPr id="3082" name="Picture 10" descr="10 najlepših rož na svetu - Dominvrt.si">
            <a:extLst>
              <a:ext uri="{FF2B5EF4-FFF2-40B4-BE49-F238E27FC236}">
                <a16:creationId xmlns:a16="http://schemas.microsoft.com/office/drawing/2014/main" id="{8AB611A4-BEDE-4AA4-BEB7-1E106B01C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526779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Vrtnica čajevka Black Baccara, sadike lastne proizvodnje">
            <a:extLst>
              <a:ext uri="{FF2B5EF4-FFF2-40B4-BE49-F238E27FC236}">
                <a16:creationId xmlns:a16="http://schemas.microsoft.com/office/drawing/2014/main" id="{820E15F7-AEF5-476B-8AC6-DA67850D1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194" y="2004105"/>
            <a:ext cx="2649311" cy="264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LEGHORN petelin - 7 mesecev">
            <a:extLst>
              <a:ext uri="{FF2B5EF4-FFF2-40B4-BE49-F238E27FC236}">
                <a16:creationId xmlns:a16="http://schemas.microsoft.com/office/drawing/2014/main" id="{CE963457-51E9-4845-A2A9-0C07E8B13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229" y="4258895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2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7782">
        <p14:doors dir="vert"/>
      </p:transition>
    </mc:Choice>
    <mc:Fallback xmlns="">
      <p:transition spd="slow" advTm="27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64B89D-7F2B-4F75-AC98-994ACDA90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1700"/>
          </a:xfrm>
        </p:spPr>
        <p:txBody>
          <a:bodyPr/>
          <a:lstStyle/>
          <a:p>
            <a:r>
              <a:rPr lang="sl-SI" dirty="0"/>
              <a:t>Kaj pomenijo besedne zveze v levem stolpcu?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C140637-DE86-4294-B0B5-BA7D97C13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8750"/>
            <a:ext cx="5181600" cy="4748213"/>
          </a:xfrm>
        </p:spPr>
        <p:txBody>
          <a:bodyPr>
            <a:normAutofit lnSpcReduction="10000"/>
          </a:bodyPr>
          <a:lstStyle/>
          <a:p>
            <a:r>
              <a:rPr lang="sl-SI" dirty="0"/>
              <a:t>mrtvaška roža</a:t>
            </a:r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ivanjska roža</a:t>
            </a:r>
          </a:p>
          <a:p>
            <a:endParaRPr lang="sl-SI" dirty="0"/>
          </a:p>
          <a:p>
            <a:r>
              <a:rPr lang="sl-SI" dirty="0"/>
              <a:t>sončna roža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divja roža</a:t>
            </a:r>
          </a:p>
          <a:p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BA3B0E4-4E66-41AF-AE6E-C7846A2DB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7272" y="1371600"/>
            <a:ext cx="4330987" cy="5486400"/>
          </a:xfrm>
        </p:spPr>
        <p:txBody>
          <a:bodyPr>
            <a:normAutofit lnSpcReduction="10000"/>
          </a:bodyPr>
          <a:lstStyle/>
          <a:p>
            <a:r>
              <a:rPr lang="sl-SI" dirty="0"/>
              <a:t>krizantema</a:t>
            </a:r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šipek</a:t>
            </a:r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ivanjščica</a:t>
            </a:r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sončnica</a:t>
            </a:r>
          </a:p>
          <a:p>
            <a:endParaRPr lang="sl-SI" dirty="0"/>
          </a:p>
        </p:txBody>
      </p:sp>
      <p:pic>
        <p:nvPicPr>
          <p:cNvPr id="6" name="Picture 2" descr="Šipek - priljubljena zdravilna rastlina pri gripi in prehladu | Bodi eko">
            <a:extLst>
              <a:ext uri="{FF2B5EF4-FFF2-40B4-BE49-F238E27FC236}">
                <a16:creationId xmlns:a16="http://schemas.microsoft.com/office/drawing/2014/main" id="{AA30B555-E64B-435D-B7AF-ABD9A47A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765" y="2395350"/>
            <a:ext cx="1227363" cy="118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akaj v odprtem tleh ne cvetijo krizanteme: razlogi, kako pospešiti, sorte,  top preliv">
            <a:extLst>
              <a:ext uri="{FF2B5EF4-FFF2-40B4-BE49-F238E27FC236}">
                <a16:creationId xmlns:a16="http://schemas.microsoft.com/office/drawing/2014/main" id="{A79CB050-7B6E-4D7D-8836-772810B68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706" y="1096628"/>
            <a:ext cx="1604115" cy="120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VANJŠČICA | Plants, Flowers">
            <a:extLst>
              <a:ext uri="{FF2B5EF4-FFF2-40B4-BE49-F238E27FC236}">
                <a16:creationId xmlns:a16="http://schemas.microsoft.com/office/drawing/2014/main" id="{0FCA6D5E-F158-4C27-9E2E-FA81BC365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198" y="3867809"/>
            <a:ext cx="2006365" cy="121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ako bi drugače začeli prvi poletni dan, kot s pravim poletnim cvetjem –  Sončnico! | Gardenia">
            <a:extLst>
              <a:ext uri="{FF2B5EF4-FFF2-40B4-BE49-F238E27FC236}">
                <a16:creationId xmlns:a16="http://schemas.microsoft.com/office/drawing/2014/main" id="{A5FF108E-00EB-464B-8DF5-CD30921F4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185" y="5078353"/>
            <a:ext cx="1674872" cy="167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A13044E5-9A40-431A-A32C-D0FB039EC06F}"/>
              </a:ext>
            </a:extLst>
          </p:cNvPr>
          <p:cNvCxnSpPr>
            <a:cxnSpLocks/>
          </p:cNvCxnSpPr>
          <p:nvPr/>
        </p:nvCxnSpPr>
        <p:spPr>
          <a:xfrm>
            <a:off x="3242327" y="1599216"/>
            <a:ext cx="2647950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>
            <a:extLst>
              <a:ext uri="{FF2B5EF4-FFF2-40B4-BE49-F238E27FC236}">
                <a16:creationId xmlns:a16="http://schemas.microsoft.com/office/drawing/2014/main" id="{5671F5F5-FF7D-4D46-BEF7-9D74BE5AA983}"/>
              </a:ext>
            </a:extLst>
          </p:cNvPr>
          <p:cNvCxnSpPr>
            <a:cxnSpLocks/>
          </p:cNvCxnSpPr>
          <p:nvPr/>
        </p:nvCxnSpPr>
        <p:spPr>
          <a:xfrm flipV="1">
            <a:off x="2814528" y="3009849"/>
            <a:ext cx="3112744" cy="290594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BDE10F3B-A03E-4C33-95AC-55507E2F4371}"/>
              </a:ext>
            </a:extLst>
          </p:cNvPr>
          <p:cNvCxnSpPr>
            <a:cxnSpLocks/>
          </p:cNvCxnSpPr>
          <p:nvPr/>
        </p:nvCxnSpPr>
        <p:spPr>
          <a:xfrm>
            <a:off x="3031957" y="4086564"/>
            <a:ext cx="2858320" cy="163643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povezovalnik 13">
            <a:extLst>
              <a:ext uri="{FF2B5EF4-FFF2-40B4-BE49-F238E27FC236}">
                <a16:creationId xmlns:a16="http://schemas.microsoft.com/office/drawing/2014/main" id="{39A12E51-9900-47DA-AA04-9898DAA56430}"/>
              </a:ext>
            </a:extLst>
          </p:cNvPr>
          <p:cNvCxnSpPr>
            <a:cxnSpLocks/>
          </p:cNvCxnSpPr>
          <p:nvPr/>
        </p:nvCxnSpPr>
        <p:spPr>
          <a:xfrm>
            <a:off x="3171808" y="3174206"/>
            <a:ext cx="2755464" cy="116919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14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9331">
        <p14:doors dir="vert"/>
      </p:transition>
    </mc:Choice>
    <mc:Fallback xmlns="">
      <p:transition spd="slow" advTm="29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64D6CD-6AAB-490A-AEC6-D3316F03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pomeni besedna zveza LEDENA ROŽA?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0240186-D93C-481D-ADC1-E3E5DB60E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sl-SI" i="1" dirty="0"/>
              <a:t>Blazinasta visokogorska rastlina z deljenimi dlakavimi listi in navadno rožnatimi cvetovi.</a:t>
            </a:r>
          </a:p>
          <a:p>
            <a:endParaRPr lang="sl-SI" dirty="0"/>
          </a:p>
          <a:p>
            <a:r>
              <a:rPr lang="sl-SI" i="1" dirty="0"/>
              <a:t>Vrtnica, ki ima cvetno čašo in pecelj, obrasla z dlačicami.</a:t>
            </a:r>
            <a:endParaRPr lang="sl-SI" dirty="0"/>
          </a:p>
          <a:p>
            <a:pPr marL="0" indent="0">
              <a:buNone/>
            </a:pPr>
            <a:r>
              <a:rPr lang="sl-SI" i="1" dirty="0"/>
              <a:t> </a:t>
            </a:r>
            <a:endParaRPr lang="sl-SI" dirty="0"/>
          </a:p>
          <a:p>
            <a:r>
              <a:rPr lang="sl-SI" i="1" dirty="0"/>
              <a:t>Cvetlicam podobna tvorba iz ledu na steklu.</a:t>
            </a:r>
            <a:endParaRPr lang="sl-SI" dirty="0"/>
          </a:p>
          <a:p>
            <a:endParaRPr lang="sl-SI" dirty="0"/>
          </a:p>
          <a:p>
            <a:r>
              <a:rPr lang="sl-SI" i="1" dirty="0"/>
              <a:t>Spodnji, </a:t>
            </a:r>
            <a:r>
              <a:rPr lang="sl-SI" i="1" dirty="0" err="1"/>
              <a:t>kolobarčasti</a:t>
            </a:r>
            <a:r>
              <a:rPr lang="sl-SI" i="1" dirty="0"/>
              <a:t> del roga pri jelenu, srnjaku.</a:t>
            </a:r>
            <a:endParaRPr lang="sl-SI" dirty="0"/>
          </a:p>
          <a:p>
            <a:endParaRPr lang="sl-SI" dirty="0"/>
          </a:p>
        </p:txBody>
      </p:sp>
      <p:pic>
        <p:nvPicPr>
          <p:cNvPr id="5122" name="Picture 2" descr="okay">
            <a:extLst>
              <a:ext uri="{FF2B5EF4-FFF2-40B4-BE49-F238E27FC236}">
                <a16:creationId xmlns:a16="http://schemas.microsoft.com/office/drawing/2014/main" id="{44703ACE-A5F1-41F7-8FD4-659BCFE90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890" y="3630753"/>
            <a:ext cx="1530804" cy="153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5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8362">
        <p14:doors dir="vert"/>
      </p:transition>
    </mc:Choice>
    <mc:Fallback xmlns="">
      <p:transition spd="slow" advTm="383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66A8D0-D3C2-46B9-B86F-FA144A33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6358"/>
          </a:xfrm>
        </p:spPr>
        <p:txBody>
          <a:bodyPr>
            <a:normAutofit/>
          </a:bodyPr>
          <a:lstStyle/>
          <a:p>
            <a:r>
              <a:rPr lang="sl-SI" sz="4000" b="1" dirty="0"/>
              <a:t>Berilo, str. 14 in 15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AD541D3-831A-4706-B555-9D2F0ED93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889"/>
            <a:ext cx="10515600" cy="5065032"/>
          </a:xfrm>
        </p:spPr>
        <p:txBody>
          <a:bodyPr>
            <a:normAutofit/>
          </a:bodyPr>
          <a:lstStyle/>
          <a:p>
            <a:r>
              <a:rPr lang="sl-SI" dirty="0"/>
              <a:t>Preberi pesem najprej na glas, nato še po tiho. </a:t>
            </a:r>
          </a:p>
          <a:p>
            <a:r>
              <a:rPr lang="sl-SI" dirty="0"/>
              <a:t>Poslušaš lahko tudi </a:t>
            </a:r>
            <a:r>
              <a:rPr lang="sl-SI" dirty="0" err="1"/>
              <a:t>avdioposnetek</a:t>
            </a:r>
            <a:r>
              <a:rPr lang="sl-SI" dirty="0"/>
              <a:t> pesmi, ki ga najdeš na interaktivnem gradivu </a:t>
            </a:r>
          </a:p>
          <a:p>
            <a:r>
              <a:rPr lang="sl-SI" dirty="0">
                <a:hlinkClick r:id="rId2"/>
              </a:rPr>
              <a:t>https://www.radovednih-pet.si/vsebine/rp4-slk-sdz-osn/</a:t>
            </a:r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965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A147DFA-8B2E-416B-A92D-23D8354FB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208" y="485096"/>
            <a:ext cx="11816178" cy="6119889"/>
          </a:xfrm>
        </p:spPr>
        <p:txBody>
          <a:bodyPr>
            <a:normAutofit fontScale="70000" lnSpcReduction="20000"/>
          </a:bodyPr>
          <a:lstStyle/>
          <a:p>
            <a:r>
              <a:rPr lang="sl-SI" sz="3100" b="1" dirty="0"/>
              <a:t>V zvezek napiši avtorja in naslov pesmi.</a:t>
            </a:r>
          </a:p>
          <a:p>
            <a:r>
              <a:rPr lang="sl-SI" sz="3100" b="1" dirty="0"/>
              <a:t>Odgovori na vprašanja.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2900" dirty="0"/>
              <a:t>1. Ali bi lahko določili književni čas in književni prostor? Torej kdaj in kje se pesem dogaja?         </a:t>
            </a:r>
          </a:p>
          <a:p>
            <a:pPr marL="0" indent="0">
              <a:buNone/>
            </a:pPr>
            <a:r>
              <a:rPr lang="sl-SI" sz="2900" dirty="0"/>
              <a:t>    V kateri kitici je skrit odgovor?</a:t>
            </a:r>
          </a:p>
          <a:p>
            <a:pPr marL="0" indent="0">
              <a:buNone/>
            </a:pPr>
            <a:endParaRPr lang="sl-SI" sz="2900" dirty="0"/>
          </a:p>
          <a:p>
            <a:pPr marL="0" indent="0">
              <a:buNone/>
            </a:pPr>
            <a:r>
              <a:rPr lang="sl-SI" sz="2900" dirty="0"/>
              <a:t>2. Kaj misliš, kaj pomenijo besedne zveze – lepa si kot roža,</a:t>
            </a:r>
          </a:p>
          <a:p>
            <a:pPr marL="0" indent="0">
              <a:buNone/>
            </a:pPr>
            <a:r>
              <a:rPr lang="sl-SI" sz="2900" dirty="0"/>
              <a:t>                                                                          -  na licih ji cvetijo rože,</a:t>
            </a:r>
          </a:p>
          <a:p>
            <a:pPr marL="0" indent="0">
              <a:buNone/>
            </a:pPr>
            <a:r>
              <a:rPr lang="sl-SI" sz="2900" dirty="0"/>
              <a:t>                                                                          - njeno življenje ni bilo posuto z rožami? </a:t>
            </a:r>
          </a:p>
          <a:p>
            <a:pPr marL="0" indent="0">
              <a:buNone/>
            </a:pPr>
            <a:endParaRPr lang="sl-SI" sz="2900" dirty="0"/>
          </a:p>
          <a:p>
            <a:pPr marL="0" indent="0">
              <a:buNone/>
            </a:pPr>
            <a:r>
              <a:rPr lang="sl-SI" sz="2900" dirty="0"/>
              <a:t>3. Koga Ferdinanda sumi, da zaliva ledene rože, čeprav o tem ni prepričana?</a:t>
            </a:r>
          </a:p>
          <a:p>
            <a:pPr marL="0" indent="0">
              <a:buNone/>
            </a:pPr>
            <a:endParaRPr lang="sl-SI" sz="2900" dirty="0"/>
          </a:p>
          <a:p>
            <a:pPr marL="0" indent="0">
              <a:buNone/>
            </a:pPr>
            <a:r>
              <a:rPr lang="sl-SI" sz="2900" dirty="0"/>
              <a:t>4. Nariši kako si predstavljaš ledene rože na oknu.</a:t>
            </a:r>
          </a:p>
          <a:p>
            <a:endParaRPr lang="sl-SI" dirty="0"/>
          </a:p>
          <a:p>
            <a:r>
              <a:rPr lang="sl-SI" sz="3100" b="1" dirty="0"/>
              <a:t>V zvezek prepiši še literarno teoretični definiciji.</a:t>
            </a:r>
          </a:p>
          <a:p>
            <a:pPr marL="0" indent="0">
              <a:buNone/>
            </a:pPr>
            <a:r>
              <a:rPr lang="sl-SI" sz="2900" b="1" dirty="0"/>
              <a:t>Recitacija </a:t>
            </a:r>
            <a:r>
              <a:rPr lang="sl-SI" sz="2900" dirty="0"/>
              <a:t>je lepo, estetsko branje umetnostnega besedila.</a:t>
            </a:r>
          </a:p>
          <a:p>
            <a:pPr marL="0" indent="0">
              <a:buNone/>
            </a:pPr>
            <a:r>
              <a:rPr lang="sl-SI" sz="2900" b="1" dirty="0"/>
              <a:t>Deklamacija </a:t>
            </a:r>
            <a:r>
              <a:rPr lang="sl-SI" sz="2900" dirty="0"/>
              <a:t>je lepo, umetniško podajanje oz. govorjenje besedila na pamet.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3451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43B314D-E1C1-4AD0-BC7A-D16AA5DEFC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" t="-24360" r="5357" b="24360"/>
          <a:stretch/>
        </p:blipFill>
        <p:spPr>
          <a:xfrm rot="5400000">
            <a:off x="-657434" y="1803522"/>
            <a:ext cx="6466114" cy="32509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EF2D2DF-EFAB-4092-A26C-A2EAF445C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0437" y="2035200"/>
            <a:ext cx="6466114" cy="306518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0C0BD38-E9E2-4CB3-B94C-8472E202D5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38"/>
          <a:stretch/>
        </p:blipFill>
        <p:spPr>
          <a:xfrm rot="5400000">
            <a:off x="3102980" y="1652483"/>
            <a:ext cx="5298622" cy="32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9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375">
        <p14:doors dir="vert"/>
      </p:transition>
    </mc:Choice>
    <mc:Fallback xmlns="">
      <p:transition spd="slow" advTm="83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311</Words>
  <Application>Microsoft Office PowerPoint</Application>
  <PresentationFormat>Širokozaslonsko</PresentationFormat>
  <Paragraphs>62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Officeova tema</vt:lpstr>
      <vt:lpstr>Feri Lainšček </vt:lpstr>
      <vt:lpstr>FERI LAINŠČEK (1959)</vt:lpstr>
      <vt:lpstr>O čem govori Lainščkova pesem?</vt:lpstr>
      <vt:lpstr>Kaj pomenijo besedne zveze v levem stolpcu?</vt:lpstr>
      <vt:lpstr>Kaj pomeni besedna zveza LEDENA ROŽA?</vt:lpstr>
      <vt:lpstr>Berilo, str. 14 in 15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Feri Lainšček</dc:title>
  <dc:creator>Ucitelj</dc:creator>
  <cp:lastModifiedBy>MCesnik</cp:lastModifiedBy>
  <cp:revision>34</cp:revision>
  <dcterms:created xsi:type="dcterms:W3CDTF">2021-01-16T09:32:22Z</dcterms:created>
  <dcterms:modified xsi:type="dcterms:W3CDTF">2021-01-25T10:34:16Z</dcterms:modified>
</cp:coreProperties>
</file>