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25B677-5A4B-463B-B2E0-496B0D98F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18FC033-3C45-45A0-95CD-960DA021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DEBD9E6-0818-4930-B53D-8284A99C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1C2C74A-8A14-4092-A6C7-65FE8142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260C7DD-310D-4716-A30D-764659F2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167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220000-016C-4F16-ABFB-6FC1D226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DDBD7B17-A2DA-4C48-895B-B825ABDAE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3B65F70-19FF-4F07-B02D-EE348E17A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3DAD1FB-342F-4811-A446-B58A6072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F562E17-1E81-4938-9DA9-7F98483D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880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87903F45-A520-46A8-868A-3FCAF2590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490FA1C-2759-4235-8680-4067979E8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9C9539A-5910-43E9-AE75-E6B02A13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F10C3E1-6CB1-44BA-B03F-0914EC535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B13E29F-8FF4-443A-96F1-51C35D3C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072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B652A7-F880-4D0A-BC8E-3C003E0BE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15713FE-AFE2-423C-902B-2361C755D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E39F64-E841-484E-8F8A-769D1DE76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4B2406A-B8E3-4360-AFA6-819DC6A3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EEEE352-55ED-41C6-B4A1-9ABB1E14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265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158003-2151-476F-BBB0-91FAE3442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40E876C-A85F-4C8C-9FD3-2B6DA7698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251F2C4-F6E3-4FD9-A6F7-1F81A941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61473B-E7E1-48EB-9B77-CDC67671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2B392D4-7771-41C9-9996-D536FAF9E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099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B66D89-B3D0-4340-ADF3-7425EA68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037CD53-3311-4775-A831-13BF6055B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9526A53-1083-42EA-AE2D-3CCFA07E1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AB39AF5-AB81-4074-9E1E-B476E8D8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60BCE33-C513-4F6A-A3D0-F0C838C2D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271E00E-9390-4B38-A014-E5D55B2F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941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66E498-64CA-4639-83EF-B137C9988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B280284-F70C-4ACE-9954-03A10CFCF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BE10946-15F5-4786-B034-A213252B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357B0BFD-51BC-44B9-977C-89CB456B5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AF06240F-D5BD-410E-89D3-8854A32C0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65D57058-8A12-4306-9258-E8BDA6FD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5EE15817-E0DE-4FA1-9BF7-79B398A3C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699DE947-082E-44B9-8C8B-1C3395114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182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CA4CA3-B538-4AC0-9ACA-3869FD6F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FCC002E-5359-48F9-A507-5D0089811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22C4A1F-FE09-4001-A825-666DD998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396146E-8AE3-46F9-9EAB-88A38B88F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653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EB937C20-CCB4-479E-B7B4-21A0FFE6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C62CC735-C5E0-41E1-BA70-2ACD4D15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AB4CCAD-016C-4C34-9528-EBC4E862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343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D0FFB4-776D-4A38-8A99-A29F3794F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6BFA9D-C375-4A78-AAF5-4734C910E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92DAB3B-05F7-41D4-86A9-92C551CB9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509A31D-0944-4B9D-98D8-9FC779225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910F78E-E443-419B-A2D4-15CD100FD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7931BD4-A9B3-41EA-AF8D-7806A124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474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A2640B-FF96-4C72-A6EC-FCD850F95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4E8E96AA-9968-489B-BF59-B5CF585A6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6FDA882-EDD3-4F51-BD08-05AAE0700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A25E5D2-20C3-4858-8AE3-96567B9B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7766B77-F97B-42DE-8387-D28355FA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E9B49A7-541B-4D0E-8841-D99630B21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09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1E152FFD-CC2D-415E-8F86-20C1CF06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6168944-6D25-4BBB-B10E-AD27AD5B6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85A5156-C374-461B-8954-24C29864E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2275-FD86-406B-BB49-0BC2235BC918}" type="datetimeFigureOut">
              <a:rPr lang="sl-SI" smtClean="0"/>
              <a:t>22. 01. 2021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FC746F7-8334-40C1-B0A4-73AFB6623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E1E846-747F-4165-990F-4126B7036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7F72-F1F3-4286-B2DA-92035444A7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005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776C09-991F-4E86-8F26-DC5DDE7A8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DELI CELOTE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365B40F-C696-4971-ADEA-230B942D3A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SDZ, STRAN 17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68B24AE-EBE0-4D66-9A04-0E18D813E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705" y="3995529"/>
            <a:ext cx="3245838" cy="252454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C25BBCE-30D0-4021-B093-EBAAFD8005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09" y="801688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7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4DAE24A-84DE-4C95-8275-13636864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836613"/>
            <a:ext cx="6870700" cy="1600200"/>
          </a:xfrm>
        </p:spPr>
        <p:txBody>
          <a:bodyPr/>
          <a:lstStyle/>
          <a:p>
            <a:pPr eaLnBrk="1" hangingPunct="1"/>
            <a:r>
              <a:rPr lang="sl-SI" altLang="sl-SI" sz="3200">
                <a:solidFill>
                  <a:srgbClr val="6600CC"/>
                </a:solidFill>
              </a:rPr>
              <a:t>Maj je imel rojstni dan. Seveda k temu spada torta.  Razmišljal je, kako jo bo razrezal, ko pridejo sošolke in sošolci.</a:t>
            </a:r>
          </a:p>
        </p:txBody>
      </p:sp>
      <p:pic>
        <p:nvPicPr>
          <p:cNvPr id="4099" name="Picture 8" descr="j0354047">
            <a:extLst>
              <a:ext uri="{FF2B5EF4-FFF2-40B4-BE49-F238E27FC236}">
                <a16:creationId xmlns:a16="http://schemas.microsoft.com/office/drawing/2014/main" id="{8866E40E-F7FF-44DF-A0DB-AD69DD81EB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6138" y="2781301"/>
            <a:ext cx="2151062" cy="23018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7FFEB2F-5CDE-4273-AB8A-227F68EB8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404813"/>
            <a:ext cx="6870700" cy="1600200"/>
          </a:xfrm>
        </p:spPr>
        <p:txBody>
          <a:bodyPr/>
          <a:lstStyle/>
          <a:p>
            <a:pPr eaLnBrk="1" hangingPunct="1"/>
            <a:r>
              <a:rPr lang="sl-SI" altLang="sl-SI" sz="3600">
                <a:solidFill>
                  <a:srgbClr val="6600CC"/>
                </a:solidFill>
              </a:rPr>
              <a:t>Najprej je torta cela-</a:t>
            </a:r>
            <a:br>
              <a:rPr lang="sl-SI" altLang="sl-SI" sz="3600">
                <a:solidFill>
                  <a:srgbClr val="6600CC"/>
                </a:solidFill>
              </a:rPr>
            </a:br>
            <a:r>
              <a:rPr lang="sl-SI" altLang="sl-SI" sz="3600">
                <a:solidFill>
                  <a:srgbClr val="6600CC"/>
                </a:solidFill>
              </a:rPr>
              <a:t>CELOTA.</a:t>
            </a:r>
          </a:p>
        </p:txBody>
      </p:sp>
      <p:sp>
        <p:nvSpPr>
          <p:cNvPr id="49159" name="Oval 7">
            <a:extLst>
              <a:ext uri="{FF2B5EF4-FFF2-40B4-BE49-F238E27FC236}">
                <a16:creationId xmlns:a16="http://schemas.microsoft.com/office/drawing/2014/main" id="{A9BD132E-7C05-454D-9238-B2EC333AC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6" y="2636838"/>
            <a:ext cx="2447925" cy="2305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71365C8-2FBD-472B-99C9-BC53FE0D6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1"/>
            <a:ext cx="6870700" cy="1260475"/>
          </a:xfrm>
        </p:spPr>
        <p:txBody>
          <a:bodyPr/>
          <a:lstStyle/>
          <a:p>
            <a:pPr eaLnBrk="1" hangingPunct="1"/>
            <a:r>
              <a:rPr lang="sl-SI" altLang="sl-SI" sz="3200">
                <a:solidFill>
                  <a:srgbClr val="6600CC"/>
                </a:solidFill>
              </a:rPr>
              <a:t>Potem jo razrežemo po sredini. Dobimo dve POLOVICI.</a:t>
            </a:r>
          </a:p>
        </p:txBody>
      </p:sp>
      <p:sp>
        <p:nvSpPr>
          <p:cNvPr id="6147" name="Oval 4">
            <a:extLst>
              <a:ext uri="{FF2B5EF4-FFF2-40B4-BE49-F238E27FC236}">
                <a16:creationId xmlns:a16="http://schemas.microsoft.com/office/drawing/2014/main" id="{724DE9D7-0D31-4235-B140-1AF027D98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4" y="2636838"/>
            <a:ext cx="2447925" cy="2305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/>
          </a:p>
        </p:txBody>
      </p:sp>
      <p:sp>
        <p:nvSpPr>
          <p:cNvPr id="51205" name="Line 5">
            <a:extLst>
              <a:ext uri="{FF2B5EF4-FFF2-40B4-BE49-F238E27FC236}">
                <a16:creationId xmlns:a16="http://schemas.microsoft.com/office/drawing/2014/main" id="{4C084C30-4AB0-435B-9368-B29CABC04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3" y="1989139"/>
            <a:ext cx="0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51207" name="Picture 7" descr="j0250823">
            <a:extLst>
              <a:ext uri="{FF2B5EF4-FFF2-40B4-BE49-F238E27FC236}">
                <a16:creationId xmlns:a16="http://schemas.microsoft.com/office/drawing/2014/main" id="{6D0034A5-03E8-4B62-A204-14F1290C7C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9830152">
            <a:off x="5735639" y="1916114"/>
            <a:ext cx="1368425" cy="384175"/>
          </a:xfrm>
        </p:spPr>
      </p:pic>
      <p:sp>
        <p:nvSpPr>
          <p:cNvPr id="51209" name="Rectangle 9">
            <a:extLst>
              <a:ext uri="{FF2B5EF4-FFF2-40B4-BE49-F238E27FC236}">
                <a16:creationId xmlns:a16="http://schemas.microsoft.com/office/drawing/2014/main" id="{FF893D54-59DB-4DF1-94E7-6AD4647C1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924176"/>
            <a:ext cx="15128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6600CC"/>
                </a:solidFill>
              </a:rPr>
              <a:t>ENA POLOVICA</a:t>
            </a:r>
          </a:p>
        </p:txBody>
      </p:sp>
      <p:sp>
        <p:nvSpPr>
          <p:cNvPr id="51210" name="Rectangle 10">
            <a:extLst>
              <a:ext uri="{FF2B5EF4-FFF2-40B4-BE49-F238E27FC236}">
                <a16:creationId xmlns:a16="http://schemas.microsoft.com/office/drawing/2014/main" id="{30C0D220-33FB-4047-93FE-C6BD67A8B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2997201"/>
            <a:ext cx="2085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6600CC"/>
                </a:solidFill>
              </a:rPr>
              <a:t>DRUGA POLOVICA</a:t>
            </a:r>
          </a:p>
        </p:txBody>
      </p:sp>
      <p:sp>
        <p:nvSpPr>
          <p:cNvPr id="51211" name="Line 11">
            <a:extLst>
              <a:ext uri="{FF2B5EF4-FFF2-40B4-BE49-F238E27FC236}">
                <a16:creationId xmlns:a16="http://schemas.microsoft.com/office/drawing/2014/main" id="{E49EB1C7-49B1-429E-A4BA-58E1963249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3250" y="3357563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12" name="Line 12">
            <a:extLst>
              <a:ext uri="{FF2B5EF4-FFF2-40B4-BE49-F238E27FC236}">
                <a16:creationId xmlns:a16="http://schemas.microsoft.com/office/drawing/2014/main" id="{7BDDDBA8-1BC2-4498-8A99-0FC00DBC50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11901" y="3068638"/>
            <a:ext cx="18002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2312E-6 L -0.004 0.475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37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3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  <p:bldP spid="512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935C6866-0EE5-427A-A325-905E263E5F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1" y="692150"/>
            <a:ext cx="7129463" cy="172878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sl-SI" altLang="sl-SI" sz="2400"/>
              <a:t>Mama mu je razložila, da polovice lahko označimo tudi z ULOMKI, in sicer, ker imamo EN del od DVEH zapišemo takole:</a:t>
            </a:r>
            <a:br>
              <a:rPr lang="sl-SI" altLang="sl-SI" sz="2400"/>
            </a:br>
            <a:br>
              <a:rPr lang="sl-SI" altLang="sl-SI" sz="2400"/>
            </a:br>
            <a:br>
              <a:rPr lang="sl-SI" altLang="sl-SI" sz="2400"/>
            </a:br>
            <a:endParaRPr lang="sl-SI" altLang="sl-SI" sz="2400"/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B295D872-9D0B-4C66-A0C7-5CB03D5E8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844675"/>
            <a:ext cx="31686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6600CC"/>
                </a:solidFill>
              </a:rPr>
              <a:t>Temu rečemo ulomek</a:t>
            </a: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23894BA8-4DFD-4E63-9A4E-E3800D455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1916113"/>
            <a:ext cx="2160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6600CC"/>
                </a:solidFill>
              </a:rPr>
              <a:t>ena POLOVICA</a:t>
            </a:r>
          </a:p>
        </p:txBody>
      </p:sp>
      <p:sp>
        <p:nvSpPr>
          <p:cNvPr id="53259" name="Rectangle 11">
            <a:extLst>
              <a:ext uri="{FF2B5EF4-FFF2-40B4-BE49-F238E27FC236}">
                <a16:creationId xmlns:a16="http://schemas.microsoft.com/office/drawing/2014/main" id="{A8028268-B10F-41D7-ABE2-F2592107C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2852739"/>
            <a:ext cx="62642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800"/>
              <a:t>Torej, ko razrežemo torto na pol, dobimo dve polovici.</a:t>
            </a:r>
          </a:p>
        </p:txBody>
      </p:sp>
      <p:sp>
        <p:nvSpPr>
          <p:cNvPr id="53260" name="Oval 12">
            <a:extLst>
              <a:ext uri="{FF2B5EF4-FFF2-40B4-BE49-F238E27FC236}">
                <a16:creationId xmlns:a16="http://schemas.microsoft.com/office/drawing/2014/main" id="{FE892447-D71D-4263-925D-2302A1000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3644900"/>
            <a:ext cx="1871663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/>
          </a:p>
        </p:txBody>
      </p:sp>
      <p:sp>
        <p:nvSpPr>
          <p:cNvPr id="53261" name="Line 13">
            <a:extLst>
              <a:ext uri="{FF2B5EF4-FFF2-40B4-BE49-F238E27FC236}">
                <a16:creationId xmlns:a16="http://schemas.microsoft.com/office/drawing/2014/main" id="{FC590885-94BB-4C77-9DF4-12EB1A86C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5638" y="34290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2" name="Line 14">
            <a:extLst>
              <a:ext uri="{FF2B5EF4-FFF2-40B4-BE49-F238E27FC236}">
                <a16:creationId xmlns:a16="http://schemas.microsoft.com/office/drawing/2014/main" id="{87D07555-29B6-4F6B-9B73-D69085AD7B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0100" y="21336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3264" name="Rectangle 16">
            <a:extLst>
              <a:ext uri="{FF2B5EF4-FFF2-40B4-BE49-F238E27FC236}">
                <a16:creationId xmlns:a16="http://schemas.microsoft.com/office/drawing/2014/main" id="{F479677A-BCBF-433E-BCC8-1BC85C426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4" y="4076701"/>
            <a:ext cx="1512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6600CC"/>
                </a:solidFill>
              </a:rPr>
              <a:t>ENA POLOVICA</a:t>
            </a:r>
          </a:p>
        </p:txBody>
      </p:sp>
      <p:sp>
        <p:nvSpPr>
          <p:cNvPr id="53265" name="Rectangle 17">
            <a:extLst>
              <a:ext uri="{FF2B5EF4-FFF2-40B4-BE49-F238E27FC236}">
                <a16:creationId xmlns:a16="http://schemas.microsoft.com/office/drawing/2014/main" id="{99BB748D-9D19-4CA7-AE96-1140216D4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164" y="4292601"/>
            <a:ext cx="2085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800">
                <a:solidFill>
                  <a:srgbClr val="6600CC"/>
                </a:solidFill>
              </a:rPr>
              <a:t>DRUGA POLOVICA</a:t>
            </a:r>
          </a:p>
        </p:txBody>
      </p:sp>
      <p:sp>
        <p:nvSpPr>
          <p:cNvPr id="53266" name="Rectangle 18">
            <a:extLst>
              <a:ext uri="{FF2B5EF4-FFF2-40B4-BE49-F238E27FC236}">
                <a16:creationId xmlns:a16="http://schemas.microsoft.com/office/drawing/2014/main" id="{3B0F841C-E9C2-4743-9C28-D8E263B3F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4149726"/>
            <a:ext cx="647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u="sng">
                <a:solidFill>
                  <a:srgbClr val="6600CC"/>
                </a:solidFill>
              </a:rPr>
              <a:t>1</a:t>
            </a:r>
            <a:br>
              <a:rPr lang="sl-SI" altLang="sl-SI" sz="2400" u="sng">
                <a:solidFill>
                  <a:srgbClr val="6600CC"/>
                </a:solidFill>
              </a:rPr>
            </a:br>
            <a:r>
              <a:rPr lang="sl-SI" altLang="sl-SI" sz="2400">
                <a:solidFill>
                  <a:srgbClr val="6600CC"/>
                </a:solidFill>
              </a:rPr>
              <a:t>2</a:t>
            </a:r>
          </a:p>
        </p:txBody>
      </p:sp>
      <p:sp>
        <p:nvSpPr>
          <p:cNvPr id="53267" name="Rectangle 19">
            <a:extLst>
              <a:ext uri="{FF2B5EF4-FFF2-40B4-BE49-F238E27FC236}">
                <a16:creationId xmlns:a16="http://schemas.microsoft.com/office/drawing/2014/main" id="{48BF8349-0AED-4C07-AC1D-678D7F5C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0" y="4076701"/>
            <a:ext cx="647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u="sng">
                <a:solidFill>
                  <a:srgbClr val="6600CC"/>
                </a:solidFill>
              </a:rPr>
              <a:t>1</a:t>
            </a:r>
            <a:br>
              <a:rPr lang="sl-SI" altLang="sl-SI" sz="2400" u="sng">
                <a:solidFill>
                  <a:srgbClr val="6600CC"/>
                </a:solidFill>
              </a:rPr>
            </a:br>
            <a:r>
              <a:rPr lang="sl-SI" altLang="sl-SI" sz="2400">
                <a:solidFill>
                  <a:srgbClr val="6600CC"/>
                </a:solidFill>
              </a:rPr>
              <a:t>2</a:t>
            </a:r>
          </a:p>
        </p:txBody>
      </p:sp>
      <p:sp>
        <p:nvSpPr>
          <p:cNvPr id="53268" name="Rectangle 20">
            <a:extLst>
              <a:ext uri="{FF2B5EF4-FFF2-40B4-BE49-F238E27FC236}">
                <a16:creationId xmlns:a16="http://schemas.microsoft.com/office/drawing/2014/main" id="{3FC9D65D-BBD9-4F88-9E8A-B9D51A35D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1844676"/>
            <a:ext cx="647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 b="1" u="sng">
                <a:solidFill>
                  <a:srgbClr val="FF3300"/>
                </a:solidFill>
              </a:rPr>
              <a:t>1</a:t>
            </a:r>
            <a:br>
              <a:rPr lang="sl-SI" altLang="sl-SI" sz="2800" b="1" u="sng">
                <a:solidFill>
                  <a:srgbClr val="FF3300"/>
                </a:solidFill>
              </a:rPr>
            </a:br>
            <a:r>
              <a:rPr lang="sl-SI" altLang="sl-SI" sz="28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53270" name="AutoShape 22">
            <a:extLst>
              <a:ext uri="{FF2B5EF4-FFF2-40B4-BE49-F238E27FC236}">
                <a16:creationId xmlns:a16="http://schemas.microsoft.com/office/drawing/2014/main" id="{1C6F36EF-202C-4430-926C-7E8D77AE8D1A}"/>
              </a:ext>
            </a:extLst>
          </p:cNvPr>
          <p:cNvSpPr>
            <a:spLocks/>
          </p:cNvSpPr>
          <p:nvPr/>
        </p:nvSpPr>
        <p:spPr bwMode="auto">
          <a:xfrm>
            <a:off x="4872038" y="1773238"/>
            <a:ext cx="215900" cy="792162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53258" grpId="0"/>
      <p:bldP spid="53259" grpId="0"/>
      <p:bldP spid="53260" grpId="0" animBg="1"/>
      <p:bldP spid="53264" grpId="0"/>
      <p:bldP spid="53265" grpId="0"/>
      <p:bldP spid="53266" grpId="0"/>
      <p:bldP spid="53267" grpId="0"/>
      <p:bldP spid="53268" grpId="0"/>
      <p:bldP spid="532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923955-EDDC-4258-8610-531E304E0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5375"/>
            <a:ext cx="8468139" cy="1512197"/>
          </a:xfrm>
        </p:spPr>
        <p:txBody>
          <a:bodyPr>
            <a:normAutofit/>
          </a:bodyPr>
          <a:lstStyle/>
          <a:p>
            <a:r>
              <a:rPr lang="sl-SI" sz="2400" dirty="0"/>
              <a:t>ZAPIS V ZVEZEK</a:t>
            </a:r>
            <a:br>
              <a:rPr lang="sl-SI" dirty="0"/>
            </a:br>
            <a:r>
              <a:rPr lang="sl-SI" b="1" dirty="0">
                <a:solidFill>
                  <a:srgbClr val="FF0000"/>
                </a:solidFill>
              </a:rPr>
              <a:t>DELI CELOTE - POLOVICA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39555DE-C802-4E95-9EF5-E06799BC4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57670"/>
            <a:ext cx="9144000" cy="871330"/>
          </a:xfrm>
        </p:spPr>
        <p:txBody>
          <a:bodyPr/>
          <a:lstStyle/>
          <a:p>
            <a:r>
              <a:rPr lang="sl-SI" dirty="0"/>
              <a:t>S POMOČJO ŠABLONE NARIŠI </a:t>
            </a:r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CC3EFB8-B3CB-484E-AB1D-709D5C191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02" y="4107483"/>
            <a:ext cx="10351996" cy="248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3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B5EFEB-874A-489D-A704-2A907CEB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8076170D-CD0D-4911-9DB3-B19635CF7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67" y="1961322"/>
            <a:ext cx="10788666" cy="3083761"/>
          </a:xfrm>
        </p:spPr>
      </p:pic>
    </p:spTree>
    <p:extLst>
      <p:ext uri="{BB962C8B-B14F-4D97-AF65-F5344CB8AC3E}">
        <p14:creationId xmlns:p14="http://schemas.microsoft.com/office/powerpoint/2010/main" val="17477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D1BCBB-E80D-4667-A112-B9094FE5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05CC18-FBDC-4264-A18E-77637E5B5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Rešite naloge v SDZ-ju na strani 17.</a:t>
            </a:r>
          </a:p>
        </p:txBody>
      </p:sp>
    </p:spTree>
    <p:extLst>
      <p:ext uri="{BB962C8B-B14F-4D97-AF65-F5344CB8AC3E}">
        <p14:creationId xmlns:p14="http://schemas.microsoft.com/office/powerpoint/2010/main" val="202859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131</Words>
  <Application>Microsoft Office PowerPoint</Application>
  <PresentationFormat>Širokozaslonsko</PresentationFormat>
  <Paragraphs>19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Officeova tema</vt:lpstr>
      <vt:lpstr>DELI CELOTE</vt:lpstr>
      <vt:lpstr>Maj je imel rojstni dan. Seveda k temu spada torta.  Razmišljal je, kako jo bo razrezal, ko pridejo sošolke in sošolci.</vt:lpstr>
      <vt:lpstr>Najprej je torta cela- CELOTA.</vt:lpstr>
      <vt:lpstr>Potem jo razrežemo po sredini. Dobimo dve POLOVICI.</vt:lpstr>
      <vt:lpstr>Mama mu je razložila, da polovice lahko označimo tudi z ULOMKI, in sicer, ker imamo EN del od DVEH zapišemo takole:   </vt:lpstr>
      <vt:lpstr>ZAPIS V ZVEZEK DELI CELOTE - POLOVICA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 CELOTE</dc:title>
  <dc:creator>MCesnik</dc:creator>
  <cp:lastModifiedBy>Učenec</cp:lastModifiedBy>
  <cp:revision>8</cp:revision>
  <dcterms:created xsi:type="dcterms:W3CDTF">2021-01-22T07:22:06Z</dcterms:created>
  <dcterms:modified xsi:type="dcterms:W3CDTF">2021-01-22T10:07:15Z</dcterms:modified>
</cp:coreProperties>
</file>