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6" r:id="rId4"/>
    <p:sldId id="268" r:id="rId5"/>
    <p:sldId id="267" r:id="rId6"/>
    <p:sldId id="270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A23000-C054-4B3F-99B4-AD770A787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D0182F3-73AA-487D-826D-1D5B2F655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275217E-4CD5-4274-B152-5EEAEC90A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08A5-3B42-4037-B2C1-E5F9B22F1D40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E905369-627A-4AB8-AE18-3E4029B8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2FE6106-4306-4420-BFCB-957220066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7F9D-AB69-4BAD-9C14-1F80121594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536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91EEA0-875F-4BA3-93A5-8B5E13F1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F931D2C-2406-4CDA-9A60-94404E8CF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8B98FA9-526F-40B2-98DD-5BF16B526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08A5-3B42-4037-B2C1-E5F9B22F1D40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759526F-0580-41B7-A6B3-9EE5EA4CF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5E69D2A6-8365-4E4D-94A9-1C1026E1B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7F9D-AB69-4BAD-9C14-1F80121594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2483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C181C658-0CBE-4F06-8FAF-459577B58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B7314A27-A2C5-4815-8E80-A510DFC11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EEFF9FE-069B-40F8-B82D-C96B403C5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08A5-3B42-4037-B2C1-E5F9B22F1D40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AAAB76B-0245-4B98-9379-0318EDAF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2DDAB1E-CBB6-4C42-8B0F-00A83EAE9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7F9D-AB69-4BAD-9C14-1F80121594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1890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Naslov, vsebina in 2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9160933" cy="1600200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6146800" y="1828800"/>
            <a:ext cx="5029200" cy="17526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6146800" y="3733800"/>
            <a:ext cx="5029200" cy="17526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3680865-5EEF-49F3-943D-E42EDF7B6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9DE6D86-B40C-4924-B9C0-1DA1F8C4AF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96C23D9-BC77-411D-A79B-7DA3965D40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013D3-7763-486C-9DED-F5B6EDED717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412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A686D6-464B-4F19-826E-1DD68AB73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C91A45A-E3F4-4D93-9D64-2BF841E30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1171328-55F2-49E7-9F9D-7A81842F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08A5-3B42-4037-B2C1-E5F9B22F1D40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3BD5B1E-790C-4E3B-A373-AC8B8B8F3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F6DD20F-CD10-4DEC-AFC3-8950AFEDB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7F9D-AB69-4BAD-9C14-1F80121594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351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5671C8-BC5F-44D6-A5AC-31054A4D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7A22B4C-9928-465F-92EB-E3692A661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EF2881D-9584-476E-9F58-566B23677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08A5-3B42-4037-B2C1-E5F9B22F1D40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2803966-31D4-4ECE-B481-760C0E905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C25D09B-DE59-4661-B317-CA5B8C50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7F9D-AB69-4BAD-9C14-1F80121594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186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62613E-6620-436F-968A-5EF17ECE9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793C118-5199-4FAC-8411-42E58B1EA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0DFAB0E-4395-4AA2-A027-4FDB4DA05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F6BEBDD-E4ED-4E14-8996-342A2384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08A5-3B42-4037-B2C1-E5F9B22F1D40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582CE68E-0337-47E3-8904-CC277251A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66373B45-35A7-4C23-8EC8-6B7DC0D5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7F9D-AB69-4BAD-9C14-1F80121594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54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2CFA3B-5626-49A5-96D6-A9B252987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F79EF1D-F951-4EE7-9E67-38DFB5383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A6A5C4AB-3D85-4C19-ADEA-A8775B8B77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D0791467-ED78-4B33-8431-26F6D30F3F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75B5539-0DBF-45D8-90AD-4EAF2873AE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1D4E656B-F6DA-4ABA-81CA-8F8F7837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08A5-3B42-4037-B2C1-E5F9B22F1D40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3895E20A-3BE0-4BC6-9BEE-DCF5EF98D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3A8E8DAB-3646-4067-A022-1248A40CE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7F9D-AB69-4BAD-9C14-1F80121594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274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9141CE-D34C-4C4B-9ACB-F0CD4B3A2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CB8F3670-1EDB-49A0-B1E9-1C19A14E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08A5-3B42-4037-B2C1-E5F9B22F1D40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DF2C6074-BB0B-4DF1-A1C4-7F0916887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0B239284-43AC-4915-852A-0DD5D1A04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7F9D-AB69-4BAD-9C14-1F80121594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384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40C84612-44ED-453A-BC8E-51DF41A7C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08A5-3B42-4037-B2C1-E5F9B22F1D40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29C1C28B-12B3-4D97-AF07-F511CDC6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6E2271A-53FD-405B-AB28-04CCCE6AF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7F9D-AB69-4BAD-9C14-1F80121594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594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5B71FA8-F463-4DFC-9221-936EBDC87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1B6ED8E-0B64-402C-97E0-D53B8CA8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B7F3B20-5A40-48B6-91EA-1375A7DA6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358141BA-831F-4D7D-B262-88894469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08A5-3B42-4037-B2C1-E5F9B22F1D40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B16D7F93-778E-47E1-BF6D-3006F1B97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F15F1637-15D7-499B-9B13-632D9FE0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7F9D-AB69-4BAD-9C14-1F80121594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635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A1577D1-81F0-4BFC-BECB-52CB78030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B92E7FA9-B899-452B-9722-DE81FF84C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6623BEC-F556-4B7B-BC99-14058BE9D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56D77D7-A84B-4D47-B239-83FA3133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08A5-3B42-4037-B2C1-E5F9B22F1D40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ED7D416-6F83-49A3-BDB6-F6257A5C7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A02CCE2-28D4-4493-8F5B-9AC90757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27F9D-AB69-4BAD-9C14-1F80121594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3016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F036B71A-3F89-4496-9482-6718F70E8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848CF4C1-21EA-4FF0-851C-CF62E8877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6964DF9-8B8F-4358-8623-755DDCE06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08A5-3B42-4037-B2C1-E5F9B22F1D40}" type="datetimeFigureOut">
              <a:rPr lang="sl-SI" smtClean="0"/>
              <a:t>26. 01. 2021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CDB21F9-9B4E-4688-8AE2-7B1FA1847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FE421068-DAA2-46AD-98B5-C2364E609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27F9D-AB69-4BAD-9C14-1F801215949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387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776C09-991F-4E86-8F26-DC5DDE7A89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>
                <a:solidFill>
                  <a:srgbClr val="FF0000"/>
                </a:solidFill>
              </a:rPr>
              <a:t>DELI CELOTE – VEČ DELOV CELOTE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365B40F-C696-4971-ADEA-230B942D3A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SDZ, STRAN 20, 21 IN 22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D68B24AE-EBE0-4D66-9A04-0E18D813E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7705" y="3995529"/>
            <a:ext cx="3245838" cy="2524541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C25BBCE-30D0-4021-B093-EBAAFD8005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35" y="161925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7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B3C4E3C5-3154-470C-845B-66368D5C7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33376"/>
            <a:ext cx="755650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800"/>
              <a:t>Pa razrežimo torto na tri enake dele.</a:t>
            </a:r>
          </a:p>
        </p:txBody>
      </p:sp>
      <p:graphicFrame>
        <p:nvGraphicFramePr>
          <p:cNvPr id="60423" name="Object 7">
            <a:extLst>
              <a:ext uri="{FF2B5EF4-FFF2-40B4-BE49-F238E27FC236}">
                <a16:creationId xmlns:a16="http://schemas.microsoft.com/office/drawing/2014/main" id="{1B19DBD2-43C8-428E-BF40-EE8CC37EDC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750146"/>
              </p:ext>
            </p:extLst>
          </p:nvPr>
        </p:nvGraphicFramePr>
        <p:xfrm>
          <a:off x="3938926" y="1397106"/>
          <a:ext cx="3177369" cy="2939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3" imgW="2419218" imgH="2238451" progId="Excel.Chart.8">
                  <p:embed/>
                </p:oleObj>
              </mc:Choice>
              <mc:Fallback>
                <p:oleObj name="Chart" r:id="rId3" imgW="2419218" imgH="2238451" progId="Excel.Chart.8">
                  <p:embed/>
                  <p:pic>
                    <p:nvPicPr>
                      <p:cNvPr id="60423" name="Object 7">
                        <a:extLst>
                          <a:ext uri="{FF2B5EF4-FFF2-40B4-BE49-F238E27FC236}">
                            <a16:creationId xmlns:a16="http://schemas.microsoft.com/office/drawing/2014/main" id="{1B19DBD2-43C8-428E-BF40-EE8CC37EDC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926" y="1397106"/>
                        <a:ext cx="3177369" cy="29399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4" name="Rectangle 8">
            <a:extLst>
              <a:ext uri="{FF2B5EF4-FFF2-40B4-BE49-F238E27FC236}">
                <a16:creationId xmlns:a16="http://schemas.microsoft.com/office/drawing/2014/main" id="{07FBD06B-F83E-4249-BE0F-E03E5B185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3860801"/>
            <a:ext cx="75565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dirty="0"/>
              <a:t>Potem pa je vsak del EDEN od TREH.</a:t>
            </a:r>
            <a:br>
              <a:rPr lang="sl-SI" altLang="sl-SI" sz="2400" dirty="0"/>
            </a:br>
            <a:r>
              <a:rPr lang="sl-SI" altLang="sl-SI" sz="2400" dirty="0"/>
              <a:t>Ali če zapišemo kot ulomek:</a:t>
            </a:r>
          </a:p>
        </p:txBody>
      </p:sp>
      <p:sp>
        <p:nvSpPr>
          <p:cNvPr id="60425" name="Rectangle 9">
            <a:extLst>
              <a:ext uri="{FF2B5EF4-FFF2-40B4-BE49-F238E27FC236}">
                <a16:creationId xmlns:a16="http://schemas.microsoft.com/office/drawing/2014/main" id="{451F5FAE-FE05-4827-A476-4FBCE48E5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300663"/>
            <a:ext cx="6477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800" b="1" u="sng">
                <a:solidFill>
                  <a:srgbClr val="FF3300"/>
                </a:solidFill>
              </a:rPr>
              <a:t>1</a:t>
            </a:r>
            <a:br>
              <a:rPr lang="sl-SI" altLang="sl-SI" sz="2800" b="1" u="sng">
                <a:solidFill>
                  <a:srgbClr val="FF3300"/>
                </a:solidFill>
              </a:rPr>
            </a:br>
            <a:r>
              <a:rPr lang="sl-SI" altLang="sl-SI" sz="2800" b="1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60426" name="Rectangle 10">
            <a:extLst>
              <a:ext uri="{FF2B5EF4-FFF2-40B4-BE49-F238E27FC236}">
                <a16:creationId xmlns:a16="http://schemas.microsoft.com/office/drawing/2014/main" id="{6B25B13D-3A6F-4CFB-9CEE-1685B498F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663" y="5013326"/>
            <a:ext cx="31670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/>
              <a:t>ali z besedami:</a:t>
            </a:r>
          </a:p>
        </p:txBody>
      </p:sp>
      <p:sp>
        <p:nvSpPr>
          <p:cNvPr id="60427" name="Rectangle 11">
            <a:extLst>
              <a:ext uri="{FF2B5EF4-FFF2-40B4-BE49-F238E27FC236}">
                <a16:creationId xmlns:a16="http://schemas.microsoft.com/office/drawing/2014/main" id="{B6E686C1-06A4-4FA4-8D21-B749FD792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5589588"/>
            <a:ext cx="316706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b="1">
                <a:solidFill>
                  <a:srgbClr val="FF3300"/>
                </a:solidFill>
              </a:rPr>
              <a:t>ENA TRETJINA</a:t>
            </a:r>
          </a:p>
        </p:txBody>
      </p:sp>
      <p:sp>
        <p:nvSpPr>
          <p:cNvPr id="60428" name="Rectangle 12">
            <a:extLst>
              <a:ext uri="{FF2B5EF4-FFF2-40B4-BE49-F238E27FC236}">
                <a16:creationId xmlns:a16="http://schemas.microsoft.com/office/drawing/2014/main" id="{F2BE5BD6-D8AB-44A0-AAC7-6A6A16869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7575" y="2205038"/>
            <a:ext cx="6477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u="sng">
                <a:solidFill>
                  <a:srgbClr val="6600CC"/>
                </a:solidFill>
              </a:rPr>
              <a:t>1</a:t>
            </a:r>
            <a:br>
              <a:rPr lang="sl-SI" altLang="sl-SI" sz="2400" u="sng">
                <a:solidFill>
                  <a:srgbClr val="6600CC"/>
                </a:solidFill>
              </a:rPr>
            </a:br>
            <a:r>
              <a:rPr lang="sl-SI" altLang="sl-SI" sz="2400">
                <a:solidFill>
                  <a:srgbClr val="6600CC"/>
                </a:solidFill>
              </a:rPr>
              <a:t>3</a:t>
            </a:r>
          </a:p>
        </p:txBody>
      </p:sp>
      <p:sp>
        <p:nvSpPr>
          <p:cNvPr id="60429" name="Rectangle 13">
            <a:extLst>
              <a:ext uri="{FF2B5EF4-FFF2-40B4-BE49-F238E27FC236}">
                <a16:creationId xmlns:a16="http://schemas.microsoft.com/office/drawing/2014/main" id="{2B336DA8-5224-45C4-B44A-87ADBBE05D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2205038"/>
            <a:ext cx="647700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u="sng">
                <a:solidFill>
                  <a:srgbClr val="6600CC"/>
                </a:solidFill>
              </a:rPr>
              <a:t>1</a:t>
            </a:r>
            <a:br>
              <a:rPr lang="sl-SI" altLang="sl-SI" sz="2400" u="sng">
                <a:solidFill>
                  <a:srgbClr val="6600CC"/>
                </a:solidFill>
              </a:rPr>
            </a:br>
            <a:r>
              <a:rPr lang="sl-SI" altLang="sl-SI" sz="2400">
                <a:solidFill>
                  <a:srgbClr val="6600CC"/>
                </a:solidFill>
              </a:rPr>
              <a:t>3</a:t>
            </a:r>
          </a:p>
        </p:txBody>
      </p:sp>
      <p:sp>
        <p:nvSpPr>
          <p:cNvPr id="60430" name="Rectangle 14">
            <a:extLst>
              <a:ext uri="{FF2B5EF4-FFF2-40B4-BE49-F238E27FC236}">
                <a16:creationId xmlns:a16="http://schemas.microsoft.com/office/drawing/2014/main" id="{45A8194C-4DEA-4C3E-96A3-12452619E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3213101"/>
            <a:ext cx="647700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u="sng">
                <a:solidFill>
                  <a:srgbClr val="6600CC"/>
                </a:solidFill>
              </a:rPr>
              <a:t>1</a:t>
            </a:r>
            <a:br>
              <a:rPr lang="sl-SI" altLang="sl-SI" sz="2400" u="sng">
                <a:solidFill>
                  <a:srgbClr val="6600CC"/>
                </a:solidFill>
              </a:rPr>
            </a:br>
            <a:r>
              <a:rPr lang="sl-SI" altLang="sl-SI" sz="2400">
                <a:solidFill>
                  <a:srgbClr val="6600CC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0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0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0423" grpId="0"/>
      <p:bldP spid="60424" grpId="0"/>
      <p:bldP spid="60425" grpId="0"/>
      <p:bldP spid="60426" grpId="0"/>
      <p:bldP spid="60427" grpId="0"/>
      <p:bldP spid="60428" grpId="0"/>
      <p:bldP spid="60429" grpId="0"/>
      <p:bldP spid="604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6B411650-FB5C-4163-A3C7-745052220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52401"/>
            <a:ext cx="298767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800"/>
              <a:t>Ponovimo:</a:t>
            </a:r>
          </a:p>
        </p:txBody>
      </p:sp>
      <p:graphicFrame>
        <p:nvGraphicFramePr>
          <p:cNvPr id="61445" name="Object 5">
            <a:extLst>
              <a:ext uri="{FF2B5EF4-FFF2-40B4-BE49-F238E27FC236}">
                <a16:creationId xmlns:a16="http://schemas.microsoft.com/office/drawing/2014/main" id="{1EABEF49-746C-4EAD-84FE-2367E64B9A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11675" y="908050"/>
          <a:ext cx="222885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hart" r:id="rId3" imgW="2228698" imgH="1809717" progId="Excel.Chart.8">
                  <p:embed/>
                </p:oleObj>
              </mc:Choice>
              <mc:Fallback>
                <p:oleObj name="Chart" r:id="rId3" imgW="2228698" imgH="1809717" progId="Excel.Chart.8">
                  <p:embed/>
                  <p:pic>
                    <p:nvPicPr>
                      <p:cNvPr id="61445" name="Object 5">
                        <a:extLst>
                          <a:ext uri="{FF2B5EF4-FFF2-40B4-BE49-F238E27FC236}">
                            <a16:creationId xmlns:a16="http://schemas.microsoft.com/office/drawing/2014/main" id="{1EABEF49-746C-4EAD-84FE-2367E64B9A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908050"/>
                        <a:ext cx="2228850" cy="180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Rectangle 6">
            <a:extLst>
              <a:ext uri="{FF2B5EF4-FFF2-40B4-BE49-F238E27FC236}">
                <a16:creationId xmlns:a16="http://schemas.microsoft.com/office/drawing/2014/main" id="{29CA6348-97F1-497F-9D3F-E48F1D1E1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2708276"/>
            <a:ext cx="23050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/>
              <a:t>dve polovici</a:t>
            </a:r>
          </a:p>
        </p:txBody>
      </p:sp>
      <p:sp>
        <p:nvSpPr>
          <p:cNvPr id="61447" name="Oval 7">
            <a:extLst>
              <a:ext uri="{FF2B5EF4-FFF2-40B4-BE49-F238E27FC236}">
                <a16:creationId xmlns:a16="http://schemas.microsoft.com/office/drawing/2014/main" id="{3BEC61D9-B14E-4F60-8A1B-EDA3558F5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1125538"/>
            <a:ext cx="1368425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1800"/>
          </a:p>
        </p:txBody>
      </p:sp>
      <p:sp>
        <p:nvSpPr>
          <p:cNvPr id="61448" name="Rectangle 8">
            <a:extLst>
              <a:ext uri="{FF2B5EF4-FFF2-40B4-BE49-F238E27FC236}">
                <a16:creationId xmlns:a16="http://schemas.microsoft.com/office/drawing/2014/main" id="{BBB7B365-A80A-4A74-BE52-F12998871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2781301"/>
            <a:ext cx="2087562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/>
              <a:t>celota</a:t>
            </a:r>
          </a:p>
        </p:txBody>
      </p:sp>
      <p:graphicFrame>
        <p:nvGraphicFramePr>
          <p:cNvPr id="61449" name="Object 9">
            <a:extLst>
              <a:ext uri="{FF2B5EF4-FFF2-40B4-BE49-F238E27FC236}">
                <a16:creationId xmlns:a16="http://schemas.microsoft.com/office/drawing/2014/main" id="{903A0D4E-88C5-49C4-A311-BF02CCFE47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765175"/>
          <a:ext cx="2228850" cy="180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5" imgW="2228698" imgH="1809717" progId="Excel.Chart.8">
                  <p:embed/>
                </p:oleObj>
              </mc:Choice>
              <mc:Fallback>
                <p:oleObj name="Chart" r:id="rId5" imgW="2228698" imgH="1809717" progId="Excel.Chart.8">
                  <p:embed/>
                  <p:pic>
                    <p:nvPicPr>
                      <p:cNvPr id="61449" name="Object 9">
                        <a:extLst>
                          <a:ext uri="{FF2B5EF4-FFF2-40B4-BE49-F238E27FC236}">
                            <a16:creationId xmlns:a16="http://schemas.microsoft.com/office/drawing/2014/main" id="{903A0D4E-88C5-49C4-A311-BF02CCFE47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765175"/>
                        <a:ext cx="2228850" cy="180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0" name="Rectangle 10">
            <a:extLst>
              <a:ext uri="{FF2B5EF4-FFF2-40B4-BE49-F238E27FC236}">
                <a16:creationId xmlns:a16="http://schemas.microsoft.com/office/drawing/2014/main" id="{83EF1E6B-4A68-4ADC-8A6D-09BB06C20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2636838"/>
            <a:ext cx="19446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/>
              <a:t>ena polovica</a:t>
            </a:r>
          </a:p>
        </p:txBody>
      </p:sp>
      <p:sp>
        <p:nvSpPr>
          <p:cNvPr id="61451" name="Rectangle 11">
            <a:extLst>
              <a:ext uri="{FF2B5EF4-FFF2-40B4-BE49-F238E27FC236}">
                <a16:creationId xmlns:a16="http://schemas.microsoft.com/office/drawing/2014/main" id="{4690870C-0B28-4F6D-AF6B-8CFE3E149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5500" y="2997201"/>
            <a:ext cx="216058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/>
              <a:t>ali z ulomkom</a:t>
            </a:r>
          </a:p>
        </p:txBody>
      </p:sp>
      <p:sp>
        <p:nvSpPr>
          <p:cNvPr id="61452" name="Rectangle 12">
            <a:extLst>
              <a:ext uri="{FF2B5EF4-FFF2-40B4-BE49-F238E27FC236}">
                <a16:creationId xmlns:a16="http://schemas.microsoft.com/office/drawing/2014/main" id="{DE865281-FE31-4AAC-A314-8EAD3F48B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4651" y="2708275"/>
            <a:ext cx="574675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600" b="1" u="sng">
                <a:solidFill>
                  <a:srgbClr val="FF3300"/>
                </a:solidFill>
              </a:rPr>
              <a:t>1</a:t>
            </a:r>
            <a:br>
              <a:rPr lang="sl-SI" altLang="sl-SI" sz="1600" b="1" u="sng">
                <a:solidFill>
                  <a:srgbClr val="FF3300"/>
                </a:solidFill>
              </a:rPr>
            </a:br>
            <a:r>
              <a:rPr lang="sl-SI" altLang="sl-SI" sz="1600" b="1">
                <a:solidFill>
                  <a:srgbClr val="FF3300"/>
                </a:solidFill>
              </a:rPr>
              <a:t>2</a:t>
            </a:r>
          </a:p>
        </p:txBody>
      </p:sp>
      <p:graphicFrame>
        <p:nvGraphicFramePr>
          <p:cNvPr id="61453" name="Object 13">
            <a:extLst>
              <a:ext uri="{FF2B5EF4-FFF2-40B4-BE49-F238E27FC236}">
                <a16:creationId xmlns:a16="http://schemas.microsoft.com/office/drawing/2014/main" id="{55A3557F-DBA9-44E8-B6F9-4A4A6E674F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2313" y="3284538"/>
          <a:ext cx="2159000" cy="186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7" imgW="2590881" imgH="2238451" progId="Excel.Chart.8">
                  <p:embed/>
                </p:oleObj>
              </mc:Choice>
              <mc:Fallback>
                <p:oleObj name="Chart" r:id="rId7" imgW="2590881" imgH="2238451" progId="Excel.Chart.8">
                  <p:embed/>
                  <p:pic>
                    <p:nvPicPr>
                      <p:cNvPr id="61453" name="Object 13">
                        <a:extLst>
                          <a:ext uri="{FF2B5EF4-FFF2-40B4-BE49-F238E27FC236}">
                            <a16:creationId xmlns:a16="http://schemas.microsoft.com/office/drawing/2014/main" id="{55A3557F-DBA9-44E8-B6F9-4A4A6E674F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3284538"/>
                        <a:ext cx="2159000" cy="186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4" name="Rectangle 14">
            <a:extLst>
              <a:ext uri="{FF2B5EF4-FFF2-40B4-BE49-F238E27FC236}">
                <a16:creationId xmlns:a16="http://schemas.microsoft.com/office/drawing/2014/main" id="{BB9B3105-8968-4A2C-903B-B04716ED2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5013326"/>
            <a:ext cx="23050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/>
              <a:t>štiri četrtine</a:t>
            </a:r>
          </a:p>
        </p:txBody>
      </p:sp>
      <p:graphicFrame>
        <p:nvGraphicFramePr>
          <p:cNvPr id="61455" name="Object 15">
            <a:extLst>
              <a:ext uri="{FF2B5EF4-FFF2-40B4-BE49-F238E27FC236}">
                <a16:creationId xmlns:a16="http://schemas.microsoft.com/office/drawing/2014/main" id="{16922739-8354-4B8C-8336-7682109510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642258"/>
              </p:ext>
            </p:extLst>
          </p:nvPr>
        </p:nvGraphicFramePr>
        <p:xfrm>
          <a:off x="4725986" y="3398259"/>
          <a:ext cx="1952037" cy="168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hart" r:id="rId9" imgW="2590881" imgH="2238451" progId="Excel.Chart.8">
                  <p:embed/>
                </p:oleObj>
              </mc:Choice>
              <mc:Fallback>
                <p:oleObj name="Chart" r:id="rId9" imgW="2590881" imgH="2238451" progId="Excel.Chart.8">
                  <p:embed/>
                  <p:pic>
                    <p:nvPicPr>
                      <p:cNvPr id="61455" name="Object 15">
                        <a:extLst>
                          <a:ext uri="{FF2B5EF4-FFF2-40B4-BE49-F238E27FC236}">
                            <a16:creationId xmlns:a16="http://schemas.microsoft.com/office/drawing/2014/main" id="{16922739-8354-4B8C-8336-7682109510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5986" y="3398259"/>
                        <a:ext cx="1952037" cy="16865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56" name="Rectangle 16">
            <a:extLst>
              <a:ext uri="{FF2B5EF4-FFF2-40B4-BE49-F238E27FC236}">
                <a16:creationId xmlns:a16="http://schemas.microsoft.com/office/drawing/2014/main" id="{74459038-A0CD-495B-B005-F2AD1E4E2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5" y="4941888"/>
            <a:ext cx="19446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/>
              <a:t>ena četrtina</a:t>
            </a:r>
          </a:p>
        </p:txBody>
      </p:sp>
      <p:sp>
        <p:nvSpPr>
          <p:cNvPr id="61457" name="Rectangle 17">
            <a:extLst>
              <a:ext uri="{FF2B5EF4-FFF2-40B4-BE49-F238E27FC236}">
                <a16:creationId xmlns:a16="http://schemas.microsoft.com/office/drawing/2014/main" id="{C83DE862-70E4-4BF4-BC3E-97CB22102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0239" y="5373688"/>
            <a:ext cx="216058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/>
              <a:t>ali z ulomkom</a:t>
            </a:r>
          </a:p>
        </p:txBody>
      </p:sp>
      <p:sp>
        <p:nvSpPr>
          <p:cNvPr id="61458" name="Rectangle 18">
            <a:extLst>
              <a:ext uri="{FF2B5EF4-FFF2-40B4-BE49-F238E27FC236}">
                <a16:creationId xmlns:a16="http://schemas.microsoft.com/office/drawing/2014/main" id="{EE140F74-5CCD-4A8C-AF81-CE9DB6723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6" y="5734050"/>
            <a:ext cx="574675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600" b="1" u="sng">
                <a:solidFill>
                  <a:srgbClr val="FF3300"/>
                </a:solidFill>
              </a:rPr>
              <a:t>1</a:t>
            </a:r>
            <a:br>
              <a:rPr lang="sl-SI" altLang="sl-SI" sz="1600" b="1" u="sng">
                <a:solidFill>
                  <a:srgbClr val="FF3300"/>
                </a:solidFill>
              </a:rPr>
            </a:br>
            <a:r>
              <a:rPr lang="sl-SI" altLang="sl-SI" sz="1600" b="1">
                <a:solidFill>
                  <a:srgbClr val="FF3300"/>
                </a:solidFill>
              </a:rPr>
              <a:t>4</a:t>
            </a:r>
          </a:p>
        </p:txBody>
      </p:sp>
      <p:graphicFrame>
        <p:nvGraphicFramePr>
          <p:cNvPr id="61459" name="Object 19">
            <a:extLst>
              <a:ext uri="{FF2B5EF4-FFF2-40B4-BE49-F238E27FC236}">
                <a16:creationId xmlns:a16="http://schemas.microsoft.com/office/drawing/2014/main" id="{D5F07C53-599A-45FB-9B94-2CFEECBD33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48526" y="3429001"/>
          <a:ext cx="2232025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11" imgW="2762220" imgH="2238451" progId="Excel.Chart.8">
                  <p:embed/>
                </p:oleObj>
              </mc:Choice>
              <mc:Fallback>
                <p:oleObj name="Chart" r:id="rId11" imgW="2762220" imgH="2238451" progId="Excel.Chart.8">
                  <p:embed/>
                  <p:pic>
                    <p:nvPicPr>
                      <p:cNvPr id="61459" name="Object 19">
                        <a:extLst>
                          <a:ext uri="{FF2B5EF4-FFF2-40B4-BE49-F238E27FC236}">
                            <a16:creationId xmlns:a16="http://schemas.microsoft.com/office/drawing/2014/main" id="{D5F07C53-599A-45FB-9B94-2CFEECBD33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8526" y="3429001"/>
                        <a:ext cx="2232025" cy="180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60" name="Rectangle 20">
            <a:extLst>
              <a:ext uri="{FF2B5EF4-FFF2-40B4-BE49-F238E27FC236}">
                <a16:creationId xmlns:a16="http://schemas.microsoft.com/office/drawing/2014/main" id="{65F0DA47-CC09-4921-BC1A-0C9B45511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084763"/>
            <a:ext cx="194468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/>
              <a:t>tri tretjine</a:t>
            </a:r>
          </a:p>
        </p:txBody>
      </p:sp>
      <p:sp>
        <p:nvSpPr>
          <p:cNvPr id="61461" name="Rectangle 21">
            <a:extLst>
              <a:ext uri="{FF2B5EF4-FFF2-40B4-BE49-F238E27FC236}">
                <a16:creationId xmlns:a16="http://schemas.microsoft.com/office/drawing/2014/main" id="{EDC3576C-FD00-4AFC-AB5D-AB1C53684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164" y="5516563"/>
            <a:ext cx="30956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/>
              <a:t>vsak od teh delov je </a:t>
            </a:r>
          </a:p>
        </p:txBody>
      </p:sp>
      <p:sp>
        <p:nvSpPr>
          <p:cNvPr id="61462" name="Rectangle 22">
            <a:extLst>
              <a:ext uri="{FF2B5EF4-FFF2-40B4-BE49-F238E27FC236}">
                <a16:creationId xmlns:a16="http://schemas.microsoft.com/office/drawing/2014/main" id="{6D165776-543F-481B-B772-B5C61E678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3564" y="5949950"/>
            <a:ext cx="574675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600" b="1" u="sng">
                <a:solidFill>
                  <a:srgbClr val="FF3300"/>
                </a:solidFill>
              </a:rPr>
              <a:t>1</a:t>
            </a:r>
            <a:br>
              <a:rPr lang="sl-SI" altLang="sl-SI" sz="1600" b="1" u="sng">
                <a:solidFill>
                  <a:srgbClr val="FF3300"/>
                </a:solidFill>
              </a:rPr>
            </a:br>
            <a:r>
              <a:rPr lang="sl-SI" altLang="sl-SI" sz="1600" b="1">
                <a:solidFill>
                  <a:srgbClr val="FF33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61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61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1445" grpId="0"/>
      <p:bldP spid="61446" grpId="0"/>
      <p:bldP spid="61447" grpId="0" animBg="1"/>
      <p:bldP spid="61448" grpId="0"/>
      <p:bldOleChart spid="61449" grpId="0"/>
      <p:bldP spid="61450" grpId="0"/>
      <p:bldP spid="61451" grpId="0"/>
      <p:bldP spid="61452" grpId="0" animBg="1"/>
      <p:bldOleChart spid="61453" grpId="0"/>
      <p:bldP spid="61454" grpId="0"/>
      <p:bldOleChart spid="61455" grpId="0"/>
      <p:bldP spid="61456" grpId="0"/>
      <p:bldP spid="61457" grpId="0"/>
      <p:bldP spid="61458" grpId="0" animBg="1"/>
      <p:bldOleChart spid="61459" grpId="0"/>
      <p:bldP spid="61460" grpId="0"/>
      <p:bldP spid="61461" grpId="0"/>
      <p:bldP spid="614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468" name="Object 4">
            <a:extLst>
              <a:ext uri="{FF2B5EF4-FFF2-40B4-BE49-F238E27FC236}">
                <a16:creationId xmlns:a16="http://schemas.microsoft.com/office/drawing/2014/main" id="{EA25D753-974B-48CD-945F-8D4D605A0ECA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1919288" y="404814"/>
          <a:ext cx="3124200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Chart" r:id="rId3" imgW="3124078" imgH="2238451" progId="Excel.Chart.8">
                  <p:embed/>
                </p:oleObj>
              </mc:Choice>
              <mc:Fallback>
                <p:oleObj name="Chart" r:id="rId3" imgW="3124078" imgH="2238451" progId="Excel.Chart.8">
                  <p:embed/>
                  <p:pic>
                    <p:nvPicPr>
                      <p:cNvPr id="62468" name="Object 4">
                        <a:extLst>
                          <a:ext uri="{FF2B5EF4-FFF2-40B4-BE49-F238E27FC236}">
                            <a16:creationId xmlns:a16="http://schemas.microsoft.com/office/drawing/2014/main" id="{EA25D753-974B-48CD-945F-8D4D605A0E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404814"/>
                        <a:ext cx="3124200" cy="223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2" name="Object 8">
            <a:extLst>
              <a:ext uri="{FF2B5EF4-FFF2-40B4-BE49-F238E27FC236}">
                <a16:creationId xmlns:a16="http://schemas.microsoft.com/office/drawing/2014/main" id="{63800BD0-0BC4-4267-80DE-79664DCCFE20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48301" y="549276"/>
          <a:ext cx="4073525" cy="217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hart" r:id="rId5" imgW="4191122" imgH="2238451" progId="Excel.Chart.8">
                  <p:embed/>
                </p:oleObj>
              </mc:Choice>
              <mc:Fallback>
                <p:oleObj name="Chart" r:id="rId5" imgW="4191122" imgH="2238451" progId="Excel.Chart.8">
                  <p:embed/>
                  <p:pic>
                    <p:nvPicPr>
                      <p:cNvPr id="62472" name="Object 8">
                        <a:extLst>
                          <a:ext uri="{FF2B5EF4-FFF2-40B4-BE49-F238E27FC236}">
                            <a16:creationId xmlns:a16="http://schemas.microsoft.com/office/drawing/2014/main" id="{63800BD0-0BC4-4267-80DE-79664DCCFE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1" y="549276"/>
                        <a:ext cx="4073525" cy="217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0" name="Rectangle 6">
            <a:extLst>
              <a:ext uri="{FF2B5EF4-FFF2-40B4-BE49-F238E27FC236}">
                <a16:creationId xmlns:a16="http://schemas.microsoft.com/office/drawing/2014/main" id="{1F71620B-9C04-4F96-99D2-5F83EC2F8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2636838"/>
            <a:ext cx="316706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000"/>
              <a:t>Če torto razdelimo na pet enakih delov, dobimo</a:t>
            </a:r>
          </a:p>
        </p:txBody>
      </p:sp>
      <p:sp>
        <p:nvSpPr>
          <p:cNvPr id="62471" name="Rectangle 7">
            <a:extLst>
              <a:ext uri="{FF2B5EF4-FFF2-40B4-BE49-F238E27FC236}">
                <a16:creationId xmlns:a16="http://schemas.microsoft.com/office/drawing/2014/main" id="{DA835A50-6C7F-4D4A-9984-EC52B923D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1" y="3357563"/>
            <a:ext cx="20177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b="1">
                <a:solidFill>
                  <a:srgbClr val="FF3300"/>
                </a:solidFill>
              </a:rPr>
              <a:t>PETINE</a:t>
            </a:r>
          </a:p>
        </p:txBody>
      </p:sp>
      <p:sp>
        <p:nvSpPr>
          <p:cNvPr id="62475" name="Rectangle 11">
            <a:extLst>
              <a:ext uri="{FF2B5EF4-FFF2-40B4-BE49-F238E27FC236}">
                <a16:creationId xmlns:a16="http://schemas.microsoft.com/office/drawing/2014/main" id="{B3BA3A6B-3760-427E-95E4-7DC12D195C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4200" y="2636838"/>
            <a:ext cx="338455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000"/>
              <a:t>Če torto razdelimo na šest enakih delov, dobimo</a:t>
            </a:r>
          </a:p>
        </p:txBody>
      </p:sp>
      <p:sp>
        <p:nvSpPr>
          <p:cNvPr id="62476" name="Rectangle 12">
            <a:extLst>
              <a:ext uri="{FF2B5EF4-FFF2-40B4-BE49-F238E27FC236}">
                <a16:creationId xmlns:a16="http://schemas.microsoft.com/office/drawing/2014/main" id="{A23BF4B9-F5E8-40AF-8E89-274B4E5788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357563"/>
            <a:ext cx="201771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b="1">
                <a:solidFill>
                  <a:srgbClr val="FF3300"/>
                </a:solidFill>
              </a:rPr>
              <a:t>ŠESTINE</a:t>
            </a:r>
          </a:p>
        </p:txBody>
      </p:sp>
      <p:graphicFrame>
        <p:nvGraphicFramePr>
          <p:cNvPr id="62477" name="Object 13">
            <a:extLst>
              <a:ext uri="{FF2B5EF4-FFF2-40B4-BE49-F238E27FC236}">
                <a16:creationId xmlns:a16="http://schemas.microsoft.com/office/drawing/2014/main" id="{184F20BE-F171-4C71-A7F5-36285B086211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143251" y="3860801"/>
          <a:ext cx="417512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7" imgW="4191122" imgH="2238451" progId="Excel.Chart.8">
                  <p:embed/>
                </p:oleObj>
              </mc:Choice>
              <mc:Fallback>
                <p:oleObj name="Chart" r:id="rId7" imgW="4191122" imgH="2238451" progId="Excel.Chart.8">
                  <p:embed/>
                  <p:pic>
                    <p:nvPicPr>
                      <p:cNvPr id="62477" name="Object 13">
                        <a:extLst>
                          <a:ext uri="{FF2B5EF4-FFF2-40B4-BE49-F238E27FC236}">
                            <a16:creationId xmlns:a16="http://schemas.microsoft.com/office/drawing/2014/main" id="{184F20BE-F171-4C71-A7F5-36285B0862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1" y="3860801"/>
                        <a:ext cx="417512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80" name="Rectangle 16">
            <a:extLst>
              <a:ext uri="{FF2B5EF4-FFF2-40B4-BE49-F238E27FC236}">
                <a16:creationId xmlns:a16="http://schemas.microsoft.com/office/drawing/2014/main" id="{AD303BA9-81A9-4ABE-A57F-08DAFC0D0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5" y="5876926"/>
            <a:ext cx="36004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000"/>
              <a:t>Če torto razdelimo na osem enakih delov, dobimo</a:t>
            </a:r>
          </a:p>
        </p:txBody>
      </p:sp>
      <p:sp>
        <p:nvSpPr>
          <p:cNvPr id="62481" name="Rectangle 17">
            <a:extLst>
              <a:ext uri="{FF2B5EF4-FFF2-40B4-BE49-F238E27FC236}">
                <a16:creationId xmlns:a16="http://schemas.microsoft.com/office/drawing/2014/main" id="{A3ABC811-B7AB-4B5F-9BDD-0F817BD9B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463" y="6092826"/>
            <a:ext cx="2017712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400" b="1">
                <a:solidFill>
                  <a:srgbClr val="FF3300"/>
                </a:solidFill>
              </a:rPr>
              <a:t>OSMINE</a:t>
            </a:r>
          </a:p>
        </p:txBody>
      </p:sp>
      <p:sp>
        <p:nvSpPr>
          <p:cNvPr id="62483" name="Rectangle 19">
            <a:extLst>
              <a:ext uri="{FF2B5EF4-FFF2-40B4-BE49-F238E27FC236}">
                <a16:creationId xmlns:a16="http://schemas.microsoft.com/office/drawing/2014/main" id="{EFBEBF89-ED2F-4632-9056-D72416D53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539" y="1628775"/>
            <a:ext cx="287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600" b="1" u="sng">
                <a:solidFill>
                  <a:srgbClr val="FF3300"/>
                </a:solidFill>
              </a:rPr>
              <a:t>1</a:t>
            </a:r>
            <a:br>
              <a:rPr lang="sl-SI" altLang="sl-SI" sz="1600" b="1" u="sng">
                <a:solidFill>
                  <a:srgbClr val="FF3300"/>
                </a:solidFill>
              </a:rPr>
            </a:br>
            <a:r>
              <a:rPr lang="sl-SI" altLang="sl-SI" sz="1600" b="1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62484" name="Rectangle 20">
            <a:extLst>
              <a:ext uri="{FF2B5EF4-FFF2-40B4-BE49-F238E27FC236}">
                <a16:creationId xmlns:a16="http://schemas.microsoft.com/office/drawing/2014/main" id="{6F1D95AE-AAD7-46F5-89D0-9F1091830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5864" y="1916113"/>
            <a:ext cx="287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600" b="1" u="sng">
                <a:solidFill>
                  <a:srgbClr val="FF3300"/>
                </a:solidFill>
              </a:rPr>
              <a:t>1</a:t>
            </a:r>
            <a:br>
              <a:rPr lang="sl-SI" altLang="sl-SI" sz="1600" b="1" u="sng">
                <a:solidFill>
                  <a:srgbClr val="FF3300"/>
                </a:solidFill>
              </a:rPr>
            </a:br>
            <a:r>
              <a:rPr lang="sl-SI" altLang="sl-SI" sz="16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62485" name="Rectangle 21">
            <a:extLst>
              <a:ext uri="{FF2B5EF4-FFF2-40B4-BE49-F238E27FC236}">
                <a16:creationId xmlns:a16="http://schemas.microsoft.com/office/drawing/2014/main" id="{249C3D64-E937-445E-8636-89FCBBF7E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5373688"/>
            <a:ext cx="287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600" b="1" u="sng">
                <a:solidFill>
                  <a:srgbClr val="FF3300"/>
                </a:solidFill>
              </a:rPr>
              <a:t>1</a:t>
            </a:r>
            <a:br>
              <a:rPr lang="sl-SI" altLang="sl-SI" sz="1600" b="1" u="sng">
                <a:solidFill>
                  <a:srgbClr val="FF3300"/>
                </a:solidFill>
              </a:rPr>
            </a:br>
            <a:r>
              <a:rPr lang="sl-SI" altLang="sl-SI" sz="1600" b="1">
                <a:solidFill>
                  <a:srgbClr val="FF3300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2468" grpId="0"/>
      <p:bldOleChart spid="62472" grpId="0"/>
      <p:bldP spid="62470" grpId="0"/>
      <p:bldP spid="62471" grpId="0"/>
      <p:bldP spid="62475" grpId="0"/>
      <p:bldP spid="62476" grpId="0"/>
      <p:bldOleChart spid="62477" grpId="0"/>
      <p:bldP spid="62480" grpId="0"/>
      <p:bldP spid="62481" grpId="0"/>
      <p:bldP spid="62483" grpId="0"/>
      <p:bldP spid="62484" grpId="0"/>
      <p:bldP spid="624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4FC633B4-6B27-4BDC-877D-437B05D80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6" y="333376"/>
            <a:ext cx="79930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800"/>
              <a:t>Pa razdelimo še nekatere druge like. </a:t>
            </a:r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66A46E7B-201E-47F0-8888-ED358AFF7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1" y="1557338"/>
            <a:ext cx="2016125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1800"/>
          </a:p>
        </p:txBody>
      </p:sp>
      <p:sp>
        <p:nvSpPr>
          <p:cNvPr id="66566" name="Line 6">
            <a:extLst>
              <a:ext uri="{FF2B5EF4-FFF2-40B4-BE49-F238E27FC236}">
                <a16:creationId xmlns:a16="http://schemas.microsoft.com/office/drawing/2014/main" id="{91D5B187-6A16-4EB0-B3DC-A6864B2FF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87713" y="15573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69" name="Oval 9">
            <a:extLst>
              <a:ext uri="{FF2B5EF4-FFF2-40B4-BE49-F238E27FC236}">
                <a16:creationId xmlns:a16="http://schemas.microsoft.com/office/drawing/2014/main" id="{86B9EC6C-8410-4F4B-B064-A9BD986E9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1176" y="1484314"/>
            <a:ext cx="2449513" cy="1081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1800"/>
          </a:p>
        </p:txBody>
      </p:sp>
      <p:sp>
        <p:nvSpPr>
          <p:cNvPr id="66570" name="Line 10">
            <a:extLst>
              <a:ext uri="{FF2B5EF4-FFF2-40B4-BE49-F238E27FC236}">
                <a16:creationId xmlns:a16="http://schemas.microsoft.com/office/drawing/2014/main" id="{BC5DD931-90AF-42B8-8A57-B106DE8407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6725" y="1484314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71" name="Line 11">
            <a:extLst>
              <a:ext uri="{FF2B5EF4-FFF2-40B4-BE49-F238E27FC236}">
                <a16:creationId xmlns:a16="http://schemas.microsoft.com/office/drawing/2014/main" id="{7FCE1A1E-974A-41C7-8FD3-92443144DB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91176" y="2060575"/>
            <a:ext cx="2449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72" name="AutoShape 12">
            <a:extLst>
              <a:ext uri="{FF2B5EF4-FFF2-40B4-BE49-F238E27FC236}">
                <a16:creationId xmlns:a16="http://schemas.microsoft.com/office/drawing/2014/main" id="{63772E8A-6C76-457E-B49F-A0A38C309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9" y="3429001"/>
            <a:ext cx="1800225" cy="1439863"/>
          </a:xfrm>
          <a:prstGeom prst="hexagon">
            <a:avLst>
              <a:gd name="adj" fmla="val 31257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l-SI" altLang="sl-SI" sz="1800"/>
          </a:p>
        </p:txBody>
      </p:sp>
      <p:sp>
        <p:nvSpPr>
          <p:cNvPr id="66573" name="Line 13">
            <a:extLst>
              <a:ext uri="{FF2B5EF4-FFF2-40B4-BE49-F238E27FC236}">
                <a16:creationId xmlns:a16="http://schemas.microsoft.com/office/drawing/2014/main" id="{CB6C1C83-A0E2-43A6-8A71-5F33761594AB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2889" y="3429001"/>
            <a:ext cx="936625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74" name="Line 14">
            <a:extLst>
              <a:ext uri="{FF2B5EF4-FFF2-40B4-BE49-F238E27FC236}">
                <a16:creationId xmlns:a16="http://schemas.microsoft.com/office/drawing/2014/main" id="{37D64446-CA8C-4BDC-9CED-71E9D0558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2351089" y="41497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6575" name="Line 15">
            <a:extLst>
              <a:ext uri="{FF2B5EF4-FFF2-40B4-BE49-F238E27FC236}">
                <a16:creationId xmlns:a16="http://schemas.microsoft.com/office/drawing/2014/main" id="{0B8453D2-C9D6-40C9-9418-3FF767EE26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82889" y="3429001"/>
            <a:ext cx="936625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graphicFrame>
        <p:nvGraphicFramePr>
          <p:cNvPr id="66657" name="Group 97">
            <a:extLst>
              <a:ext uri="{FF2B5EF4-FFF2-40B4-BE49-F238E27FC236}">
                <a16:creationId xmlns:a16="http://schemas.microsoft.com/office/drawing/2014/main" id="{54DB7ABB-C6EC-45C6-BCFE-D6D53A87099B}"/>
              </a:ext>
            </a:extLst>
          </p:cNvPr>
          <p:cNvGraphicFramePr>
            <a:graphicFrameLocks noGrp="1"/>
          </p:cNvGraphicFramePr>
          <p:nvPr/>
        </p:nvGraphicFramePr>
        <p:xfrm>
          <a:off x="4943476" y="3500439"/>
          <a:ext cx="4271963" cy="1311275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4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49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311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6658" name="Rectangle 98">
            <a:extLst>
              <a:ext uri="{FF2B5EF4-FFF2-40B4-BE49-F238E27FC236}">
                <a16:creationId xmlns:a16="http://schemas.microsoft.com/office/drawing/2014/main" id="{8A8DDA7F-A59D-4F68-AFAA-8037E3466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0014" y="1989138"/>
            <a:ext cx="287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600" b="1" u="sng">
                <a:solidFill>
                  <a:srgbClr val="FF3300"/>
                </a:solidFill>
              </a:rPr>
              <a:t>1</a:t>
            </a:r>
            <a:br>
              <a:rPr lang="sl-SI" altLang="sl-SI" sz="1600" b="1" u="sng">
                <a:solidFill>
                  <a:srgbClr val="FF3300"/>
                </a:solidFill>
              </a:rPr>
            </a:br>
            <a:r>
              <a:rPr lang="sl-SI" altLang="sl-SI" sz="1600" b="1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66659" name="Rectangle 99">
            <a:extLst>
              <a:ext uri="{FF2B5EF4-FFF2-40B4-BE49-F238E27FC236}">
                <a16:creationId xmlns:a16="http://schemas.microsoft.com/office/drawing/2014/main" id="{FC1D0A5A-5AE9-48E2-A522-64F6A5AFD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1900" y="2133600"/>
            <a:ext cx="287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600" b="1" u="sng">
                <a:solidFill>
                  <a:srgbClr val="FF3300"/>
                </a:solidFill>
              </a:rPr>
              <a:t>1</a:t>
            </a:r>
            <a:br>
              <a:rPr lang="sl-SI" altLang="sl-SI" sz="1600" b="1" u="sng">
                <a:solidFill>
                  <a:srgbClr val="FF3300"/>
                </a:solidFill>
              </a:rPr>
            </a:br>
            <a:r>
              <a:rPr lang="sl-SI" altLang="sl-SI" sz="1600" b="1">
                <a:solidFill>
                  <a:srgbClr val="FF3300"/>
                </a:solidFill>
              </a:rPr>
              <a:t>4</a:t>
            </a:r>
          </a:p>
        </p:txBody>
      </p:sp>
      <p:sp>
        <p:nvSpPr>
          <p:cNvPr id="66660" name="Rectangle 100">
            <a:extLst>
              <a:ext uri="{FF2B5EF4-FFF2-40B4-BE49-F238E27FC236}">
                <a16:creationId xmlns:a16="http://schemas.microsoft.com/office/drawing/2014/main" id="{B61933ED-D52E-4C74-B600-AB7D80B37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3716338"/>
            <a:ext cx="2873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600" b="1" u="sng">
                <a:solidFill>
                  <a:srgbClr val="FF3300"/>
                </a:solidFill>
              </a:rPr>
              <a:t>1</a:t>
            </a:r>
            <a:br>
              <a:rPr lang="sl-SI" altLang="sl-SI" sz="1600" b="1" u="sng">
                <a:solidFill>
                  <a:srgbClr val="FF3300"/>
                </a:solidFill>
              </a:rPr>
            </a:br>
            <a:r>
              <a:rPr lang="sl-SI" altLang="sl-SI" sz="1600" b="1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66661" name="Rectangle 101">
            <a:extLst>
              <a:ext uri="{FF2B5EF4-FFF2-40B4-BE49-F238E27FC236}">
                <a16:creationId xmlns:a16="http://schemas.microsoft.com/office/drawing/2014/main" id="{8FF3E370-25AB-4A8A-B3F7-6205A3ACA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7939" y="4005263"/>
            <a:ext cx="287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1600" b="1" u="sng">
                <a:solidFill>
                  <a:srgbClr val="FF3300"/>
                </a:solidFill>
              </a:rPr>
              <a:t>1</a:t>
            </a:r>
            <a:br>
              <a:rPr lang="sl-SI" altLang="sl-SI" sz="1600" b="1" u="sng">
                <a:solidFill>
                  <a:srgbClr val="FF3300"/>
                </a:solidFill>
              </a:rPr>
            </a:br>
            <a:r>
              <a:rPr lang="sl-SI" altLang="sl-SI" sz="1600" b="1">
                <a:solidFill>
                  <a:srgbClr val="FF3300"/>
                </a:solidFill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6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6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 animBg="1"/>
      <p:bldP spid="66569" grpId="0" animBg="1"/>
      <p:bldP spid="66572" grpId="0" animBg="1"/>
      <p:bldP spid="66658" grpId="0"/>
      <p:bldP spid="66659" grpId="0"/>
      <p:bldP spid="66660" grpId="0"/>
      <p:bldP spid="666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662B8B46-EBA1-4CE7-B768-74E26A17F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26" y="476251"/>
            <a:ext cx="7705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800" dirty="0"/>
              <a:t>Pa smo prišli do konca. </a:t>
            </a:r>
            <a:r>
              <a:rPr lang="sl-SI" altLang="sl-SI" sz="2800" dirty="0">
                <a:solidFill>
                  <a:srgbClr val="FF0000"/>
                </a:solidFill>
              </a:rPr>
              <a:t>Sedaj pa rešite naloge </a:t>
            </a:r>
            <a:r>
              <a:rPr lang="sl-SI" altLang="sl-SI" sz="2800" dirty="0" err="1">
                <a:solidFill>
                  <a:srgbClr val="FF0000"/>
                </a:solidFill>
              </a:rPr>
              <a:t>vSDZ</a:t>
            </a:r>
            <a:r>
              <a:rPr lang="sl-SI" altLang="sl-SI" sz="2800" dirty="0">
                <a:solidFill>
                  <a:srgbClr val="FF0000"/>
                </a:solidFill>
              </a:rPr>
              <a:t>-ju na strani 20, 21 in 22</a:t>
            </a:r>
            <a:r>
              <a:rPr lang="sl-SI" altLang="sl-SI" sz="2800" dirty="0"/>
              <a:t>. 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F100EE50-68C7-45D1-AB80-04F9A46D79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888" y="1412876"/>
            <a:ext cx="7993063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800"/>
              <a:t>Ko boš naslednjič jedel/jedla  </a:t>
            </a:r>
          </a:p>
        </p:txBody>
      </p:sp>
      <p:pic>
        <p:nvPicPr>
          <p:cNvPr id="67590" name="Picture 6" descr="j0215937">
            <a:extLst>
              <a:ext uri="{FF2B5EF4-FFF2-40B4-BE49-F238E27FC236}">
                <a16:creationId xmlns:a16="http://schemas.microsoft.com/office/drawing/2014/main" id="{83BA4D6B-EB0D-4660-8FB8-9C1CC8994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6" y="3141664"/>
            <a:ext cx="22320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91" name="Rectangle 7">
            <a:extLst>
              <a:ext uri="{FF2B5EF4-FFF2-40B4-BE49-F238E27FC236}">
                <a16:creationId xmlns:a16="http://schemas.microsoft.com/office/drawing/2014/main" id="{8F051270-8D65-4BD0-A259-62484F587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9" y="3213100"/>
            <a:ext cx="1512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800"/>
              <a:t>ali</a:t>
            </a:r>
          </a:p>
        </p:txBody>
      </p:sp>
      <p:sp>
        <p:nvSpPr>
          <p:cNvPr id="67592" name="Rectangle 8">
            <a:extLst>
              <a:ext uri="{FF2B5EF4-FFF2-40B4-BE49-F238E27FC236}">
                <a16:creationId xmlns:a16="http://schemas.microsoft.com/office/drawing/2014/main" id="{437989C7-DD4D-4BB1-A7CB-9CDFBE1B4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1676" y="4868863"/>
            <a:ext cx="4213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l-SI" altLang="sl-SI" sz="2800"/>
              <a:t>se spomni na ulomke.</a:t>
            </a:r>
          </a:p>
        </p:txBody>
      </p:sp>
      <p:pic>
        <p:nvPicPr>
          <p:cNvPr id="67593" name="Picture 9" descr="j0411220">
            <a:extLst>
              <a:ext uri="{FF2B5EF4-FFF2-40B4-BE49-F238E27FC236}">
                <a16:creationId xmlns:a16="http://schemas.microsoft.com/office/drawing/2014/main" id="{ECF02CE1-F419-4ECE-9162-5CE6295447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3" y="2139951"/>
            <a:ext cx="2336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597" name="Picture 13" descr="smile023">
            <a:extLst>
              <a:ext uri="{FF2B5EF4-FFF2-40B4-BE49-F238E27FC236}">
                <a16:creationId xmlns:a16="http://schemas.microsoft.com/office/drawing/2014/main" id="{A811F9E7-61FD-4C1D-8F94-76ADDF192E8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597" y="5333931"/>
            <a:ext cx="10080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1" grpId="0"/>
      <p:bldP spid="6759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178</Words>
  <Application>Microsoft Office PowerPoint</Application>
  <PresentationFormat>Širokozaslonsko</PresentationFormat>
  <Paragraphs>41</Paragraphs>
  <Slides>6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Officeova tema</vt:lpstr>
      <vt:lpstr>Chart</vt:lpstr>
      <vt:lpstr>DELI CELOTE – VEČ DELOV CELOTE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 CELOTE – VEČ DELOV CELOTE</dc:title>
  <dc:creator>MCesnik</dc:creator>
  <cp:lastModifiedBy>Učenec</cp:lastModifiedBy>
  <cp:revision>4</cp:revision>
  <dcterms:created xsi:type="dcterms:W3CDTF">2021-01-26T07:15:03Z</dcterms:created>
  <dcterms:modified xsi:type="dcterms:W3CDTF">2021-01-26T08:08:45Z</dcterms:modified>
</cp:coreProperties>
</file>