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6" r:id="rId6"/>
    <p:sldId id="261" r:id="rId7"/>
    <p:sldId id="265" r:id="rId8"/>
    <p:sldId id="268" r:id="rId9"/>
    <p:sldId id="262" r:id="rId10"/>
    <p:sldId id="263" r:id="rId11"/>
    <p:sldId id="267" r:id="rId12"/>
    <p:sldId id="264" r:id="rId13"/>
    <p:sldId id="260" r:id="rId14"/>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A2C4DBD8-F3DD-4B39-B1DD-30890DFFD711}" type="datetimeFigureOut">
              <a:rPr lang="sl-SI" smtClean="0"/>
              <a:t>28. 01. 2021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175701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2C4DBD8-F3DD-4B39-B1DD-30890DFFD711}" type="datetimeFigureOut">
              <a:rPr lang="sl-SI" smtClean="0"/>
              <a:t>28. 01. 2021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1889237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2C4DBD8-F3DD-4B39-B1DD-30890DFFD711}" type="datetimeFigureOut">
              <a:rPr lang="sl-SI" smtClean="0"/>
              <a:t>28. 01. 2021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403181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2C4DBD8-F3DD-4B39-B1DD-30890DFFD711}" type="datetimeFigureOut">
              <a:rPr lang="sl-SI" smtClean="0"/>
              <a:t>28. 01. 2021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877697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A2C4DBD8-F3DD-4B39-B1DD-30890DFFD711}" type="datetimeFigureOut">
              <a:rPr lang="sl-SI" smtClean="0"/>
              <a:t>28. 01. 2021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3670274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A2C4DBD8-F3DD-4B39-B1DD-30890DFFD711}" type="datetimeFigureOut">
              <a:rPr lang="sl-SI" smtClean="0"/>
              <a:t>28. 01. 2021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317097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A2C4DBD8-F3DD-4B39-B1DD-30890DFFD711}" type="datetimeFigureOut">
              <a:rPr lang="sl-SI" smtClean="0"/>
              <a:t>28. 01. 2021</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3369745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A2C4DBD8-F3DD-4B39-B1DD-30890DFFD711}" type="datetimeFigureOut">
              <a:rPr lang="sl-SI" smtClean="0"/>
              <a:t>28. 01. 2021</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2955645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A2C4DBD8-F3DD-4B39-B1DD-30890DFFD711}" type="datetimeFigureOut">
              <a:rPr lang="sl-SI" smtClean="0"/>
              <a:t>28. 01. 2021</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161126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A2C4DBD8-F3DD-4B39-B1DD-30890DFFD711}" type="datetimeFigureOut">
              <a:rPr lang="sl-SI" smtClean="0"/>
              <a:t>28. 01. 2021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3337223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A2C4DBD8-F3DD-4B39-B1DD-30890DFFD711}" type="datetimeFigureOut">
              <a:rPr lang="sl-SI" smtClean="0"/>
              <a:t>28. 01. 2021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1EEB76-A18E-4BDC-A663-BDFCC1899F94}" type="slidenum">
              <a:rPr lang="sl-SI" smtClean="0"/>
              <a:t>‹#›</a:t>
            </a:fld>
            <a:endParaRPr lang="sl-SI"/>
          </a:p>
        </p:txBody>
      </p:sp>
    </p:spTree>
    <p:extLst>
      <p:ext uri="{BB962C8B-B14F-4D97-AF65-F5344CB8AC3E}">
        <p14:creationId xmlns:p14="http://schemas.microsoft.com/office/powerpoint/2010/main" val="27440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C4DBD8-F3DD-4B39-B1DD-30890DFFD711}" type="datetimeFigureOut">
              <a:rPr lang="sl-SI" smtClean="0"/>
              <a:t>28. 01. 2021</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1EEB76-A18E-4BDC-A663-BDFCC1899F94}" type="slidenum">
              <a:rPr lang="sl-SI" smtClean="0"/>
              <a:t>‹#›</a:t>
            </a:fld>
            <a:endParaRPr lang="sl-SI"/>
          </a:p>
        </p:txBody>
      </p:sp>
    </p:spTree>
    <p:extLst>
      <p:ext uri="{BB962C8B-B14F-4D97-AF65-F5344CB8AC3E}">
        <p14:creationId xmlns:p14="http://schemas.microsoft.com/office/powerpoint/2010/main" val="1248532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aXLS_WDIugk"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539932" y="399551"/>
            <a:ext cx="4258492" cy="2387600"/>
          </a:xfrm>
        </p:spPr>
        <p:txBody>
          <a:bodyPr>
            <a:normAutofit fontScale="90000"/>
          </a:bodyPr>
          <a:lstStyle/>
          <a:p>
            <a:r>
              <a:rPr lang="sl-SI" dirty="0" smtClean="0"/>
              <a:t>UMETNOSTNA ZGODOVINA</a:t>
            </a:r>
            <a:endParaRPr lang="sl-SI" dirty="0"/>
          </a:p>
        </p:txBody>
      </p:sp>
      <p:sp>
        <p:nvSpPr>
          <p:cNvPr id="3" name="Podnaslov 2"/>
          <p:cNvSpPr>
            <a:spLocks noGrp="1"/>
          </p:cNvSpPr>
          <p:nvPr>
            <p:ph type="subTitle" idx="1"/>
          </p:nvPr>
        </p:nvSpPr>
        <p:spPr>
          <a:xfrm>
            <a:off x="1001486" y="2787151"/>
            <a:ext cx="2769326" cy="1655762"/>
          </a:xfrm>
        </p:spPr>
        <p:txBody>
          <a:bodyPr>
            <a:normAutofit fontScale="92500" lnSpcReduction="20000"/>
          </a:bodyPr>
          <a:lstStyle/>
          <a:p>
            <a:pPr lvl="0"/>
            <a:r>
              <a:rPr lang="sl-SI" sz="1900" dirty="0" smtClean="0">
                <a:solidFill>
                  <a:prstClr val="black"/>
                </a:solidFill>
              </a:rPr>
              <a:t>7</a:t>
            </a:r>
            <a:r>
              <a:rPr lang="nn-NO" sz="1900" dirty="0" smtClean="0">
                <a:solidFill>
                  <a:prstClr val="black"/>
                </a:solidFill>
              </a:rPr>
              <a:t>. </a:t>
            </a:r>
            <a:r>
              <a:rPr lang="nn-NO" sz="1900" dirty="0">
                <a:solidFill>
                  <a:prstClr val="black"/>
                </a:solidFill>
              </a:rPr>
              <a:t>del – </a:t>
            </a:r>
          </a:p>
          <a:p>
            <a:pPr lvl="0"/>
            <a:r>
              <a:rPr lang="nn-NO" sz="1900" dirty="0">
                <a:solidFill>
                  <a:prstClr val="black"/>
                </a:solidFill>
              </a:rPr>
              <a:t>UMETNOST </a:t>
            </a:r>
            <a:r>
              <a:rPr lang="sl-SI" sz="1900" dirty="0">
                <a:solidFill>
                  <a:prstClr val="black"/>
                </a:solidFill>
              </a:rPr>
              <a:t>20</a:t>
            </a:r>
            <a:r>
              <a:rPr lang="nn-NO" sz="1900" dirty="0">
                <a:solidFill>
                  <a:prstClr val="black"/>
                </a:solidFill>
              </a:rPr>
              <a:t>. stoletja</a:t>
            </a:r>
            <a:endParaRPr lang="sl-SI" sz="1900" dirty="0">
              <a:solidFill>
                <a:prstClr val="black"/>
              </a:solidFill>
            </a:endParaRPr>
          </a:p>
          <a:p>
            <a:r>
              <a:rPr lang="sl-SI" dirty="0" smtClean="0"/>
              <a:t>Nadrealizem</a:t>
            </a:r>
          </a:p>
          <a:p>
            <a:r>
              <a:rPr lang="sl-SI" dirty="0" smtClean="0"/>
              <a:t>Abstraktni ekspresionizem,</a:t>
            </a:r>
            <a:endParaRPr lang="sl-SI" dirty="0"/>
          </a:p>
        </p:txBody>
      </p:sp>
      <p:pic>
        <p:nvPicPr>
          <p:cNvPr id="5" name="Slika 4"/>
          <p:cNvPicPr>
            <a:picLocks noChangeAspect="1"/>
          </p:cNvPicPr>
          <p:nvPr/>
        </p:nvPicPr>
        <p:blipFill>
          <a:blip r:embed="rId2"/>
          <a:stretch>
            <a:fillRect/>
          </a:stretch>
        </p:blipFill>
        <p:spPr>
          <a:xfrm>
            <a:off x="871161" y="4835789"/>
            <a:ext cx="3029975" cy="1871634"/>
          </a:xfrm>
          <a:prstGeom prst="rect">
            <a:avLst/>
          </a:prstGeom>
        </p:spPr>
      </p:pic>
      <p:pic>
        <p:nvPicPr>
          <p:cNvPr id="6" name="Slika 5"/>
          <p:cNvPicPr>
            <a:picLocks noChangeAspect="1"/>
          </p:cNvPicPr>
          <p:nvPr/>
        </p:nvPicPr>
        <p:blipFill>
          <a:blip r:embed="rId3"/>
          <a:stretch>
            <a:fillRect/>
          </a:stretch>
        </p:blipFill>
        <p:spPr>
          <a:xfrm>
            <a:off x="4362690" y="3442825"/>
            <a:ext cx="3481118" cy="2462997"/>
          </a:xfrm>
          <a:prstGeom prst="rect">
            <a:avLst/>
          </a:prstGeom>
        </p:spPr>
      </p:pic>
      <p:pic>
        <p:nvPicPr>
          <p:cNvPr id="7" name="Slika 6"/>
          <p:cNvPicPr>
            <a:picLocks noChangeAspect="1"/>
          </p:cNvPicPr>
          <p:nvPr/>
        </p:nvPicPr>
        <p:blipFill>
          <a:blip r:embed="rId4"/>
          <a:stretch>
            <a:fillRect/>
          </a:stretch>
        </p:blipFill>
        <p:spPr>
          <a:xfrm>
            <a:off x="7916398" y="656711"/>
            <a:ext cx="4084674" cy="5249111"/>
          </a:xfrm>
          <a:prstGeom prst="rect">
            <a:avLst/>
          </a:prstGeom>
        </p:spPr>
      </p:pic>
    </p:spTree>
    <p:extLst>
      <p:ext uri="{BB962C8B-B14F-4D97-AF65-F5344CB8AC3E}">
        <p14:creationId xmlns:p14="http://schemas.microsoft.com/office/powerpoint/2010/main" val="1879755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85354" y="208372"/>
            <a:ext cx="10515600" cy="906326"/>
          </a:xfrm>
        </p:spPr>
        <p:txBody>
          <a:bodyPr>
            <a:normAutofit/>
          </a:bodyPr>
          <a:lstStyle/>
          <a:p>
            <a:r>
              <a:rPr lang="sl-SI" sz="2400" b="1" i="0" dirty="0" smtClean="0">
                <a:solidFill>
                  <a:srgbClr val="222222"/>
                </a:solidFill>
                <a:effectLst/>
                <a:latin typeface="Arial" panose="020B0604020202020204" pitchFamily="34" charset="0"/>
              </a:rPr>
              <a:t>Jackson Pollock</a:t>
            </a:r>
            <a:endParaRPr lang="sl-SI" sz="2400" b="1" dirty="0"/>
          </a:p>
        </p:txBody>
      </p:sp>
      <p:sp>
        <p:nvSpPr>
          <p:cNvPr id="3" name="Označba mesta vsebine 2"/>
          <p:cNvSpPr>
            <a:spLocks noGrp="1"/>
          </p:cNvSpPr>
          <p:nvPr>
            <p:ph idx="1"/>
          </p:nvPr>
        </p:nvSpPr>
        <p:spPr>
          <a:xfrm>
            <a:off x="304671" y="899545"/>
            <a:ext cx="4595949" cy="3000102"/>
          </a:xfrm>
        </p:spPr>
        <p:txBody>
          <a:bodyPr>
            <a:normAutofit/>
          </a:bodyPr>
          <a:lstStyle/>
          <a:p>
            <a:pPr marL="0" indent="0">
              <a:buNone/>
            </a:pPr>
            <a:r>
              <a:rPr lang="sl-SI" sz="1600" b="0" i="0" dirty="0" smtClean="0">
                <a:solidFill>
                  <a:srgbClr val="222222"/>
                </a:solidFill>
                <a:effectLst/>
                <a:latin typeface="Arial" panose="020B0604020202020204" pitchFamily="34" charset="0"/>
              </a:rPr>
              <a:t>Ameriški slikar Jackson Pollock je v tem času revolucionarno spremenil način slikanja. Namesto napeta na okvirje in postavljena na stojalo njegova platna ležijo na tleh. Pri slikanju uporablja tekočo barvo, ki kaplja, s čopičem se ne dotika površine slike. Z ritmičnimi potezami polaga barvo na platno. Pri tem hodi okoli njega. Izjemno nadzoruje nanašanje barv in ustvarja goste in nežne površine. Tukaj se postopek slikanja ne konča. Spontanemu procesu ustvarjanja sledi kritična analiza narejenega in kadriranje ter izrezovanje uspelih delov ter njihovo napenjanje na okvir.</a:t>
            </a:r>
            <a:endParaRPr lang="sl-SI" sz="1600" dirty="0"/>
          </a:p>
        </p:txBody>
      </p:sp>
      <p:pic>
        <p:nvPicPr>
          <p:cNvPr id="4" name="Slika 3"/>
          <p:cNvPicPr>
            <a:picLocks noChangeAspect="1"/>
          </p:cNvPicPr>
          <p:nvPr/>
        </p:nvPicPr>
        <p:blipFill>
          <a:blip r:embed="rId2"/>
          <a:stretch>
            <a:fillRect/>
          </a:stretch>
        </p:blipFill>
        <p:spPr>
          <a:xfrm>
            <a:off x="6472030" y="751875"/>
            <a:ext cx="5552039" cy="4142342"/>
          </a:xfrm>
          <a:prstGeom prst="rect">
            <a:avLst/>
          </a:prstGeom>
        </p:spPr>
      </p:pic>
      <p:sp>
        <p:nvSpPr>
          <p:cNvPr id="7" name="PoljeZBesedilom 6"/>
          <p:cNvSpPr txBox="1"/>
          <p:nvPr/>
        </p:nvSpPr>
        <p:spPr>
          <a:xfrm>
            <a:off x="7227951" y="5092099"/>
            <a:ext cx="4796118" cy="523220"/>
          </a:xfrm>
          <a:prstGeom prst="rect">
            <a:avLst/>
          </a:prstGeom>
          <a:noFill/>
        </p:spPr>
        <p:txBody>
          <a:bodyPr wrap="square" rtlCol="0">
            <a:spAutoFit/>
          </a:bodyPr>
          <a:lstStyle/>
          <a:p>
            <a:r>
              <a:rPr lang="sl-SI" sz="1400" i="1" dirty="0" smtClean="0"/>
              <a:t>Jackson Pollock, Številka 1 (</a:t>
            </a:r>
            <a:r>
              <a:rPr lang="sl-SI" sz="1400" i="1" dirty="0" err="1" smtClean="0"/>
              <a:t>Lavender</a:t>
            </a:r>
            <a:r>
              <a:rPr lang="sl-SI" sz="1400" i="1" dirty="0" smtClean="0"/>
              <a:t> </a:t>
            </a:r>
            <a:r>
              <a:rPr lang="sl-SI" sz="1400" i="1" dirty="0" err="1" smtClean="0"/>
              <a:t>Mist</a:t>
            </a:r>
            <a:r>
              <a:rPr lang="sl-SI" sz="1400" i="1" dirty="0" smtClean="0"/>
              <a:t>/Sivkine meglice), leto 1950, 221 x 300 cm, olje, </a:t>
            </a:r>
            <a:r>
              <a:rPr lang="sl-SI" sz="1400" i="1" dirty="0" err="1" smtClean="0"/>
              <a:t>enamel</a:t>
            </a:r>
            <a:r>
              <a:rPr lang="sl-SI" sz="1400" i="1" dirty="0" smtClean="0"/>
              <a:t> in aluminij na platno</a:t>
            </a:r>
            <a:endParaRPr lang="sl-SI" sz="1400" i="1" dirty="0"/>
          </a:p>
        </p:txBody>
      </p:sp>
      <p:sp>
        <p:nvSpPr>
          <p:cNvPr id="8" name="PoljeZBesedilom 7"/>
          <p:cNvSpPr txBox="1"/>
          <p:nvPr/>
        </p:nvSpPr>
        <p:spPr>
          <a:xfrm>
            <a:off x="235002" y="4014881"/>
            <a:ext cx="5955733" cy="2677656"/>
          </a:xfrm>
          <a:prstGeom prst="rect">
            <a:avLst/>
          </a:prstGeom>
          <a:noFill/>
        </p:spPr>
        <p:txBody>
          <a:bodyPr wrap="none" rtlCol="0">
            <a:spAutoFit/>
          </a:bodyPr>
          <a:lstStyle/>
          <a:p>
            <a:r>
              <a:rPr lang="sl-SI" sz="1400" i="1" dirty="0" smtClean="0"/>
              <a:t>Njegovo slikarstvo ima korenine v avtomatizmu evropskega nadrealizma. </a:t>
            </a:r>
          </a:p>
          <a:p>
            <a:r>
              <a:rPr lang="sl-SI" sz="1400" i="1" dirty="0" smtClean="0"/>
              <a:t>Sam primerja svoj postopek slikanja na tleh s postopki ustvarjanja slik</a:t>
            </a:r>
          </a:p>
          <a:p>
            <a:r>
              <a:rPr lang="sl-SI" sz="1400" i="1" dirty="0" smtClean="0"/>
              <a:t> v pesku, ki jih uporabljajo tamkajšnji staroselci. Zaradi ponavljajočih se </a:t>
            </a:r>
          </a:p>
          <a:p>
            <a:r>
              <a:rPr lang="sl-SI" sz="1400" i="1" dirty="0" smtClean="0"/>
              <a:t>ritmov njegove slike ustvarjajo vtis, da bi se lahko nadaljevale v neskončnost. </a:t>
            </a:r>
          </a:p>
          <a:p>
            <a:r>
              <a:rPr lang="sl-SI" sz="1400" i="1" dirty="0" smtClean="0"/>
              <a:t>Njegova barvna paleta je omejena. </a:t>
            </a:r>
          </a:p>
          <a:p>
            <a:r>
              <a:rPr lang="sl-SI" sz="1400" i="1" dirty="0" smtClean="0"/>
              <a:t>Nastopata črna in bela ter malo drugih barv, praviloma rjavkaste in sive. </a:t>
            </a:r>
          </a:p>
          <a:p>
            <a:r>
              <a:rPr lang="sl-SI" sz="1400" i="1" dirty="0" smtClean="0"/>
              <a:t>Zaradi načina dela je to slikarstvo dobilo ime akcijsko slikarstvo. </a:t>
            </a:r>
          </a:p>
          <a:p>
            <a:r>
              <a:rPr lang="sl-SI" sz="1400" i="1" dirty="0" smtClean="0"/>
              <a:t>Sam pa pravi, da ima slika svoje življenje in na slikarju je, da ji to omogoči. </a:t>
            </a:r>
          </a:p>
          <a:p>
            <a:r>
              <a:rPr lang="sl-SI" sz="1400" i="1" dirty="0" smtClean="0"/>
              <a:t>To pravi, misleč na sliko, ki ne upodablja nekaj, temveč je kot takšna </a:t>
            </a:r>
          </a:p>
          <a:p>
            <a:r>
              <a:rPr lang="sl-SI" sz="1400" i="1" dirty="0" smtClean="0"/>
              <a:t>umetniški predmet. Zato so imena slik brez drugotnega pomena, </a:t>
            </a:r>
          </a:p>
          <a:p>
            <a:r>
              <a:rPr lang="sl-SI" sz="1400" i="1" dirty="0" smtClean="0"/>
              <a:t>kot je to Številka 1. </a:t>
            </a:r>
            <a:r>
              <a:rPr lang="sl-SI" sz="1400" i="1" dirty="0" err="1" smtClean="0"/>
              <a:t>Lavander</a:t>
            </a:r>
            <a:r>
              <a:rPr lang="sl-SI" sz="1400" i="1" dirty="0" smtClean="0"/>
              <a:t> </a:t>
            </a:r>
            <a:r>
              <a:rPr lang="sl-SI" sz="1400" i="1" dirty="0" err="1" smtClean="0"/>
              <a:t>mist</a:t>
            </a:r>
            <a:r>
              <a:rPr lang="sl-SI" sz="1400" i="1" dirty="0" smtClean="0"/>
              <a:t> je naslov, ki ga je delu nadel kritik in</a:t>
            </a:r>
          </a:p>
          <a:p>
            <a:r>
              <a:rPr lang="sl-SI" sz="1400" i="1" dirty="0" smtClean="0"/>
              <a:t> družinski prijatelj </a:t>
            </a:r>
            <a:r>
              <a:rPr lang="sl-SI" sz="1400" i="1" dirty="0" err="1" smtClean="0"/>
              <a:t>Clement</a:t>
            </a:r>
            <a:r>
              <a:rPr lang="sl-SI" sz="1400" i="1" dirty="0" smtClean="0"/>
              <a:t> </a:t>
            </a:r>
            <a:r>
              <a:rPr lang="sl-SI" sz="1400" i="1" dirty="0" err="1" smtClean="0"/>
              <a:t>Greenberg</a:t>
            </a:r>
            <a:r>
              <a:rPr lang="sl-SI" sz="1400" i="1" dirty="0" smtClean="0"/>
              <a:t>. V njem je namreč izzvala takšno občutje.</a:t>
            </a:r>
            <a:endParaRPr lang="sl-SI" sz="1400" i="1" dirty="0"/>
          </a:p>
        </p:txBody>
      </p:sp>
      <p:sp>
        <p:nvSpPr>
          <p:cNvPr id="10" name="Pravokotnik 9"/>
          <p:cNvSpPr/>
          <p:nvPr/>
        </p:nvSpPr>
        <p:spPr>
          <a:xfrm>
            <a:off x="8531732" y="6170414"/>
            <a:ext cx="2944396" cy="369332"/>
          </a:xfrm>
          <a:prstGeom prst="rect">
            <a:avLst/>
          </a:prstGeom>
        </p:spPr>
        <p:txBody>
          <a:bodyPr wrap="none">
            <a:spAutoFit/>
          </a:bodyPr>
          <a:lstStyle/>
          <a:p>
            <a:r>
              <a:rPr lang="en-US" dirty="0" smtClean="0">
                <a:hlinkClick r:id="rId3"/>
              </a:rPr>
              <a:t>Jackson Pollock in 60 seconds</a:t>
            </a:r>
            <a:endParaRPr lang="sl-SI" dirty="0"/>
          </a:p>
        </p:txBody>
      </p:sp>
    </p:spTree>
    <p:extLst>
      <p:ext uri="{BB962C8B-B14F-4D97-AF65-F5344CB8AC3E}">
        <p14:creationId xmlns:p14="http://schemas.microsoft.com/office/powerpoint/2010/main" val="37083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234586" y="226696"/>
            <a:ext cx="2247900" cy="2990850"/>
          </a:xfrm>
          <a:prstGeom prst="rect">
            <a:avLst/>
          </a:prstGeom>
        </p:spPr>
      </p:pic>
      <p:pic>
        <p:nvPicPr>
          <p:cNvPr id="3" name="Slika 2"/>
          <p:cNvPicPr>
            <a:picLocks noChangeAspect="1"/>
          </p:cNvPicPr>
          <p:nvPr/>
        </p:nvPicPr>
        <p:blipFill>
          <a:blip r:embed="rId3"/>
          <a:stretch>
            <a:fillRect/>
          </a:stretch>
        </p:blipFill>
        <p:spPr>
          <a:xfrm>
            <a:off x="2898095" y="226696"/>
            <a:ext cx="3987800" cy="2990850"/>
          </a:xfrm>
          <a:prstGeom prst="rect">
            <a:avLst/>
          </a:prstGeom>
        </p:spPr>
      </p:pic>
      <p:pic>
        <p:nvPicPr>
          <p:cNvPr id="5" name="Slika 4"/>
          <p:cNvPicPr>
            <a:picLocks noChangeAspect="1"/>
          </p:cNvPicPr>
          <p:nvPr/>
        </p:nvPicPr>
        <p:blipFill>
          <a:blip r:embed="rId4"/>
          <a:stretch>
            <a:fillRect/>
          </a:stretch>
        </p:blipFill>
        <p:spPr>
          <a:xfrm>
            <a:off x="234586" y="3605347"/>
            <a:ext cx="4008811" cy="2651217"/>
          </a:xfrm>
          <a:prstGeom prst="rect">
            <a:avLst/>
          </a:prstGeom>
        </p:spPr>
      </p:pic>
      <p:pic>
        <p:nvPicPr>
          <p:cNvPr id="6" name="Slika 5"/>
          <p:cNvPicPr>
            <a:picLocks noChangeAspect="1"/>
          </p:cNvPicPr>
          <p:nvPr/>
        </p:nvPicPr>
        <p:blipFill>
          <a:blip r:embed="rId5"/>
          <a:stretch>
            <a:fillRect/>
          </a:stretch>
        </p:blipFill>
        <p:spPr>
          <a:xfrm>
            <a:off x="7965850" y="226696"/>
            <a:ext cx="3821662" cy="6348275"/>
          </a:xfrm>
          <a:prstGeom prst="rect">
            <a:avLst/>
          </a:prstGeom>
        </p:spPr>
      </p:pic>
      <p:sp>
        <p:nvSpPr>
          <p:cNvPr id="7" name="PoljeZBesedilom 6"/>
          <p:cNvSpPr txBox="1"/>
          <p:nvPr/>
        </p:nvSpPr>
        <p:spPr>
          <a:xfrm>
            <a:off x="10489208" y="6550223"/>
            <a:ext cx="1298304" cy="307777"/>
          </a:xfrm>
          <a:prstGeom prst="rect">
            <a:avLst/>
          </a:prstGeom>
          <a:noFill/>
        </p:spPr>
        <p:txBody>
          <a:bodyPr wrap="none" rtlCol="0">
            <a:spAutoFit/>
          </a:bodyPr>
          <a:lstStyle/>
          <a:p>
            <a:r>
              <a:rPr lang="sl-SI" sz="1400" i="1" dirty="0" smtClean="0"/>
              <a:t>Jackson Pollock</a:t>
            </a:r>
            <a:endParaRPr lang="sl-SI" sz="1400" i="1" dirty="0"/>
          </a:p>
        </p:txBody>
      </p:sp>
    </p:spTree>
    <p:extLst>
      <p:ext uri="{BB962C8B-B14F-4D97-AF65-F5344CB8AC3E}">
        <p14:creationId xmlns:p14="http://schemas.microsoft.com/office/powerpoint/2010/main" val="1812629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2771" y="95161"/>
            <a:ext cx="1913709" cy="1080498"/>
          </a:xfrm>
        </p:spPr>
        <p:txBody>
          <a:bodyPr>
            <a:normAutofit/>
          </a:bodyPr>
          <a:lstStyle/>
          <a:p>
            <a:r>
              <a:rPr lang="sl-SI" sz="2400" b="1" dirty="0" smtClean="0"/>
              <a:t>Mark </a:t>
            </a:r>
            <a:r>
              <a:rPr lang="sl-SI" sz="2400" b="1" dirty="0" err="1" smtClean="0"/>
              <a:t>Rothko</a:t>
            </a:r>
            <a:endParaRPr lang="sl-SI" sz="2400" b="1" dirty="0"/>
          </a:p>
        </p:txBody>
      </p:sp>
      <p:sp>
        <p:nvSpPr>
          <p:cNvPr id="3" name="Označba mesta vsebine 2"/>
          <p:cNvSpPr>
            <a:spLocks noGrp="1"/>
          </p:cNvSpPr>
          <p:nvPr>
            <p:ph idx="1"/>
          </p:nvPr>
        </p:nvSpPr>
        <p:spPr>
          <a:xfrm>
            <a:off x="205741" y="949235"/>
            <a:ext cx="4836522" cy="5582194"/>
          </a:xfrm>
        </p:spPr>
        <p:txBody>
          <a:bodyPr>
            <a:normAutofit/>
          </a:bodyPr>
          <a:lstStyle/>
          <a:p>
            <a:pPr marL="0" indent="0">
              <a:buNone/>
            </a:pPr>
            <a:r>
              <a:rPr lang="sl-SI" sz="1600" dirty="0" smtClean="0"/>
              <a:t/>
            </a:r>
            <a:br>
              <a:rPr lang="sl-SI" sz="1600" dirty="0" smtClean="0"/>
            </a:br>
            <a:r>
              <a:rPr lang="sl-SI" sz="1600" b="0" i="0" dirty="0" smtClean="0">
                <a:solidFill>
                  <a:srgbClr val="222222"/>
                </a:solidFill>
                <a:effectLst/>
                <a:latin typeface="Arial" panose="020B0604020202020204" pitchFamily="34" charset="0"/>
              </a:rPr>
              <a:t>Pomemben predstavnik ameriškega abstraktnega ekspresionizma in tako imenovane newyorške šole je Mark </a:t>
            </a:r>
            <a:r>
              <a:rPr lang="sl-SI" sz="1600" b="0" i="0" dirty="0" err="1" smtClean="0">
                <a:solidFill>
                  <a:srgbClr val="222222"/>
                </a:solidFill>
                <a:effectLst/>
                <a:latin typeface="Arial" panose="020B0604020202020204" pitchFamily="34" charset="0"/>
              </a:rPr>
              <a:t>Rothko</a:t>
            </a:r>
            <a:r>
              <a:rPr lang="sl-SI" sz="1600" b="0" i="0" dirty="0" smtClean="0">
                <a:solidFill>
                  <a:srgbClr val="222222"/>
                </a:solidFill>
                <a:effectLst/>
                <a:latin typeface="Arial" panose="020B0604020202020204" pitchFamily="34" charset="0"/>
              </a:rPr>
              <a:t>. Njegove slike so velikih formatov. Na njih se pojavljajo velike barvne ploskve, praviloma pravokotnih oblik. Njihova nevtralnost in velikost vzbujata v opazovalcu potrebo po kontemplaciji </a:t>
            </a:r>
            <a:r>
              <a:rPr lang="sl-SI" sz="1600" b="0" i="1" dirty="0" smtClean="0">
                <a:solidFill>
                  <a:srgbClr val="222222"/>
                </a:solidFill>
                <a:effectLst/>
                <a:latin typeface="Arial" panose="020B0604020202020204" pitchFamily="34" charset="0"/>
              </a:rPr>
              <a:t>(umirjenem opazovanju in premišljevanju)</a:t>
            </a:r>
            <a:r>
              <a:rPr lang="sl-SI" sz="1600" b="0" i="0" dirty="0" smtClean="0">
                <a:solidFill>
                  <a:srgbClr val="222222"/>
                </a:solidFill>
                <a:effectLst/>
                <a:latin typeface="Arial" panose="020B0604020202020204" pitchFamily="34" charset="0"/>
              </a:rPr>
              <a:t>. Barvna polja nas peljejo v svet čistih barvnih senzacij, ločenih od vsake pripovedi. To vidimo tudi v naslovu dela.</a:t>
            </a:r>
            <a:r>
              <a:rPr lang="sl-SI" sz="1600" dirty="0" smtClean="0"/>
              <a:t/>
            </a:r>
            <a:br>
              <a:rPr lang="sl-SI" sz="1600" dirty="0" smtClean="0"/>
            </a:br>
            <a:r>
              <a:rPr lang="sl-SI" sz="1600" dirty="0" smtClean="0"/>
              <a:t/>
            </a:r>
            <a:br>
              <a:rPr lang="sl-SI" sz="1600" dirty="0" smtClean="0"/>
            </a:br>
            <a:r>
              <a:rPr lang="sl-SI" sz="1400" b="0" i="1" dirty="0" smtClean="0">
                <a:solidFill>
                  <a:srgbClr val="222222"/>
                </a:solidFill>
                <a:effectLst/>
                <a:latin typeface="Arial" panose="020B0604020202020204" pitchFamily="34" charset="0"/>
              </a:rPr>
              <a:t>Sliko sestavljajo od zgoraj navzdol tri barvna polja: modro, rumeno in belo. Toda, pozor. Umetnik previdno gradi svoja polja, z nanašanjem drugih barv jih bogati, te dajejo osnovnim barvam ploskev nov zvok. Na primer rumena barva zažari povsem drugače zaradi toplih rdečkastih robov, spodnja bela pa zveni povsem drugače zgoraj, v prisotnosti toplih, kot spodaj, v prisotnosti hladnih barv. To so prostori čistih barvnih senzacij. Veliki barvni prostori bi nas lahko povezali s svetom impresionističnega mojstra Moneta in njegovih lokvanjev. </a:t>
            </a:r>
            <a:endParaRPr lang="sl-SI" sz="1400" i="1" dirty="0"/>
          </a:p>
        </p:txBody>
      </p:sp>
      <p:sp>
        <p:nvSpPr>
          <p:cNvPr id="4" name="PoljeZBesedilom 3"/>
          <p:cNvSpPr txBox="1"/>
          <p:nvPr/>
        </p:nvSpPr>
        <p:spPr>
          <a:xfrm>
            <a:off x="6888480" y="6339840"/>
            <a:ext cx="5156155" cy="307777"/>
          </a:xfrm>
          <a:prstGeom prst="rect">
            <a:avLst/>
          </a:prstGeom>
          <a:noFill/>
        </p:spPr>
        <p:txBody>
          <a:bodyPr wrap="none" rtlCol="0">
            <a:spAutoFit/>
          </a:bodyPr>
          <a:lstStyle/>
          <a:p>
            <a:r>
              <a:rPr lang="sl-SI" sz="1400" i="1" dirty="0" smtClean="0"/>
              <a:t>Mark </a:t>
            </a:r>
            <a:r>
              <a:rPr lang="sl-SI" sz="1400" i="1" dirty="0" err="1" smtClean="0"/>
              <a:t>Rothko</a:t>
            </a:r>
            <a:r>
              <a:rPr lang="sl-SI" sz="1400" i="1" dirty="0" smtClean="0"/>
              <a:t>, Številka 10, leto 1950, 229,6 x 145,1 cm, olje na platno</a:t>
            </a:r>
            <a:endParaRPr lang="sl-SI" sz="1400" i="1" dirty="0"/>
          </a:p>
        </p:txBody>
      </p:sp>
      <p:pic>
        <p:nvPicPr>
          <p:cNvPr id="5" name="Slika 4"/>
          <p:cNvPicPr>
            <a:picLocks noChangeAspect="1"/>
          </p:cNvPicPr>
          <p:nvPr/>
        </p:nvPicPr>
        <p:blipFill>
          <a:blip r:embed="rId2"/>
          <a:stretch>
            <a:fillRect/>
          </a:stretch>
        </p:blipFill>
        <p:spPr>
          <a:xfrm>
            <a:off x="7080068" y="95161"/>
            <a:ext cx="3927565" cy="6219604"/>
          </a:xfrm>
          <a:prstGeom prst="rect">
            <a:avLst/>
          </a:prstGeom>
        </p:spPr>
      </p:pic>
    </p:spTree>
    <p:extLst>
      <p:ext uri="{BB962C8B-B14F-4D97-AF65-F5344CB8AC3E}">
        <p14:creationId xmlns:p14="http://schemas.microsoft.com/office/powerpoint/2010/main" val="511712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675458" y="574766"/>
            <a:ext cx="5372100" cy="4133850"/>
          </a:xfrm>
          <a:prstGeom prst="rect">
            <a:avLst/>
          </a:prstGeom>
        </p:spPr>
      </p:pic>
      <p:pic>
        <p:nvPicPr>
          <p:cNvPr id="4" name="Slika 3"/>
          <p:cNvPicPr>
            <a:picLocks noChangeAspect="1"/>
          </p:cNvPicPr>
          <p:nvPr/>
        </p:nvPicPr>
        <p:blipFill>
          <a:blip r:embed="rId3"/>
          <a:stretch>
            <a:fillRect/>
          </a:stretch>
        </p:blipFill>
        <p:spPr>
          <a:xfrm>
            <a:off x="6976356" y="574766"/>
            <a:ext cx="4768922" cy="5532392"/>
          </a:xfrm>
          <a:prstGeom prst="rect">
            <a:avLst/>
          </a:prstGeom>
        </p:spPr>
      </p:pic>
      <p:sp>
        <p:nvSpPr>
          <p:cNvPr id="5" name="PoljeZBesedilom 4"/>
          <p:cNvSpPr txBox="1"/>
          <p:nvPr/>
        </p:nvSpPr>
        <p:spPr>
          <a:xfrm>
            <a:off x="10746377" y="6226629"/>
            <a:ext cx="1120628" cy="307777"/>
          </a:xfrm>
          <a:prstGeom prst="rect">
            <a:avLst/>
          </a:prstGeom>
          <a:noFill/>
        </p:spPr>
        <p:txBody>
          <a:bodyPr wrap="none" rtlCol="0">
            <a:spAutoFit/>
          </a:bodyPr>
          <a:lstStyle/>
          <a:p>
            <a:r>
              <a:rPr lang="sl-SI" sz="1400" i="1" smtClean="0"/>
              <a:t>Mark Rothko</a:t>
            </a:r>
            <a:endParaRPr lang="sl-SI" sz="1400" i="1" dirty="0"/>
          </a:p>
        </p:txBody>
      </p:sp>
    </p:spTree>
    <p:extLst>
      <p:ext uri="{BB962C8B-B14F-4D97-AF65-F5344CB8AC3E}">
        <p14:creationId xmlns:p14="http://schemas.microsoft.com/office/powerpoint/2010/main" val="1600908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68531" y="269249"/>
            <a:ext cx="10515600" cy="929712"/>
          </a:xfrm>
        </p:spPr>
        <p:txBody>
          <a:bodyPr>
            <a:normAutofit/>
          </a:bodyPr>
          <a:lstStyle/>
          <a:p>
            <a:r>
              <a:rPr lang="sl-SI" sz="2400" b="1" i="0" dirty="0" smtClean="0">
                <a:solidFill>
                  <a:srgbClr val="222222"/>
                </a:solidFill>
                <a:effectLst/>
                <a:latin typeface="Arial" panose="020B0604020202020204" pitchFamily="34" charset="0"/>
              </a:rPr>
              <a:t>Upanje v boljši svet v času grozljive vojne</a:t>
            </a:r>
            <a:r>
              <a:rPr lang="sl-SI" sz="2400" b="0" i="0" dirty="0" smtClean="0">
                <a:solidFill>
                  <a:srgbClr val="222222"/>
                </a:solidFill>
                <a:effectLst/>
                <a:latin typeface="Arial" panose="020B0604020202020204" pitchFamily="34" charset="0"/>
              </a:rPr>
              <a:t> – </a:t>
            </a:r>
            <a:r>
              <a:rPr lang="sl-SI" sz="2400" b="1" i="0" dirty="0" smtClean="0">
                <a:solidFill>
                  <a:srgbClr val="222222"/>
                </a:solidFill>
                <a:effectLst/>
                <a:latin typeface="Arial" panose="020B0604020202020204" pitchFamily="34" charset="0"/>
              </a:rPr>
              <a:t>dadaizem</a:t>
            </a:r>
            <a:r>
              <a:rPr lang="sl-SI" sz="2400" b="0" i="0" dirty="0" smtClean="0">
                <a:solidFill>
                  <a:srgbClr val="222222"/>
                </a:solidFill>
                <a:effectLst/>
                <a:latin typeface="Arial" panose="020B0604020202020204" pitchFamily="34" charset="0"/>
              </a:rPr>
              <a:t>.</a:t>
            </a:r>
            <a:endParaRPr lang="sl-SI" sz="2400" dirty="0"/>
          </a:p>
        </p:txBody>
      </p:sp>
      <p:sp>
        <p:nvSpPr>
          <p:cNvPr id="3" name="Označba mesta vsebine 2"/>
          <p:cNvSpPr>
            <a:spLocks noGrp="1"/>
          </p:cNvSpPr>
          <p:nvPr>
            <p:ph idx="1"/>
          </p:nvPr>
        </p:nvSpPr>
        <p:spPr>
          <a:xfrm>
            <a:off x="588878" y="1015727"/>
            <a:ext cx="10515600" cy="4351338"/>
          </a:xfrm>
        </p:spPr>
        <p:txBody>
          <a:bodyPr>
            <a:normAutofit/>
          </a:bodyPr>
          <a:lstStyle/>
          <a:p>
            <a:r>
              <a:rPr lang="sl-SI" sz="1600" b="0" i="0" dirty="0" smtClean="0">
                <a:solidFill>
                  <a:srgbClr val="222222"/>
                </a:solidFill>
                <a:effectLst/>
                <a:latin typeface="Arial" panose="020B0604020202020204" pitchFamily="34" charset="0"/>
              </a:rPr>
              <a:t>Med prvo svetovno vojno deluje skupina umetnikov, ki nasprotujejo vojni. Ustvarjajo dela, ki so po značaju </a:t>
            </a:r>
            <a:r>
              <a:rPr lang="sl-SI" sz="1600" b="0" i="0" dirty="0" err="1" smtClean="0">
                <a:solidFill>
                  <a:srgbClr val="222222"/>
                </a:solidFill>
                <a:effectLst/>
                <a:latin typeface="Arial" panose="020B0604020202020204" pitchFamily="34" charset="0"/>
              </a:rPr>
              <a:t>antiumetniška</a:t>
            </a:r>
            <a:r>
              <a:rPr lang="sl-SI" sz="1600" b="0" i="0" dirty="0" smtClean="0">
                <a:solidFill>
                  <a:srgbClr val="222222"/>
                </a:solidFill>
                <a:effectLst/>
                <a:latin typeface="Arial" panose="020B0604020202020204" pitchFamily="34" charset="0"/>
              </a:rPr>
              <a:t> in neklasična. V to skupino sodijo Srečko Kosovel in tržaški konstruktivisti.</a:t>
            </a:r>
            <a:endParaRPr lang="sl-SI" sz="1600" dirty="0"/>
          </a:p>
        </p:txBody>
      </p:sp>
      <p:pic>
        <p:nvPicPr>
          <p:cNvPr id="5" name="Slika 4"/>
          <p:cNvPicPr>
            <a:picLocks noChangeAspect="1"/>
          </p:cNvPicPr>
          <p:nvPr/>
        </p:nvPicPr>
        <p:blipFill rotWithShape="1">
          <a:blip r:embed="rId2"/>
          <a:srcRect l="25413" r="27143"/>
          <a:stretch/>
        </p:blipFill>
        <p:spPr>
          <a:xfrm>
            <a:off x="1245326" y="1910603"/>
            <a:ext cx="4429358" cy="4667983"/>
          </a:xfrm>
          <a:prstGeom prst="rect">
            <a:avLst/>
          </a:prstGeom>
        </p:spPr>
      </p:pic>
      <p:sp>
        <p:nvSpPr>
          <p:cNvPr id="6" name="PoljeZBesedilom 5"/>
          <p:cNvSpPr txBox="1"/>
          <p:nvPr/>
        </p:nvSpPr>
        <p:spPr>
          <a:xfrm>
            <a:off x="5674684" y="6340478"/>
            <a:ext cx="3111749" cy="307777"/>
          </a:xfrm>
          <a:prstGeom prst="rect">
            <a:avLst/>
          </a:prstGeom>
          <a:noFill/>
        </p:spPr>
        <p:txBody>
          <a:bodyPr wrap="none" rtlCol="0">
            <a:spAutoFit/>
          </a:bodyPr>
          <a:lstStyle/>
          <a:p>
            <a:r>
              <a:rPr lang="sl-SI" sz="1400" i="1" dirty="0" smtClean="0"/>
              <a:t>Avgust Černigoj, portret Srečka Kosovela</a:t>
            </a:r>
            <a:endParaRPr lang="sl-SI" sz="1400" i="1" dirty="0"/>
          </a:p>
        </p:txBody>
      </p:sp>
      <p:sp>
        <p:nvSpPr>
          <p:cNvPr id="7" name="PoljeZBesedilom 6"/>
          <p:cNvSpPr txBox="1"/>
          <p:nvPr/>
        </p:nvSpPr>
        <p:spPr>
          <a:xfrm>
            <a:off x="6199989" y="1890412"/>
            <a:ext cx="4765151" cy="1384995"/>
          </a:xfrm>
          <a:prstGeom prst="rect">
            <a:avLst/>
          </a:prstGeom>
          <a:noFill/>
        </p:spPr>
        <p:txBody>
          <a:bodyPr wrap="none" rtlCol="0">
            <a:spAutoFit/>
          </a:bodyPr>
          <a:lstStyle/>
          <a:p>
            <a:r>
              <a:rPr lang="sl-SI" sz="1400" i="1" dirty="0" smtClean="0"/>
              <a:t>Avgust Černigoj, slovenski slikar, grafik, * 24. avgust 1898, Trst,</a:t>
            </a:r>
          </a:p>
          <a:p>
            <a:r>
              <a:rPr lang="sl-SI" sz="1400" i="1" dirty="0" smtClean="0"/>
              <a:t> † 17. november 1985, Sežana. </a:t>
            </a:r>
          </a:p>
          <a:p>
            <a:r>
              <a:rPr lang="sl-SI" sz="1400" i="1" dirty="0" smtClean="0"/>
              <a:t>Černigoj je v Trstu obiskoval umetno-obrtno šolo in </a:t>
            </a:r>
          </a:p>
          <a:p>
            <a:r>
              <a:rPr lang="sl-SI" sz="1400" i="1" dirty="0" smtClean="0"/>
              <a:t>po koncu prve svetovne vojne poučeval risanje v Postojni.</a:t>
            </a:r>
          </a:p>
          <a:p>
            <a:r>
              <a:rPr lang="sl-SI" sz="1400" i="1" dirty="0" smtClean="0"/>
              <a:t> Od 1922 je študiral na münchenski akademiji Becker-</a:t>
            </a:r>
            <a:r>
              <a:rPr lang="sl-SI" sz="1400" i="1" dirty="0" err="1" smtClean="0"/>
              <a:t>Gundahel</a:t>
            </a:r>
            <a:endParaRPr lang="sl-SI" sz="1400" i="1" dirty="0" smtClean="0"/>
          </a:p>
          <a:p>
            <a:r>
              <a:rPr lang="sl-SI" sz="1400" i="1" dirty="0" smtClean="0"/>
              <a:t> in umetnoobrtni šoli </a:t>
            </a:r>
            <a:r>
              <a:rPr lang="sl-SI" sz="1400" i="1" dirty="0" err="1" smtClean="0"/>
              <a:t>Hillerbrand</a:t>
            </a:r>
            <a:r>
              <a:rPr lang="sl-SI" sz="1400" i="1" dirty="0" smtClean="0"/>
              <a:t>. </a:t>
            </a:r>
            <a:endParaRPr lang="sl-SI" sz="1400" i="1" dirty="0"/>
          </a:p>
        </p:txBody>
      </p:sp>
      <p:pic>
        <p:nvPicPr>
          <p:cNvPr id="8" name="Slika 7"/>
          <p:cNvPicPr>
            <a:picLocks noChangeAspect="1"/>
          </p:cNvPicPr>
          <p:nvPr/>
        </p:nvPicPr>
        <p:blipFill>
          <a:blip r:embed="rId3"/>
          <a:stretch>
            <a:fillRect/>
          </a:stretch>
        </p:blipFill>
        <p:spPr>
          <a:xfrm>
            <a:off x="7025009" y="3429296"/>
            <a:ext cx="3115110" cy="2543530"/>
          </a:xfrm>
          <a:prstGeom prst="rect">
            <a:avLst/>
          </a:prstGeom>
        </p:spPr>
      </p:pic>
    </p:spTree>
    <p:extLst>
      <p:ext uri="{BB962C8B-B14F-4D97-AF65-F5344CB8AC3E}">
        <p14:creationId xmlns:p14="http://schemas.microsoft.com/office/powerpoint/2010/main" val="56050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2400" b="1" i="0" cap="all" dirty="0" smtClean="0">
                <a:solidFill>
                  <a:srgbClr val="2C2C2C"/>
                </a:solidFill>
                <a:effectLst/>
                <a:latin typeface="Arial" panose="020B0604020202020204" pitchFamily="34" charset="0"/>
              </a:rPr>
              <a:t>POTOVANJE V DRUGE SVETOVE ALI ODMIK OD RESNIČNOSTI</a:t>
            </a:r>
            <a:br>
              <a:rPr lang="sl-SI" sz="2400" b="1" i="0" cap="all" dirty="0" smtClean="0">
                <a:solidFill>
                  <a:srgbClr val="2C2C2C"/>
                </a:solidFill>
                <a:effectLst/>
                <a:latin typeface="Arial" panose="020B0604020202020204" pitchFamily="34" charset="0"/>
              </a:rPr>
            </a:br>
            <a:endParaRPr lang="sl-SI" sz="2400" dirty="0"/>
          </a:p>
        </p:txBody>
      </p:sp>
      <p:sp>
        <p:nvSpPr>
          <p:cNvPr id="3" name="Označba mesta vsebine 2"/>
          <p:cNvSpPr>
            <a:spLocks noGrp="1"/>
          </p:cNvSpPr>
          <p:nvPr>
            <p:ph idx="1"/>
          </p:nvPr>
        </p:nvSpPr>
        <p:spPr>
          <a:xfrm>
            <a:off x="838200" y="1242151"/>
            <a:ext cx="10515600" cy="647609"/>
          </a:xfrm>
        </p:spPr>
        <p:txBody>
          <a:bodyPr>
            <a:normAutofit/>
          </a:bodyPr>
          <a:lstStyle/>
          <a:p>
            <a:r>
              <a:rPr lang="sl-SI" sz="1600" b="1" i="0" dirty="0" smtClean="0">
                <a:solidFill>
                  <a:srgbClr val="222222"/>
                </a:solidFill>
                <a:effectLst/>
                <a:latin typeface="Arial" panose="020B0604020202020204" pitchFamily="34" charset="0"/>
              </a:rPr>
              <a:t>Nadrealizem </a:t>
            </a:r>
            <a:r>
              <a:rPr lang="sl-SI" sz="1600" b="0" i="0" dirty="0" smtClean="0">
                <a:solidFill>
                  <a:srgbClr val="222222"/>
                </a:solidFill>
                <a:effectLst/>
                <a:latin typeface="Arial" panose="020B0604020202020204" pitchFamily="34" charset="0"/>
              </a:rPr>
              <a:t>pomeni umetniški izraz, pri katerem so avtorji </a:t>
            </a:r>
            <a:r>
              <a:rPr lang="sl-SI" sz="1600" b="0" i="1" dirty="0" smtClean="0">
                <a:solidFill>
                  <a:srgbClr val="222222"/>
                </a:solidFill>
                <a:effectLst/>
                <a:latin typeface="Arial" panose="020B0604020202020204" pitchFamily="34" charset="0"/>
              </a:rPr>
              <a:t>(umetniki)</a:t>
            </a:r>
            <a:r>
              <a:rPr lang="sl-SI" sz="1600" b="0" i="0" dirty="0" smtClean="0">
                <a:solidFill>
                  <a:srgbClr val="222222"/>
                </a:solidFill>
                <a:effectLst/>
                <a:latin typeface="Arial" panose="020B0604020202020204" pitchFamily="34" charset="0"/>
              </a:rPr>
              <a:t> potovali v svet sanj.</a:t>
            </a:r>
            <a:endParaRPr lang="sl-SI" sz="1600" dirty="0"/>
          </a:p>
        </p:txBody>
      </p:sp>
      <p:pic>
        <p:nvPicPr>
          <p:cNvPr id="4" name="Slika 3"/>
          <p:cNvPicPr>
            <a:picLocks noChangeAspect="1"/>
          </p:cNvPicPr>
          <p:nvPr/>
        </p:nvPicPr>
        <p:blipFill>
          <a:blip r:embed="rId2"/>
          <a:stretch>
            <a:fillRect/>
          </a:stretch>
        </p:blipFill>
        <p:spPr>
          <a:xfrm>
            <a:off x="667755" y="1607560"/>
            <a:ext cx="6458929" cy="4611277"/>
          </a:xfrm>
          <a:prstGeom prst="rect">
            <a:avLst/>
          </a:prstGeom>
        </p:spPr>
      </p:pic>
      <p:sp>
        <p:nvSpPr>
          <p:cNvPr id="5" name="PoljeZBesedilom 4"/>
          <p:cNvSpPr txBox="1"/>
          <p:nvPr/>
        </p:nvSpPr>
        <p:spPr>
          <a:xfrm>
            <a:off x="1222956" y="6239427"/>
            <a:ext cx="5666237" cy="523220"/>
          </a:xfrm>
          <a:prstGeom prst="rect">
            <a:avLst/>
          </a:prstGeom>
          <a:noFill/>
        </p:spPr>
        <p:txBody>
          <a:bodyPr wrap="square" rtlCol="0">
            <a:spAutoFit/>
          </a:bodyPr>
          <a:lstStyle/>
          <a:p>
            <a:r>
              <a:rPr lang="pl-PL" sz="1400" i="1" dirty="0" smtClean="0"/>
              <a:t>Salvador Dali, leto 1931,</a:t>
            </a:r>
          </a:p>
          <a:p>
            <a:r>
              <a:rPr lang="pl-PL" sz="1400" i="1" dirty="0" smtClean="0"/>
              <a:t> Vztrajnost spomina, 24,1 x 33 cm, olje na platno</a:t>
            </a:r>
            <a:endParaRPr lang="sl-SI" sz="1400" i="1" dirty="0"/>
          </a:p>
        </p:txBody>
      </p:sp>
      <p:sp>
        <p:nvSpPr>
          <p:cNvPr id="6" name="PoljeZBesedilom 5"/>
          <p:cNvSpPr txBox="1"/>
          <p:nvPr/>
        </p:nvSpPr>
        <p:spPr>
          <a:xfrm>
            <a:off x="7307205" y="1622779"/>
            <a:ext cx="4580421" cy="4616648"/>
          </a:xfrm>
          <a:prstGeom prst="rect">
            <a:avLst/>
          </a:prstGeom>
          <a:noFill/>
        </p:spPr>
        <p:txBody>
          <a:bodyPr wrap="none" rtlCol="0">
            <a:spAutoFit/>
          </a:bodyPr>
          <a:lstStyle/>
          <a:p>
            <a:r>
              <a:rPr lang="sl-SI" sz="1400" i="1" dirty="0" smtClean="0"/>
              <a:t>Ko so Dalija vprašali, ali ta slika ilustrira Einsteinovo teorijo</a:t>
            </a:r>
          </a:p>
          <a:p>
            <a:r>
              <a:rPr lang="sl-SI" sz="1400" i="1" dirty="0" smtClean="0"/>
              <a:t> relativnosti prostora in časa, je odgovoril, </a:t>
            </a:r>
          </a:p>
          <a:p>
            <a:r>
              <a:rPr lang="sl-SI" sz="1400" i="1" dirty="0" smtClean="0"/>
              <a:t>da so ure </a:t>
            </a:r>
            <a:r>
              <a:rPr lang="sl-SI" sz="1400" i="1" dirty="0" err="1" smtClean="0"/>
              <a:t>kamamber</a:t>
            </a:r>
            <a:r>
              <a:rPr lang="sl-SI" sz="1400" i="1" dirty="0" smtClean="0"/>
              <a:t> sir, ki se topi na soncu.</a:t>
            </a:r>
          </a:p>
          <a:p>
            <a:r>
              <a:rPr lang="sl-SI" sz="1400" i="1" dirty="0" smtClean="0"/>
              <a:t>Vztrajnost spomina je ena njegovih najbolj znanih slik. </a:t>
            </a:r>
          </a:p>
          <a:p>
            <a:r>
              <a:rPr lang="sl-SI" sz="1400" i="1" dirty="0" smtClean="0"/>
              <a:t>Jutranja zarja obdaja prizor. Kot bi se v hipu prebudili. </a:t>
            </a:r>
          </a:p>
          <a:p>
            <a:r>
              <a:rPr lang="sl-SI" sz="1400" i="1" dirty="0" smtClean="0"/>
              <a:t>V ozadju so deli morske obale nedaleč od </a:t>
            </a:r>
            <a:r>
              <a:rPr lang="sl-SI" sz="1400" i="1" dirty="0" err="1" smtClean="0"/>
              <a:t>Figuerasa</a:t>
            </a:r>
            <a:r>
              <a:rPr lang="sl-SI" sz="1400" i="1" dirty="0" smtClean="0"/>
              <a:t>, </a:t>
            </a:r>
          </a:p>
          <a:p>
            <a:r>
              <a:rPr lang="sl-SI" sz="1400" i="1" dirty="0" smtClean="0"/>
              <a:t>njegovega rojstnega kraja. V ospredju so štiri žepne ure.</a:t>
            </a:r>
          </a:p>
          <a:p>
            <a:r>
              <a:rPr lang="sl-SI" sz="1400" i="1" dirty="0" smtClean="0"/>
              <a:t> Mehke so. Kot palačinke. Pri mali, spodaj levo, so številčnico</a:t>
            </a:r>
          </a:p>
          <a:p>
            <a:r>
              <a:rPr lang="sl-SI" sz="1400" i="1" dirty="0" smtClean="0"/>
              <a:t> in kazalce razžrle mravlje. Vse kaže na sanje, prostor, </a:t>
            </a:r>
          </a:p>
          <a:p>
            <a:r>
              <a:rPr lang="sl-SI" sz="1400" i="1" dirty="0" smtClean="0"/>
              <a:t>v katerem se čas ustavi in ga ni več.</a:t>
            </a:r>
            <a:br>
              <a:rPr lang="sl-SI" sz="1400" i="1" dirty="0" smtClean="0"/>
            </a:br>
            <a:r>
              <a:rPr lang="sl-SI" sz="1400" i="1" dirty="0" smtClean="0"/>
              <a:t/>
            </a:r>
            <a:br>
              <a:rPr lang="sl-SI" sz="1400" i="1" dirty="0" smtClean="0"/>
            </a:br>
            <a:r>
              <a:rPr lang="sl-SI" sz="1400" i="1" dirty="0" smtClean="0"/>
              <a:t>Nejasna podoba desno je neke vrste avtoportret.</a:t>
            </a:r>
          </a:p>
          <a:p>
            <a:r>
              <a:rPr lang="sl-SI" sz="1400" i="1" dirty="0" smtClean="0"/>
              <a:t> Deluje kot nejasna </a:t>
            </a:r>
            <a:r>
              <a:rPr lang="sl-SI" sz="1400" i="1" dirty="0" err="1" smtClean="0"/>
              <a:t>profilna</a:t>
            </a:r>
            <a:r>
              <a:rPr lang="sl-SI" sz="1400" i="1" dirty="0" smtClean="0"/>
              <a:t> sluzasta podoba, iz katere se</a:t>
            </a:r>
          </a:p>
          <a:p>
            <a:r>
              <a:rPr lang="sl-SI" sz="1400" i="1" dirty="0" smtClean="0"/>
              <a:t> pojavljajo mogočne trepalnice in obrvi. Iz nosnega predela </a:t>
            </a:r>
          </a:p>
          <a:p>
            <a:r>
              <a:rPr lang="sl-SI" sz="1400" i="1" dirty="0" smtClean="0"/>
              <a:t>se cedijo izločki. Kaže na nezavedno stanje v sanjah.</a:t>
            </a:r>
            <a:br>
              <a:rPr lang="sl-SI" sz="1400" i="1" dirty="0" smtClean="0"/>
            </a:br>
            <a:r>
              <a:rPr lang="sl-SI" sz="1400" i="1" dirty="0" smtClean="0"/>
              <a:t/>
            </a:r>
            <a:br>
              <a:rPr lang="sl-SI" sz="1400" i="1" dirty="0" smtClean="0"/>
            </a:br>
            <a:r>
              <a:rPr lang="sl-SI" sz="1400" i="1" dirty="0" smtClean="0"/>
              <a:t>Pravilna pravokotna objekta v sliko vnašata več </a:t>
            </a:r>
          </a:p>
          <a:p>
            <a:r>
              <a:rPr lang="sl-SI" sz="1400" i="1" dirty="0" smtClean="0"/>
              <a:t>prostorskosti in tako glavni motiv povezujejo z ozadjem.</a:t>
            </a:r>
          </a:p>
          <a:p>
            <a:r>
              <a:rPr lang="sl-SI" sz="1400" i="1" dirty="0" smtClean="0"/>
              <a:t> Posušeno drevo nam na svoji veji kot z roko ponuja obešeno </a:t>
            </a:r>
          </a:p>
          <a:p>
            <a:r>
              <a:rPr lang="sl-SI" sz="1400" i="1" dirty="0" smtClean="0"/>
              <a:t>uro in postavi osnovni klicaj v sliko.</a:t>
            </a:r>
          </a:p>
          <a:p>
            <a:endParaRPr lang="sl-SI" sz="1400" i="1" dirty="0"/>
          </a:p>
        </p:txBody>
      </p:sp>
    </p:spTree>
    <p:extLst>
      <p:ext uri="{BB962C8B-B14F-4D97-AF65-F5344CB8AC3E}">
        <p14:creationId xmlns:p14="http://schemas.microsoft.com/office/powerpoint/2010/main" val="3079478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81743" y="190954"/>
            <a:ext cx="2166257" cy="671195"/>
          </a:xfrm>
        </p:spPr>
        <p:txBody>
          <a:bodyPr>
            <a:normAutofit/>
          </a:bodyPr>
          <a:lstStyle/>
          <a:p>
            <a:r>
              <a:rPr lang="sl-SI" sz="2400" b="1" i="0" dirty="0" smtClean="0">
                <a:solidFill>
                  <a:srgbClr val="222222"/>
                </a:solidFill>
                <a:effectLst/>
                <a:latin typeface="Arial" panose="020B0604020202020204" pitchFamily="34" charset="0"/>
              </a:rPr>
              <a:t>Salvador Dali</a:t>
            </a:r>
            <a:endParaRPr lang="sl-SI" sz="2400" dirty="0"/>
          </a:p>
        </p:txBody>
      </p:sp>
      <p:sp>
        <p:nvSpPr>
          <p:cNvPr id="3" name="Označba mesta vsebine 2"/>
          <p:cNvSpPr>
            <a:spLocks noGrp="1"/>
          </p:cNvSpPr>
          <p:nvPr>
            <p:ph idx="1"/>
          </p:nvPr>
        </p:nvSpPr>
        <p:spPr>
          <a:xfrm>
            <a:off x="272143" y="862149"/>
            <a:ext cx="4892041" cy="5885815"/>
          </a:xfrm>
        </p:spPr>
        <p:txBody>
          <a:bodyPr>
            <a:normAutofit fontScale="92500" lnSpcReduction="20000"/>
          </a:bodyPr>
          <a:lstStyle/>
          <a:p>
            <a:r>
              <a:rPr lang="sl-SI" sz="1600" b="1" i="0" dirty="0" smtClean="0">
                <a:solidFill>
                  <a:srgbClr val="222222"/>
                </a:solidFill>
                <a:effectLst/>
                <a:latin typeface="Arial" panose="020B0604020202020204" pitchFamily="34" charset="0"/>
              </a:rPr>
              <a:t>Salvador Dali</a:t>
            </a:r>
            <a:r>
              <a:rPr lang="sl-SI" sz="1600" b="0" i="0" dirty="0" smtClean="0">
                <a:solidFill>
                  <a:srgbClr val="222222"/>
                </a:solidFill>
                <a:effectLst/>
                <a:latin typeface="Arial" panose="020B0604020202020204" pitchFamily="34" charset="0"/>
              </a:rPr>
              <a:t> svoje slikarstvo opisuje kot ročno slikanje prizorov iz sanj. Njegove podobe dobivajo nepričakovane lastnosti.</a:t>
            </a:r>
            <a:r>
              <a:rPr lang="sl-SI" sz="1600" dirty="0" smtClean="0"/>
              <a:t/>
            </a:r>
            <a:br>
              <a:rPr lang="sl-SI" sz="1600" dirty="0" smtClean="0"/>
            </a:br>
            <a:r>
              <a:rPr lang="sl-SI" sz="1600" dirty="0" smtClean="0"/>
              <a:t/>
            </a:r>
            <a:br>
              <a:rPr lang="sl-SI" sz="1600" dirty="0" smtClean="0"/>
            </a:br>
            <a:r>
              <a:rPr lang="sl-SI" sz="1600" dirty="0" smtClean="0"/>
              <a:t>Salvador </a:t>
            </a:r>
            <a:r>
              <a:rPr lang="sl-SI" sz="1600" dirty="0" err="1" smtClean="0"/>
              <a:t>Felip</a:t>
            </a:r>
            <a:r>
              <a:rPr lang="sl-SI" sz="1600" dirty="0" smtClean="0"/>
              <a:t> Jacint Dalí </a:t>
            </a:r>
            <a:r>
              <a:rPr lang="sl-SI" sz="1600" dirty="0" err="1" smtClean="0"/>
              <a:t>Domènech</a:t>
            </a:r>
            <a:r>
              <a:rPr lang="sl-SI" sz="1600" dirty="0" smtClean="0"/>
              <a:t> ali Salvador </a:t>
            </a:r>
            <a:r>
              <a:rPr lang="sl-SI" sz="1600" dirty="0" err="1" smtClean="0"/>
              <a:t>Felipe</a:t>
            </a:r>
            <a:r>
              <a:rPr lang="sl-SI" sz="1600" dirty="0" smtClean="0"/>
              <a:t> Jacinto Dalí </a:t>
            </a:r>
            <a:r>
              <a:rPr lang="sl-SI" sz="1600" dirty="0" err="1" smtClean="0"/>
              <a:t>Domènech</a:t>
            </a:r>
            <a:r>
              <a:rPr lang="sl-SI" sz="1600" dirty="0" smtClean="0"/>
              <a:t>, markiz </a:t>
            </a:r>
            <a:r>
              <a:rPr lang="sl-SI" sz="1600" dirty="0" err="1" smtClean="0"/>
              <a:t>Pubolski</a:t>
            </a:r>
            <a:r>
              <a:rPr lang="sl-SI" sz="1600" dirty="0" smtClean="0"/>
              <a:t>, španski umetnik, * 11. maj 1904, </a:t>
            </a:r>
            <a:r>
              <a:rPr lang="sl-SI" sz="1600" dirty="0" err="1" smtClean="0"/>
              <a:t>Figueres</a:t>
            </a:r>
            <a:r>
              <a:rPr lang="sl-SI" sz="1600" dirty="0" smtClean="0"/>
              <a:t>, Katalonija, Španija, † 23. januar 1989.</a:t>
            </a:r>
          </a:p>
          <a:p>
            <a:r>
              <a:rPr lang="sl-SI" sz="1600" dirty="0" smtClean="0"/>
              <a:t>Salvador Dalí, je bil španski (katalonski) umetnik in eden najpomembnejših slikarjev 20. stoletja. Bil je izurjen risar, najbolj znan po udarnih, bizarnih in čudovitih slikah in ostalih umetniški delih nadrealistične usmeritve. Njegove slikarske sposobnosti pogosto pripisujejo vplivu renesančnih mojstrov. Njegovo najbolj znano delo, Vztrajnost spomina, je bilo dokončano leta 1931. Salvadorjev umetniški repertoar vključuje prav tako film, kiparstvo in fotografijo. Sodeloval je tudi z Waltom Disneyjem pri risanki </a:t>
            </a:r>
            <a:r>
              <a:rPr lang="sl-SI" sz="1600" dirty="0" err="1" smtClean="0"/>
              <a:t>Destino</a:t>
            </a:r>
            <a:r>
              <a:rPr lang="sl-SI" sz="1600" dirty="0" smtClean="0"/>
              <a:t>, ki jo je nagradila tudi Akademija, bila pa je realizirana šele posmrtno leta 2003. Rojen v Kataloniji, v Španiji, je vztrajal, da ima arabske korenine in trdil, da so bili njegovi predniki Mavri, ki so naselili Španijo v letu 711 in da ima od tukaj svoje značilnosti: »moja ljubezen do vsega, kar je privlačno in ekscesno, moja strast po razkošju in moja ljubezen do orientalskih oblek.« Splošno znan kot zelo domiseln, je imel Dalí močno sposobnost delati nenavadne stvari, da je z njimi kakorkoli že pritegnil pozornost nase. To je včasih jezilo tako tiste, ki so ljubili njegovo umetnost, kot tudi njegove kritike, kajti njegove ekscentrične navade so včasih pritegnile več pozornosti javnosti kot njegovo umetniško delo. Ta domnevno načrtna razvpitost je privedla do široke prepoznavnosti pri ljudeh in mnogih nakupov njegovih del s strani ljudi različnih strok.</a:t>
            </a:r>
          </a:p>
          <a:p>
            <a:endParaRPr lang="sl-SI" sz="1600" dirty="0" smtClean="0"/>
          </a:p>
          <a:p>
            <a:endParaRPr lang="sl-SI" sz="1600" dirty="0"/>
          </a:p>
        </p:txBody>
      </p:sp>
      <p:pic>
        <p:nvPicPr>
          <p:cNvPr id="4" name="Slika 3"/>
          <p:cNvPicPr>
            <a:picLocks noChangeAspect="1"/>
          </p:cNvPicPr>
          <p:nvPr/>
        </p:nvPicPr>
        <p:blipFill>
          <a:blip r:embed="rId2"/>
          <a:stretch>
            <a:fillRect/>
          </a:stretch>
        </p:blipFill>
        <p:spPr>
          <a:xfrm>
            <a:off x="9527177" y="113211"/>
            <a:ext cx="1677262" cy="1947788"/>
          </a:xfrm>
          <a:prstGeom prst="rect">
            <a:avLst/>
          </a:prstGeom>
        </p:spPr>
      </p:pic>
      <p:pic>
        <p:nvPicPr>
          <p:cNvPr id="5" name="Slika 4"/>
          <p:cNvPicPr>
            <a:picLocks noChangeAspect="1"/>
          </p:cNvPicPr>
          <p:nvPr/>
        </p:nvPicPr>
        <p:blipFill>
          <a:blip r:embed="rId3"/>
          <a:stretch>
            <a:fillRect/>
          </a:stretch>
        </p:blipFill>
        <p:spPr>
          <a:xfrm>
            <a:off x="5965689" y="2212703"/>
            <a:ext cx="5238750" cy="3838575"/>
          </a:xfrm>
          <a:prstGeom prst="rect">
            <a:avLst/>
          </a:prstGeom>
        </p:spPr>
      </p:pic>
      <p:sp>
        <p:nvSpPr>
          <p:cNvPr id="6" name="Pravokotnik 5"/>
          <p:cNvSpPr/>
          <p:nvPr/>
        </p:nvSpPr>
        <p:spPr>
          <a:xfrm>
            <a:off x="7920469" y="6202982"/>
            <a:ext cx="2601738" cy="307777"/>
          </a:xfrm>
          <a:prstGeom prst="rect">
            <a:avLst/>
          </a:prstGeom>
        </p:spPr>
        <p:txBody>
          <a:bodyPr wrap="none">
            <a:spAutoFit/>
          </a:bodyPr>
          <a:lstStyle/>
          <a:p>
            <a:r>
              <a:rPr lang="sl-SI" sz="1400" i="1" dirty="0" smtClean="0"/>
              <a:t>Skušnjave Svetega Antona (1946)</a:t>
            </a:r>
            <a:endParaRPr lang="sl-SI" sz="1400" i="1" dirty="0"/>
          </a:p>
        </p:txBody>
      </p:sp>
    </p:spTree>
    <p:extLst>
      <p:ext uri="{BB962C8B-B14F-4D97-AF65-F5344CB8AC3E}">
        <p14:creationId xmlns:p14="http://schemas.microsoft.com/office/powerpoint/2010/main" val="1313788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6623413" y="139334"/>
            <a:ext cx="5372100" cy="4343400"/>
          </a:xfrm>
          <a:prstGeom prst="rect">
            <a:avLst/>
          </a:prstGeom>
        </p:spPr>
      </p:pic>
      <p:sp>
        <p:nvSpPr>
          <p:cNvPr id="4" name="PoljeZBesedilom 3"/>
          <p:cNvSpPr txBox="1"/>
          <p:nvPr/>
        </p:nvSpPr>
        <p:spPr>
          <a:xfrm>
            <a:off x="10294070" y="4864231"/>
            <a:ext cx="1146468" cy="307777"/>
          </a:xfrm>
          <a:prstGeom prst="rect">
            <a:avLst/>
          </a:prstGeom>
          <a:noFill/>
        </p:spPr>
        <p:txBody>
          <a:bodyPr wrap="none" rtlCol="0">
            <a:spAutoFit/>
          </a:bodyPr>
          <a:lstStyle/>
          <a:p>
            <a:r>
              <a:rPr lang="sl-SI" sz="1400" i="1" dirty="0" smtClean="0"/>
              <a:t>Salvador Dali</a:t>
            </a:r>
            <a:endParaRPr lang="sl-SI" sz="1400" i="1" dirty="0"/>
          </a:p>
        </p:txBody>
      </p:sp>
      <p:pic>
        <p:nvPicPr>
          <p:cNvPr id="5" name="Slika 4"/>
          <p:cNvPicPr>
            <a:picLocks noChangeAspect="1"/>
          </p:cNvPicPr>
          <p:nvPr/>
        </p:nvPicPr>
        <p:blipFill>
          <a:blip r:embed="rId3"/>
          <a:stretch>
            <a:fillRect/>
          </a:stretch>
        </p:blipFill>
        <p:spPr>
          <a:xfrm>
            <a:off x="520336" y="139334"/>
            <a:ext cx="4114800" cy="3838575"/>
          </a:xfrm>
          <a:prstGeom prst="rect">
            <a:avLst/>
          </a:prstGeom>
        </p:spPr>
      </p:pic>
      <p:pic>
        <p:nvPicPr>
          <p:cNvPr id="6" name="Slika 5"/>
          <p:cNvPicPr>
            <a:picLocks noChangeAspect="1"/>
          </p:cNvPicPr>
          <p:nvPr/>
        </p:nvPicPr>
        <p:blipFill>
          <a:blip r:embed="rId4"/>
          <a:stretch>
            <a:fillRect/>
          </a:stretch>
        </p:blipFill>
        <p:spPr>
          <a:xfrm>
            <a:off x="5222026" y="3300554"/>
            <a:ext cx="2363140" cy="3513020"/>
          </a:xfrm>
          <a:prstGeom prst="rect">
            <a:avLst/>
          </a:prstGeom>
        </p:spPr>
      </p:pic>
    </p:spTree>
    <p:extLst>
      <p:ext uri="{BB962C8B-B14F-4D97-AF65-F5344CB8AC3E}">
        <p14:creationId xmlns:p14="http://schemas.microsoft.com/office/powerpoint/2010/main" val="442215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20486" y="0"/>
            <a:ext cx="10515600" cy="1325563"/>
          </a:xfrm>
        </p:spPr>
        <p:txBody>
          <a:bodyPr>
            <a:normAutofit/>
          </a:bodyPr>
          <a:lstStyle/>
          <a:p>
            <a:r>
              <a:rPr lang="sl-SI" sz="2400" b="1" i="0" dirty="0" smtClean="0">
                <a:solidFill>
                  <a:srgbClr val="222222"/>
                </a:solidFill>
                <a:effectLst/>
                <a:latin typeface="Arial" panose="020B0604020202020204" pitchFamily="34" charset="0"/>
              </a:rPr>
              <a:t>Rene </a:t>
            </a:r>
            <a:r>
              <a:rPr lang="sl-SI" sz="2400" b="1" i="0" dirty="0" err="1" smtClean="0">
                <a:solidFill>
                  <a:srgbClr val="222222"/>
                </a:solidFill>
                <a:effectLst/>
                <a:latin typeface="Arial" panose="020B0604020202020204" pitchFamily="34" charset="0"/>
              </a:rPr>
              <a:t>Magritte</a:t>
            </a:r>
            <a:endParaRPr lang="sl-SI" sz="2400" dirty="0"/>
          </a:p>
        </p:txBody>
      </p:sp>
      <p:sp>
        <p:nvSpPr>
          <p:cNvPr id="3" name="Označba mesta vsebine 2"/>
          <p:cNvSpPr>
            <a:spLocks noGrp="1"/>
          </p:cNvSpPr>
          <p:nvPr>
            <p:ph idx="1"/>
          </p:nvPr>
        </p:nvSpPr>
        <p:spPr>
          <a:xfrm>
            <a:off x="237309" y="995082"/>
            <a:ext cx="4379516" cy="3944471"/>
          </a:xfrm>
        </p:spPr>
        <p:txBody>
          <a:bodyPr>
            <a:normAutofit/>
          </a:bodyPr>
          <a:lstStyle/>
          <a:p>
            <a:pPr marL="0" indent="0">
              <a:buNone/>
            </a:pPr>
            <a:r>
              <a:rPr lang="sl-SI" sz="1600" dirty="0" smtClean="0"/>
              <a:t/>
            </a:r>
            <a:br>
              <a:rPr lang="sl-SI" sz="1600" dirty="0" smtClean="0"/>
            </a:br>
            <a:r>
              <a:rPr lang="sl-SI" sz="1600" dirty="0" smtClean="0"/>
              <a:t/>
            </a:r>
            <a:br>
              <a:rPr lang="sl-SI" sz="1600" dirty="0" smtClean="0"/>
            </a:br>
            <a:r>
              <a:rPr lang="sl-SI" sz="1600" b="0" i="0" dirty="0" smtClean="0">
                <a:solidFill>
                  <a:srgbClr val="222222"/>
                </a:solidFill>
                <a:effectLst/>
                <a:latin typeface="Arial" panose="020B0604020202020204" pitchFamily="34" charset="0"/>
              </a:rPr>
              <a:t>Belgijski slikar </a:t>
            </a:r>
            <a:r>
              <a:rPr lang="sl-SI" sz="1600" b="1" i="0" dirty="0" smtClean="0">
                <a:solidFill>
                  <a:srgbClr val="222222"/>
                </a:solidFill>
                <a:effectLst/>
                <a:latin typeface="Arial" panose="020B0604020202020204" pitchFamily="34" charset="0"/>
              </a:rPr>
              <a:t>Rene </a:t>
            </a:r>
            <a:r>
              <a:rPr lang="sl-SI" sz="1600" b="1" i="0" dirty="0" err="1" smtClean="0">
                <a:solidFill>
                  <a:srgbClr val="222222"/>
                </a:solidFill>
                <a:effectLst/>
                <a:latin typeface="Arial" panose="020B0604020202020204" pitchFamily="34" charset="0"/>
              </a:rPr>
              <a:t>Magritte</a:t>
            </a:r>
            <a:r>
              <a:rPr lang="sl-SI" sz="1600" b="0" i="0" dirty="0" smtClean="0">
                <a:solidFill>
                  <a:srgbClr val="222222"/>
                </a:solidFill>
                <a:effectLst/>
                <a:latin typeface="Arial" panose="020B0604020202020204" pitchFamily="34" charset="0"/>
              </a:rPr>
              <a:t> slika na prvi pogled navadne reči. Položaj objekta ali obutve je ob neki baraki. Obuvala bi morala prekrivati, zakrivati noge, toda ona prehajajo vanje. Tukaj se njegova miselna igra začne. Združitev nam ponudi grozljiv objekt.</a:t>
            </a:r>
            <a:r>
              <a:rPr lang="sl-SI" sz="1600" dirty="0" smtClean="0"/>
              <a:t/>
            </a:r>
            <a:br>
              <a:rPr lang="sl-SI" sz="1600" dirty="0" smtClean="0"/>
            </a:br>
            <a:r>
              <a:rPr lang="sl-SI" sz="1600" b="0" i="0" dirty="0" smtClean="0">
                <a:solidFill>
                  <a:srgbClr val="222222"/>
                </a:solidFill>
                <a:effectLst/>
                <a:latin typeface="Arial" panose="020B0604020202020204" pitchFamily="34" charset="0"/>
              </a:rPr>
              <a:t>Ali bomo to obuli? Ali so to čevlji delavskega razreda, ki jih tako ali tako nima? Ali so to le čevlji kot podaljšek kože?</a:t>
            </a:r>
            <a:r>
              <a:rPr lang="sl-SI" sz="1600" dirty="0" smtClean="0"/>
              <a:t/>
            </a:r>
            <a:br>
              <a:rPr lang="sl-SI" sz="1600" dirty="0" smtClean="0"/>
            </a:br>
            <a:r>
              <a:rPr lang="sl-SI" sz="1600" dirty="0" smtClean="0"/>
              <a:t/>
            </a:r>
            <a:br>
              <a:rPr lang="sl-SI" sz="1600" dirty="0" smtClean="0"/>
            </a:br>
            <a:r>
              <a:rPr lang="sl-SI" sz="1600" b="0" i="0" dirty="0" smtClean="0">
                <a:solidFill>
                  <a:srgbClr val="222222"/>
                </a:solidFill>
                <a:effectLst/>
                <a:latin typeface="Arial" panose="020B0604020202020204" pitchFamily="34" charset="0"/>
              </a:rPr>
              <a:t>Avtor jih je naslikal precej hladno in zadržano. Teksture je postavil na predmete jasno in čisto. Vse deluje naravno in realno. Razen osrednjega motiva.</a:t>
            </a:r>
            <a:endParaRPr lang="sl-SI" sz="1600" dirty="0"/>
          </a:p>
        </p:txBody>
      </p:sp>
      <p:sp>
        <p:nvSpPr>
          <p:cNvPr id="4" name="PoljeZBesedilom 3"/>
          <p:cNvSpPr txBox="1"/>
          <p:nvPr/>
        </p:nvSpPr>
        <p:spPr>
          <a:xfrm>
            <a:off x="7672250" y="5233850"/>
            <a:ext cx="3762103" cy="1815882"/>
          </a:xfrm>
          <a:prstGeom prst="rect">
            <a:avLst/>
          </a:prstGeom>
          <a:noFill/>
        </p:spPr>
        <p:txBody>
          <a:bodyPr wrap="square" rtlCol="0">
            <a:spAutoFit/>
          </a:bodyPr>
          <a:lstStyle/>
          <a:p>
            <a:r>
              <a:rPr lang="sl-SI" sz="1400" i="1" dirty="0" smtClean="0"/>
              <a:t>Rene </a:t>
            </a:r>
            <a:r>
              <a:rPr lang="sl-SI" sz="1400" i="1" dirty="0" err="1" smtClean="0"/>
              <a:t>Magritte</a:t>
            </a:r>
            <a:r>
              <a:rPr lang="sl-SI" sz="1400" i="1" dirty="0" smtClean="0"/>
              <a:t>, leto 1935,</a:t>
            </a:r>
          </a:p>
          <a:p>
            <a:r>
              <a:rPr lang="sl-SI" sz="1400" i="1" dirty="0" smtClean="0"/>
              <a:t> Rdeči model ˙(Le Model </a:t>
            </a:r>
            <a:r>
              <a:rPr lang="sl-SI" sz="1400" i="1" dirty="0" err="1" smtClean="0"/>
              <a:t>Rouge</a:t>
            </a:r>
            <a:r>
              <a:rPr lang="sl-SI" sz="1400" i="1" dirty="0" smtClean="0"/>
              <a:t>), </a:t>
            </a:r>
          </a:p>
          <a:p>
            <a:r>
              <a:rPr lang="sl-SI" sz="1400" i="1" dirty="0" smtClean="0"/>
              <a:t>56 x 46 cm, olje na platno, utrjeno na karton</a:t>
            </a:r>
          </a:p>
          <a:p>
            <a:r>
              <a:rPr lang="sl-SI" sz="1400" i="1" dirty="0" smtClean="0"/>
              <a:t/>
            </a:r>
            <a:br>
              <a:rPr lang="sl-SI" sz="1400" i="1" dirty="0" smtClean="0"/>
            </a:br>
            <a:r>
              <a:rPr lang="sl-SI" sz="1400" i="1" dirty="0" smtClean="0"/>
              <a:t>Rdeči model je slika, ki duhovito povezuje</a:t>
            </a:r>
          </a:p>
          <a:p>
            <a:r>
              <a:rPr lang="sl-SI" sz="1400" i="1" dirty="0" smtClean="0"/>
              <a:t> škornje in stopala v obutev. Presenečenje izhaja </a:t>
            </a:r>
          </a:p>
          <a:p>
            <a:r>
              <a:rPr lang="sl-SI" sz="1400" i="1" dirty="0" smtClean="0"/>
              <a:t>ob prehodu iz enega lika v drugega.</a:t>
            </a:r>
            <a:br>
              <a:rPr lang="sl-SI" sz="1400" i="1" dirty="0" smtClean="0"/>
            </a:br>
            <a:endParaRPr lang="sl-SI" sz="1400" i="1" dirty="0"/>
          </a:p>
        </p:txBody>
      </p:sp>
      <p:pic>
        <p:nvPicPr>
          <p:cNvPr id="5" name="Slika 4"/>
          <p:cNvPicPr>
            <a:picLocks noChangeAspect="1"/>
          </p:cNvPicPr>
          <p:nvPr/>
        </p:nvPicPr>
        <p:blipFill>
          <a:blip r:embed="rId2"/>
          <a:stretch>
            <a:fillRect/>
          </a:stretch>
        </p:blipFill>
        <p:spPr>
          <a:xfrm>
            <a:off x="6961997" y="151311"/>
            <a:ext cx="4404867" cy="5082539"/>
          </a:xfrm>
          <a:prstGeom prst="rect">
            <a:avLst/>
          </a:prstGeom>
        </p:spPr>
      </p:pic>
      <p:sp>
        <p:nvSpPr>
          <p:cNvPr id="6" name="PoljeZBesedilom 5"/>
          <p:cNvSpPr txBox="1"/>
          <p:nvPr/>
        </p:nvSpPr>
        <p:spPr>
          <a:xfrm>
            <a:off x="331951" y="5259974"/>
            <a:ext cx="5824736" cy="1169551"/>
          </a:xfrm>
          <a:prstGeom prst="rect">
            <a:avLst/>
          </a:prstGeom>
          <a:noFill/>
        </p:spPr>
        <p:txBody>
          <a:bodyPr wrap="none" rtlCol="0">
            <a:spAutoFit/>
          </a:bodyPr>
          <a:lstStyle/>
          <a:p>
            <a:r>
              <a:rPr lang="sl-SI" sz="1400" i="1" dirty="0" err="1" smtClean="0"/>
              <a:t>Magritte</a:t>
            </a:r>
            <a:r>
              <a:rPr lang="sl-SI" sz="1400" i="1" dirty="0" smtClean="0"/>
              <a:t> opisuje svoje slike:</a:t>
            </a:r>
          </a:p>
          <a:p>
            <a:endParaRPr lang="sl-SI" sz="1400" i="1" dirty="0" smtClean="0"/>
          </a:p>
          <a:p>
            <a:r>
              <a:rPr lang="sl-SI" sz="1400" i="1" dirty="0" smtClean="0"/>
              <a:t>"Moje slike so vidljivi prizori, ki nič ne skrivajo, izzivajo </a:t>
            </a:r>
            <a:r>
              <a:rPr lang="sl-SI" sz="1400" i="1" dirty="0" err="1" smtClean="0"/>
              <a:t>misterijo</a:t>
            </a:r>
            <a:r>
              <a:rPr lang="sl-SI" sz="1400" i="1" dirty="0" smtClean="0"/>
              <a:t> ... </a:t>
            </a:r>
          </a:p>
          <a:p>
            <a:r>
              <a:rPr lang="sl-SI" sz="1400" i="1" dirty="0" smtClean="0"/>
              <a:t>ko se ob gledanju vprašajo, kaj to pomeni ... ne pomeni nič, </a:t>
            </a:r>
          </a:p>
          <a:p>
            <a:r>
              <a:rPr lang="sl-SI" sz="1400" i="1" dirty="0" smtClean="0"/>
              <a:t>ker niti misterij ne pomeni ničesar, ker se ga ne da spoznati (je nespoznaven)."</a:t>
            </a:r>
            <a:endParaRPr lang="sl-SI" sz="1400" i="1" dirty="0"/>
          </a:p>
        </p:txBody>
      </p:sp>
    </p:spTree>
    <p:extLst>
      <p:ext uri="{BB962C8B-B14F-4D97-AF65-F5344CB8AC3E}">
        <p14:creationId xmlns:p14="http://schemas.microsoft.com/office/powerpoint/2010/main" val="2857605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1783486" y="435700"/>
            <a:ext cx="3044794" cy="2089785"/>
          </a:xfrm>
          <a:prstGeom prst="rect">
            <a:avLst/>
          </a:prstGeom>
        </p:spPr>
      </p:pic>
      <p:pic>
        <p:nvPicPr>
          <p:cNvPr id="3" name="Slika 2"/>
          <p:cNvPicPr>
            <a:picLocks noChangeAspect="1"/>
          </p:cNvPicPr>
          <p:nvPr/>
        </p:nvPicPr>
        <p:blipFill>
          <a:blip r:embed="rId3"/>
          <a:stretch>
            <a:fillRect/>
          </a:stretch>
        </p:blipFill>
        <p:spPr>
          <a:xfrm>
            <a:off x="1921074" y="2876418"/>
            <a:ext cx="2769619" cy="3557722"/>
          </a:xfrm>
          <a:prstGeom prst="rect">
            <a:avLst/>
          </a:prstGeom>
        </p:spPr>
      </p:pic>
      <p:pic>
        <p:nvPicPr>
          <p:cNvPr id="4" name="Slika 3"/>
          <p:cNvPicPr>
            <a:picLocks noChangeAspect="1"/>
          </p:cNvPicPr>
          <p:nvPr/>
        </p:nvPicPr>
        <p:blipFill>
          <a:blip r:embed="rId4"/>
          <a:stretch>
            <a:fillRect/>
          </a:stretch>
        </p:blipFill>
        <p:spPr>
          <a:xfrm>
            <a:off x="6264849" y="435700"/>
            <a:ext cx="3715173" cy="2089785"/>
          </a:xfrm>
          <a:prstGeom prst="rect">
            <a:avLst/>
          </a:prstGeom>
        </p:spPr>
      </p:pic>
      <p:pic>
        <p:nvPicPr>
          <p:cNvPr id="5" name="Slika 4"/>
          <p:cNvPicPr>
            <a:picLocks noChangeAspect="1"/>
          </p:cNvPicPr>
          <p:nvPr/>
        </p:nvPicPr>
        <p:blipFill>
          <a:blip r:embed="rId5"/>
          <a:stretch>
            <a:fillRect/>
          </a:stretch>
        </p:blipFill>
        <p:spPr>
          <a:xfrm>
            <a:off x="6138991" y="2686866"/>
            <a:ext cx="3936826" cy="3936826"/>
          </a:xfrm>
          <a:prstGeom prst="rect">
            <a:avLst/>
          </a:prstGeom>
        </p:spPr>
      </p:pic>
    </p:spTree>
    <p:extLst>
      <p:ext uri="{BB962C8B-B14F-4D97-AF65-F5344CB8AC3E}">
        <p14:creationId xmlns:p14="http://schemas.microsoft.com/office/powerpoint/2010/main" val="1958429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a:srcRect b="12119"/>
          <a:stretch/>
        </p:blipFill>
        <p:spPr>
          <a:xfrm>
            <a:off x="1001487" y="200298"/>
            <a:ext cx="4540712" cy="2656114"/>
          </a:xfrm>
          <a:prstGeom prst="rect">
            <a:avLst/>
          </a:prstGeom>
        </p:spPr>
      </p:pic>
      <p:pic>
        <p:nvPicPr>
          <p:cNvPr id="3" name="Slika 2"/>
          <p:cNvPicPr>
            <a:picLocks noChangeAspect="1"/>
          </p:cNvPicPr>
          <p:nvPr/>
        </p:nvPicPr>
        <p:blipFill>
          <a:blip r:embed="rId3"/>
          <a:stretch>
            <a:fillRect/>
          </a:stretch>
        </p:blipFill>
        <p:spPr>
          <a:xfrm>
            <a:off x="1001487" y="3126377"/>
            <a:ext cx="3249945" cy="3521255"/>
          </a:xfrm>
          <a:prstGeom prst="rect">
            <a:avLst/>
          </a:prstGeom>
        </p:spPr>
      </p:pic>
      <p:pic>
        <p:nvPicPr>
          <p:cNvPr id="4" name="Slika 3"/>
          <p:cNvPicPr>
            <a:picLocks noChangeAspect="1"/>
          </p:cNvPicPr>
          <p:nvPr/>
        </p:nvPicPr>
        <p:blipFill>
          <a:blip r:embed="rId4"/>
          <a:stretch>
            <a:fillRect/>
          </a:stretch>
        </p:blipFill>
        <p:spPr>
          <a:xfrm>
            <a:off x="5122545" y="3361507"/>
            <a:ext cx="5238750" cy="3286125"/>
          </a:xfrm>
          <a:prstGeom prst="rect">
            <a:avLst/>
          </a:prstGeom>
        </p:spPr>
      </p:pic>
      <p:pic>
        <p:nvPicPr>
          <p:cNvPr id="5" name="Slika 4"/>
          <p:cNvPicPr>
            <a:picLocks noChangeAspect="1"/>
          </p:cNvPicPr>
          <p:nvPr/>
        </p:nvPicPr>
        <p:blipFill rotWithShape="1">
          <a:blip r:embed="rId5"/>
          <a:srcRect l="5592" t="7929" r="15714"/>
          <a:stretch/>
        </p:blipFill>
        <p:spPr>
          <a:xfrm>
            <a:off x="6816906" y="92986"/>
            <a:ext cx="3544389" cy="3110189"/>
          </a:xfrm>
          <a:prstGeom prst="rect">
            <a:avLst/>
          </a:prstGeom>
        </p:spPr>
      </p:pic>
    </p:spTree>
    <p:extLst>
      <p:ext uri="{BB962C8B-B14F-4D97-AF65-F5344CB8AC3E}">
        <p14:creationId xmlns:p14="http://schemas.microsoft.com/office/powerpoint/2010/main" val="2793792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888909"/>
          </a:xfrm>
        </p:spPr>
        <p:txBody>
          <a:bodyPr>
            <a:normAutofit/>
          </a:bodyPr>
          <a:lstStyle/>
          <a:p>
            <a:r>
              <a:rPr lang="sl-SI" sz="2400" b="1" i="0" dirty="0" smtClean="0">
                <a:solidFill>
                  <a:srgbClr val="222222"/>
                </a:solidFill>
                <a:effectLst/>
                <a:latin typeface="Arial" panose="020B0604020202020204" pitchFamily="34" charset="0"/>
              </a:rPr>
              <a:t>Abstraktni ekspresionizem</a:t>
            </a:r>
            <a:endParaRPr lang="sl-SI" sz="2400" dirty="0"/>
          </a:p>
        </p:txBody>
      </p:sp>
      <p:sp>
        <p:nvSpPr>
          <p:cNvPr id="3" name="Označba mesta vsebine 2"/>
          <p:cNvSpPr>
            <a:spLocks noGrp="1"/>
          </p:cNvSpPr>
          <p:nvPr>
            <p:ph idx="1"/>
          </p:nvPr>
        </p:nvSpPr>
        <p:spPr>
          <a:xfrm>
            <a:off x="594360" y="1254034"/>
            <a:ext cx="10515600" cy="1105989"/>
          </a:xfrm>
        </p:spPr>
        <p:txBody>
          <a:bodyPr>
            <a:normAutofit/>
          </a:bodyPr>
          <a:lstStyle/>
          <a:p>
            <a:r>
              <a:rPr lang="sl-SI" sz="1600" b="1" i="0" dirty="0" smtClean="0">
                <a:solidFill>
                  <a:srgbClr val="222222"/>
                </a:solidFill>
                <a:effectLst/>
                <a:latin typeface="Arial" panose="020B0604020202020204" pitchFamily="34" charset="0"/>
              </a:rPr>
              <a:t>Abstraktni ekspresionizem</a:t>
            </a:r>
            <a:r>
              <a:rPr lang="sl-SI" sz="1600" b="0" i="0" dirty="0" smtClean="0">
                <a:solidFill>
                  <a:srgbClr val="222222"/>
                </a:solidFill>
                <a:effectLst/>
                <a:latin typeface="Arial" panose="020B0604020202020204" pitchFamily="34" charset="0"/>
              </a:rPr>
              <a:t> se pojavi v ZDA. Slikarji slikajo na velikih platnih, s širokimi čopiči in debelimi namazi barv, ki se cedijo s platen. V Evropi slikarji delajo na manjših platnih, pri tem kombinirajo različne materiale, na sliko lepijo mivko, dodajajo kose zarjavele pločevine, bitumen, včasih kurijo barvo na površini slike, iščejo nove oblike in teksture.</a:t>
            </a:r>
            <a:endParaRPr lang="sl-SI" sz="1600" dirty="0"/>
          </a:p>
        </p:txBody>
      </p:sp>
      <p:pic>
        <p:nvPicPr>
          <p:cNvPr id="4" name="Slika 3"/>
          <p:cNvPicPr>
            <a:picLocks noChangeAspect="1"/>
          </p:cNvPicPr>
          <p:nvPr/>
        </p:nvPicPr>
        <p:blipFill>
          <a:blip r:embed="rId2"/>
          <a:stretch>
            <a:fillRect/>
          </a:stretch>
        </p:blipFill>
        <p:spPr>
          <a:xfrm>
            <a:off x="2069593" y="2289642"/>
            <a:ext cx="7565134" cy="4326311"/>
          </a:xfrm>
          <a:prstGeom prst="rect">
            <a:avLst/>
          </a:prstGeom>
        </p:spPr>
      </p:pic>
    </p:spTree>
    <p:extLst>
      <p:ext uri="{BB962C8B-B14F-4D97-AF65-F5344CB8AC3E}">
        <p14:creationId xmlns:p14="http://schemas.microsoft.com/office/powerpoint/2010/main" val="3839129152"/>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1432</Words>
  <Application>Microsoft Office PowerPoint</Application>
  <PresentationFormat>Širokozaslonsko</PresentationFormat>
  <Paragraphs>75</Paragraphs>
  <Slides>13</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13</vt:i4>
      </vt:variant>
    </vt:vector>
  </HeadingPairs>
  <TitlesOfParts>
    <vt:vector size="17" baseType="lpstr">
      <vt:lpstr>Arial</vt:lpstr>
      <vt:lpstr>Calibri</vt:lpstr>
      <vt:lpstr>Calibri Light</vt:lpstr>
      <vt:lpstr>Officeova tema</vt:lpstr>
      <vt:lpstr>UMETNOSTNA ZGODOVINA</vt:lpstr>
      <vt:lpstr>Upanje v boljši svet v času grozljive vojne – dadaizem.</vt:lpstr>
      <vt:lpstr>POTOVANJE V DRUGE SVETOVE ALI ODMIK OD RESNIČNOSTI </vt:lpstr>
      <vt:lpstr>Salvador Dali</vt:lpstr>
      <vt:lpstr>PowerPointova predstavitev</vt:lpstr>
      <vt:lpstr>Rene Magritte</vt:lpstr>
      <vt:lpstr>PowerPointova predstavitev</vt:lpstr>
      <vt:lpstr>PowerPointova predstavitev</vt:lpstr>
      <vt:lpstr>Abstraktni ekspresionizem</vt:lpstr>
      <vt:lpstr>Jackson Pollock</vt:lpstr>
      <vt:lpstr>PowerPointova predstavitev</vt:lpstr>
      <vt:lpstr>Mark Rothko</vt:lpstr>
      <vt:lpstr>PowerPointova predstavitev</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UMETNOSTNA ZGODOVINA</dc:title>
  <dc:creator>Mariza</dc:creator>
  <cp:lastModifiedBy>Mariza</cp:lastModifiedBy>
  <cp:revision>16</cp:revision>
  <dcterms:created xsi:type="dcterms:W3CDTF">2021-01-27T09:13:45Z</dcterms:created>
  <dcterms:modified xsi:type="dcterms:W3CDTF">2021-01-28T15:11:33Z</dcterms:modified>
</cp:coreProperties>
</file>