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839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031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420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399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791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71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155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89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38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467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089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024D-674F-4C8B-B79D-2976DD3EA3FD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37B72-2320-4F31-B8C2-973B29AE59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17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ČRKE V IZRAZIH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64" y="1122363"/>
            <a:ext cx="2080072" cy="208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6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Naloga: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Vsakič,  ko Miha obišče babico, dobi dve čokoladi in </a:t>
            </a:r>
            <a:r>
              <a:rPr lang="sl-SI" b="1" dirty="0">
                <a:solidFill>
                  <a:srgbClr val="FF0000"/>
                </a:solidFill>
              </a:rPr>
              <a:t>nekaj</a:t>
            </a:r>
            <a:r>
              <a:rPr lang="sl-SI" dirty="0"/>
              <a:t> bonbonov.</a:t>
            </a:r>
          </a:p>
          <a:p>
            <a:r>
              <a:rPr lang="sl-SI" dirty="0"/>
              <a:t>Koliko kosov sladkarij dobi Miha?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Kako bi zapisal račun?</a:t>
            </a:r>
          </a:p>
          <a:p>
            <a:pPr marL="0" indent="0"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RAČUN: 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2 + a =</a:t>
            </a:r>
            <a:endParaRPr lang="sl-SI" dirty="0"/>
          </a:p>
        </p:txBody>
      </p:sp>
      <p:sp>
        <p:nvSpPr>
          <p:cNvPr id="4" name="Ovalni oblaček 3"/>
          <p:cNvSpPr/>
          <p:nvPr/>
        </p:nvSpPr>
        <p:spPr>
          <a:xfrm>
            <a:off x="7160653" y="2446985"/>
            <a:ext cx="4739425" cy="2820473"/>
          </a:xfrm>
          <a:prstGeom prst="wedgeEllipseCallout">
            <a:avLst>
              <a:gd name="adj1" fmla="val -154292"/>
              <a:gd name="adj2" fmla="val 606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solidFill>
                  <a:schemeClr val="tx1"/>
                </a:solidFill>
              </a:rPr>
              <a:t>Ker je število bonbonov neznano, </a:t>
            </a:r>
            <a:r>
              <a:rPr lang="sl-SI" sz="2400" b="1" dirty="0" smtClean="0">
                <a:solidFill>
                  <a:schemeClr val="tx1"/>
                </a:solidFill>
              </a:rPr>
              <a:t>zapišemo </a:t>
            </a:r>
            <a:r>
              <a:rPr lang="sl-SI" sz="2400" b="1" dirty="0" smtClean="0">
                <a:solidFill>
                  <a:schemeClr val="tx1"/>
                </a:solidFill>
              </a:rPr>
              <a:t>črko (npr. </a:t>
            </a:r>
            <a:r>
              <a:rPr lang="sl-SI" sz="2400" b="1" dirty="0" err="1" smtClean="0">
                <a:solidFill>
                  <a:schemeClr val="tx1"/>
                </a:solidFill>
              </a:rPr>
              <a:t>a,b,x</a:t>
            </a:r>
            <a:r>
              <a:rPr lang="sl-SI" sz="2400" b="1" dirty="0" smtClean="0">
                <a:solidFill>
                  <a:schemeClr val="tx1"/>
                </a:solidFill>
              </a:rPr>
              <a:t>…)</a:t>
            </a:r>
            <a:r>
              <a:rPr lang="sl-SI" sz="24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sl-SI" sz="2400" dirty="0" smtClean="0">
                <a:solidFill>
                  <a:schemeClr val="tx1"/>
                </a:solidFill>
              </a:rPr>
              <a:t>Lahko </a:t>
            </a:r>
            <a:r>
              <a:rPr lang="sl-SI" sz="2400" dirty="0" smtClean="0">
                <a:solidFill>
                  <a:schemeClr val="tx1"/>
                </a:solidFill>
              </a:rPr>
              <a:t>je dobil 2 bonbona, lahko tri, štiri</a:t>
            </a:r>
            <a:r>
              <a:rPr lang="sl-SI" sz="24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sl-SI" sz="2400" dirty="0" smtClean="0">
                <a:solidFill>
                  <a:schemeClr val="tx1"/>
                </a:solidFill>
              </a:rPr>
              <a:t>Število </a:t>
            </a:r>
            <a:r>
              <a:rPr lang="sl-SI" sz="2400" dirty="0" smtClean="0">
                <a:solidFill>
                  <a:schemeClr val="tx1"/>
                </a:solidFill>
              </a:rPr>
              <a:t>bonbonov je torej neznano.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3408606" y="5657671"/>
            <a:ext cx="6688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Če v matematiki uporabljamo črke, jim pravimo črkovne oznake. Uporabljamo jih v številskih izrazih.</a:t>
            </a:r>
            <a:endParaRPr lang="sl-SI" sz="2400" b="1" dirty="0">
              <a:solidFill>
                <a:srgbClr val="FF000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936" y="365125"/>
            <a:ext cx="1376810" cy="137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5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rešujemo take izraze?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PRIMER:</a:t>
            </a:r>
          </a:p>
          <a:p>
            <a:pPr marL="0" indent="0">
              <a:buNone/>
            </a:pPr>
            <a:r>
              <a:rPr lang="sl-SI" dirty="0" smtClean="0"/>
              <a:t>Izračunaj izraz 6 x a + 7, če veš da je a = 10!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Račun:   </a:t>
            </a:r>
          </a:p>
          <a:p>
            <a:pPr marL="0" indent="0">
              <a:buNone/>
            </a:pPr>
            <a:r>
              <a:rPr lang="sl-SI" dirty="0" smtClean="0"/>
              <a:t>   </a:t>
            </a:r>
            <a:r>
              <a:rPr lang="sl-SI" dirty="0" smtClean="0">
                <a:solidFill>
                  <a:srgbClr val="FF0000"/>
                </a:solidFill>
              </a:rPr>
              <a:t>6 x a </a:t>
            </a:r>
            <a:r>
              <a:rPr lang="sl-SI" dirty="0" smtClean="0"/>
              <a:t>+ 7 =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smtClean="0">
                <a:solidFill>
                  <a:srgbClr val="FF0000"/>
                </a:solidFill>
              </a:rPr>
              <a:t>6 x 10 </a:t>
            </a:r>
            <a:r>
              <a:rPr lang="sl-SI" dirty="0" smtClean="0"/>
              <a:t>+ 7 =</a:t>
            </a:r>
            <a:r>
              <a:rPr lang="sl-SI" dirty="0" smtClean="0"/>
              <a:t> </a:t>
            </a:r>
          </a:p>
          <a:p>
            <a:pPr marL="0" indent="0">
              <a:buNone/>
            </a:pPr>
            <a:r>
              <a:rPr lang="sl-SI" dirty="0" smtClean="0"/>
              <a:t>= 60 + 7 = </a:t>
            </a:r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smtClean="0"/>
              <a:t>67</a:t>
            </a:r>
            <a:endParaRPr lang="sl-SI" dirty="0"/>
          </a:p>
        </p:txBody>
      </p:sp>
      <p:sp>
        <p:nvSpPr>
          <p:cNvPr id="4" name="Ovalni oblaček 3"/>
          <p:cNvSpPr/>
          <p:nvPr/>
        </p:nvSpPr>
        <p:spPr>
          <a:xfrm>
            <a:off x="4906851" y="2910625"/>
            <a:ext cx="4893972" cy="2228045"/>
          </a:xfrm>
          <a:prstGeom prst="wedgeEllipseCallout">
            <a:avLst>
              <a:gd name="adj1" fmla="val -95449"/>
              <a:gd name="adj2" fmla="val 16444"/>
            </a:avLst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 smtClean="0"/>
              <a:t>Kako to izračunam?</a:t>
            </a:r>
          </a:p>
          <a:p>
            <a:pPr algn="ctr"/>
            <a:r>
              <a:rPr lang="sl-SI" sz="2400" b="1" dirty="0" smtClean="0"/>
              <a:t>V izraz vstavim vrednost a, torej 10, nato pa izračunam kot navaden izraz.</a:t>
            </a:r>
            <a:endParaRPr lang="sl-SI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877" y="777942"/>
            <a:ext cx="1376810" cy="137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9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Skušaj rešiti nalogo iz učbenika, str. 127/3.,4.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060" y="1949226"/>
            <a:ext cx="1376810" cy="137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8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163</Words>
  <Application>Microsoft Office PowerPoint</Application>
  <PresentationFormat>Širokozaslonsko</PresentationFormat>
  <Paragraphs>26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ČRKE V IZRAZIH</vt:lpstr>
      <vt:lpstr>Naloga: </vt:lpstr>
      <vt:lpstr>Kako rešujemo take izraze?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ČRKE V IZRAZIH</dc:title>
  <dc:creator>petra.bergoc@gmail.com</dc:creator>
  <cp:lastModifiedBy>petra.bergoc@gmail.com</cp:lastModifiedBy>
  <cp:revision>3</cp:revision>
  <dcterms:created xsi:type="dcterms:W3CDTF">2020-12-21T16:28:45Z</dcterms:created>
  <dcterms:modified xsi:type="dcterms:W3CDTF">2020-12-21T18:15:08Z</dcterms:modified>
</cp:coreProperties>
</file>