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64" r:id="rId5"/>
    <p:sldId id="280" r:id="rId6"/>
    <p:sldId id="281" r:id="rId7"/>
    <p:sldId id="282" r:id="rId8"/>
    <p:sldId id="274" r:id="rId9"/>
    <p:sldId id="284" r:id="rId10"/>
    <p:sldId id="285" r:id="rId11"/>
    <p:sldId id="286" r:id="rId12"/>
    <p:sldId id="289" r:id="rId13"/>
    <p:sldId id="287" r:id="rId14"/>
    <p:sldId id="290" r:id="rId15"/>
    <p:sldId id="288" r:id="rId16"/>
    <p:sldId id="296" r:id="rId17"/>
    <p:sldId id="291" r:id="rId18"/>
    <p:sldId id="292" r:id="rId19"/>
    <p:sldId id="293" r:id="rId20"/>
    <p:sldId id="294" r:id="rId21"/>
    <p:sldId id="266" r:id="rId22"/>
    <p:sldId id="295" r:id="rId23"/>
  </p:sldIdLst>
  <p:sldSz cx="12188825" cy="6858000"/>
  <p:notesSz cx="6858000" cy="9144000"/>
  <p:defaultTextStyle>
    <a:defPPr rtl="0">
      <a:defRPr lang="sl-si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86" d="100"/>
          <a:sy n="86" d="100"/>
        </p:scale>
        <p:origin x="562" y="-163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sl-SI" dirty="0">
              <a:solidFill>
                <a:schemeClr val="tx2"/>
              </a:solidFill>
            </a:endParaRPr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B8D5E76A-13CE-4C70-827C-CBE96DCBB278}" type="datetime1">
              <a:rPr lang="sl-SI" smtClean="0">
                <a:solidFill>
                  <a:schemeClr val="tx2"/>
                </a:solidFill>
              </a:rPr>
              <a:pPr algn="r" rtl="0"/>
              <a:t>21. 12. 2020</a:t>
            </a:fld>
            <a:endParaRPr lang="sl-SI" dirty="0">
              <a:solidFill>
                <a:schemeClr val="tx2"/>
              </a:solidFill>
            </a:endParaRP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sl-SI" dirty="0">
              <a:solidFill>
                <a:schemeClr val="tx2"/>
              </a:solidFill>
            </a:endParaRPr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sl-SI" smtClean="0">
                <a:solidFill>
                  <a:schemeClr val="tx2"/>
                </a:solidFill>
              </a:rPr>
              <a:pPr algn="r" rtl="0"/>
              <a:t>‹#›</a:t>
            </a:fld>
            <a:endParaRPr lang="sl-SI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8C0CE481-4143-40CC-9C75-957D0B4011B2}" type="datetime1">
              <a:rPr lang="sl-SI" smtClean="0"/>
              <a:pPr/>
              <a:t>21. 12. 2020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sl-SI" smtClean="0"/>
              <a:pPr/>
              <a:t>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67967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371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516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363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201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96F01-7154-41E0-B48B-A6921757531A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l-SI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890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sl-SI" noProof="0"/>
              <a:t>Uredite slog naslova matrice</a:t>
            </a:r>
            <a:endParaRPr lang="sl-SI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 noProof="0"/>
              <a:t>Kliknite, da uredite slog podnaslova matrice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88F6DB1-BB4F-482A-966D-9D4C22697C7A}" type="datetime1">
              <a:rPr lang="sl-SI" smtClean="0"/>
              <a:pPr/>
              <a:t>21. 12. 2020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sl-SI" noProof="0"/>
              <a:t>Uredite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2C89DEF-15F0-4162-AD79-52F57ABAB717}" type="datetime1">
              <a:rPr lang="sl-SI" smtClean="0"/>
              <a:pPr/>
              <a:t>21. 12. 2020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noProof="0"/>
              <a:t>Uredite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8C2A18B-C9A5-46D8-BED1-24E5FEC58BA7}" type="datetime1">
              <a:rPr lang="sl-SI" smtClean="0"/>
              <a:pPr/>
              <a:t>21. 12. 2020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sl-SI" noProof="0"/>
              <a:t>Uredite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0F5882C-E063-4925-AAD0-F221090DF8CA}" type="datetime1">
              <a:rPr lang="sl-SI" smtClean="0"/>
              <a:pPr/>
              <a:t>21. 12. 2020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sl-SI" noProof="0"/>
              <a:t>Uredite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C73BADE-92FB-4604-9148-56AD70A3ECD3}" type="datetime1">
              <a:rPr lang="sl-SI" smtClean="0"/>
              <a:pPr/>
              <a:t>21. 12. 2020</a:t>
            </a:fld>
            <a:endParaRPr lang="sl-SI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  <a:endParaRPr lang="sl-SI" noProof="0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99D7E30-E2AB-4C63-AD35-541B7A285D4F}" type="datetime1">
              <a:rPr lang="sl-SI" smtClean="0"/>
              <a:pPr/>
              <a:t>21. 12. 2020</a:t>
            </a:fld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05F3E9-5875-4200-8E84-804D9F0771C8}" type="datetime1">
              <a:rPr lang="sl-SI" smtClean="0"/>
              <a:pPr/>
              <a:t>21. 12. 2020</a:t>
            </a:fld>
            <a:endParaRPr lang="sl-SI" dirty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sl-SI" noProof="0"/>
              <a:t>Uredite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5280166-3F3F-4C5F-9A42-090F79599782}" type="datetime1">
              <a:rPr lang="sl-SI" smtClean="0"/>
              <a:pPr/>
              <a:t>21. 12. 2020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sl-SI" noProof="0"/>
              <a:t>Uredite slog naslova matrice</a:t>
            </a:r>
            <a:endParaRPr lang="sl-SI" noProof="0" dirty="0"/>
          </a:p>
        </p:txBody>
      </p:sp>
      <p:sp>
        <p:nvSpPr>
          <p:cNvPr id="3" name="Označba mesta za sliko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12D7CF5-E904-4A09-A3E9-80A1D69E6E30}" type="datetime1">
              <a:rPr lang="sl-SI" smtClean="0"/>
              <a:pPr/>
              <a:t>21. 12. 2020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2905D459-4C1E-4E18-B6B6-C73F1D79325C}" type="datetime1">
              <a:rPr lang="sl-SI" smtClean="0"/>
              <a:pPr/>
              <a:t>21. 12. 2020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5.m4a"/><Relationship Id="rId7" Type="http://schemas.microsoft.com/office/2007/relationships/hdphoto" Target="../media/hdphoto4.wdp"/><Relationship Id="rId2" Type="http://schemas.microsoft.com/office/2007/relationships/media" Target="../media/media15.m4a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6.m4a"/><Relationship Id="rId7" Type="http://schemas.microsoft.com/office/2007/relationships/hdphoto" Target="../media/hdphoto4.wdp"/><Relationship Id="rId2" Type="http://schemas.microsoft.com/office/2007/relationships/media" Target="../media/media16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6.m4a"/><Relationship Id="rId7" Type="http://schemas.microsoft.com/office/2007/relationships/hdphoto" Target="../media/hdphoto3.wdp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582244" y="1052736"/>
            <a:ext cx="7008574" cy="1858391"/>
          </a:xfrm>
        </p:spPr>
        <p:txBody>
          <a:bodyPr rtlCol="0"/>
          <a:lstStyle/>
          <a:p>
            <a:pPr rtl="0"/>
            <a:r>
              <a:rPr lang="sl-SI" dirty="0"/>
              <a:t>PRAVOPISNO TEŽKE BESEDE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726260" y="3717032"/>
            <a:ext cx="7008574" cy="1244600"/>
          </a:xfrm>
        </p:spPr>
        <p:txBody>
          <a:bodyPr rtlCol="0"/>
          <a:lstStyle/>
          <a:p>
            <a:pPr rtl="0"/>
            <a:r>
              <a:rPr lang="sl-SI" dirty="0"/>
              <a:t>Zakaj nekatere besede pišemo drugače, kot jih izgovorimo?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8" b="97236" l="6533" r="94975">
                        <a14:foregroundMark x1="41457" y1="59296" x2="41457" y2="59296"/>
                        <a14:foregroundMark x1="57035" y1="56030" x2="57035" y2="56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2492896"/>
            <a:ext cx="3960440" cy="3960440"/>
          </a:xfrm>
          <a:prstGeom prst="rect">
            <a:avLst/>
          </a:prstGeom>
        </p:spPr>
      </p:pic>
      <p:pic>
        <p:nvPicPr>
          <p:cNvPr id="12" name="Zvo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414">
        <p:fade/>
      </p:transition>
    </mc:Choice>
    <mc:Fallback xmlns="">
      <p:transition spd="med" advTm="11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3772" y="404664"/>
            <a:ext cx="3351927" cy="829568"/>
          </a:xfrm>
        </p:spPr>
        <p:txBody>
          <a:bodyPr rtlCol="0"/>
          <a:lstStyle/>
          <a:p>
            <a:pPr rtl="0"/>
            <a:r>
              <a:rPr lang="sl-SI" dirty="0"/>
              <a:t>KAJ JE PRAV?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340913" y="2276872"/>
            <a:ext cx="3351927" cy="1727200"/>
          </a:xfrm>
        </p:spPr>
        <p:txBody>
          <a:bodyPr rtlCol="0">
            <a:normAutofit/>
          </a:bodyPr>
          <a:lstStyle/>
          <a:p>
            <a:pPr rtl="0"/>
            <a:r>
              <a:rPr lang="sl-SI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medve</a:t>
            </a:r>
            <a:r>
              <a:rPr lang="sl-SI" sz="3600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sl-SI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600" dirty="0"/>
              <a:t>ali </a:t>
            </a:r>
            <a:r>
              <a:rPr lang="sl-SI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medve</a:t>
            </a:r>
            <a:r>
              <a:rPr lang="sl-SI" sz="36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sl-SI" sz="3600" dirty="0">
              <a:solidFill>
                <a:srgbClr val="00B050"/>
              </a:solidFill>
            </a:endParaRPr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1262868"/>
            <a:ext cx="5472607" cy="4615232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84" b="96231" l="4774" r="98492">
                        <a14:foregroundMark x1="31156" y1="83668" x2="31156" y2="83668"/>
                        <a14:foregroundMark x1="30402" y1="80402" x2="30402" y2="80402"/>
                        <a14:foregroundMark x1="26884" y1="83668" x2="26884" y2="83668"/>
                        <a14:foregroundMark x1="31407" y1="86181" x2="31407" y2="86181"/>
                        <a14:foregroundMark x1="33668" y1="78392" x2="33668" y2="78392"/>
                        <a14:foregroundMark x1="35427" y1="78141" x2="35427" y2="78141"/>
                        <a14:foregroundMark x1="37186" y1="88191" x2="37186" y2="88191"/>
                        <a14:foregroundMark x1="9799" y1="85427" x2="9799" y2="85427"/>
                        <a14:foregroundMark x1="9045" y1="85176" x2="9045" y2="85176"/>
                        <a14:foregroundMark x1="8543" y1="85176" x2="8543" y2="85176"/>
                        <a14:foregroundMark x1="8040" y1="83668" x2="8040" y2="83668"/>
                        <a14:foregroundMark x1="8040" y1="82663" x2="8040" y2="82663"/>
                        <a14:foregroundMark x1="13065" y1="86181" x2="13065" y2="86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5699" y="980728"/>
            <a:ext cx="3913740" cy="379095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3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793">
        <p:fade/>
      </p:transition>
    </mc:Choice>
    <mc:Fallback xmlns="">
      <p:transition spd="med" advTm="157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3772" y="404664"/>
            <a:ext cx="3351927" cy="829568"/>
          </a:xfrm>
        </p:spPr>
        <p:txBody>
          <a:bodyPr rtlCol="0"/>
          <a:lstStyle/>
          <a:p>
            <a:pPr rtl="0"/>
            <a:r>
              <a:rPr lang="sl-SI" dirty="0"/>
              <a:t>KAJ JE PRAV?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340913" y="2276872"/>
            <a:ext cx="3351927" cy="1727200"/>
          </a:xfrm>
        </p:spPr>
        <p:txBody>
          <a:bodyPr rtlCol="0">
            <a:normAutofit/>
          </a:bodyPr>
          <a:lstStyle/>
          <a:p>
            <a:pPr rtl="0"/>
            <a:r>
              <a:rPr lang="sl-SI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medve</a:t>
            </a:r>
            <a:r>
              <a:rPr lang="sl-SI" sz="3600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sl-SI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600" dirty="0"/>
              <a:t>ali </a:t>
            </a:r>
            <a:r>
              <a:rPr lang="sl-SI" sz="3600" i="1" u="db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medve</a:t>
            </a:r>
            <a:r>
              <a:rPr lang="sl-SI" sz="3600" i="1" u="db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d</a:t>
            </a:r>
            <a:endParaRPr lang="sl-SI" sz="3600" u="dbl" dirty="0">
              <a:solidFill>
                <a:srgbClr val="00B050"/>
              </a:solidFill>
              <a:uFill>
                <a:solidFill>
                  <a:srgbClr val="0070C0"/>
                </a:solidFill>
              </a:uFill>
            </a:endParaRPr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1262868"/>
            <a:ext cx="5472607" cy="4615232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84" b="96231" l="4774" r="98492">
                        <a14:foregroundMark x1="31156" y1="83668" x2="31156" y2="83668"/>
                        <a14:foregroundMark x1="30402" y1="80402" x2="30402" y2="80402"/>
                        <a14:foregroundMark x1="26884" y1="83668" x2="26884" y2="83668"/>
                        <a14:foregroundMark x1="31407" y1="86181" x2="31407" y2="86181"/>
                        <a14:foregroundMark x1="33668" y1="78392" x2="33668" y2="78392"/>
                        <a14:foregroundMark x1="35427" y1="78141" x2="35427" y2="78141"/>
                        <a14:foregroundMark x1="37186" y1="88191" x2="37186" y2="88191"/>
                        <a14:foregroundMark x1="9799" y1="85427" x2="9799" y2="85427"/>
                        <a14:foregroundMark x1="9045" y1="85176" x2="9045" y2="85176"/>
                        <a14:foregroundMark x1="8543" y1="85176" x2="8543" y2="85176"/>
                        <a14:foregroundMark x1="8040" y1="83668" x2="8040" y2="83668"/>
                        <a14:foregroundMark x1="8040" y1="82663" x2="8040" y2="82663"/>
                        <a14:foregroundMark x1="13065" y1="86181" x2="13065" y2="86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5699" y="980728"/>
            <a:ext cx="3913740" cy="3790950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3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4">
        <p:fade/>
      </p:transition>
    </mc:Choice>
    <mc:Fallback xmlns="">
      <p:transition spd="med" advTm="21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3772" y="404664"/>
            <a:ext cx="3351927" cy="829568"/>
          </a:xfrm>
        </p:spPr>
        <p:txBody>
          <a:bodyPr rtlCol="0"/>
          <a:lstStyle/>
          <a:p>
            <a:pPr rtl="0"/>
            <a:r>
              <a:rPr lang="sl-SI" dirty="0"/>
              <a:t>KAJ JE PRAV?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340913" y="2276872"/>
            <a:ext cx="3351927" cy="1727200"/>
          </a:xfrm>
        </p:spPr>
        <p:txBody>
          <a:bodyPr rtlCol="0">
            <a:normAutofit/>
          </a:bodyPr>
          <a:lstStyle/>
          <a:p>
            <a:pPr rtl="0"/>
            <a:r>
              <a:rPr lang="sl-SI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sne</a:t>
            </a:r>
            <a:r>
              <a:rPr lang="sl-SI" sz="36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g</a:t>
            </a:r>
            <a:r>
              <a:rPr lang="sl-SI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600" dirty="0"/>
              <a:t>ali </a:t>
            </a:r>
            <a:r>
              <a:rPr lang="sl-SI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sne</a:t>
            </a:r>
            <a:r>
              <a:rPr lang="sl-SI" sz="3600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sl-SI" sz="3600" dirty="0">
              <a:solidFill>
                <a:srgbClr val="00B050"/>
              </a:solidFill>
            </a:endParaRPr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2" y="980728"/>
            <a:ext cx="7344816" cy="414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8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783">
        <p:fade/>
      </p:transition>
    </mc:Choice>
    <mc:Fallback xmlns="">
      <p:transition spd="med" advTm="177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3772" y="404664"/>
            <a:ext cx="3351927" cy="829568"/>
          </a:xfrm>
        </p:spPr>
        <p:txBody>
          <a:bodyPr rtlCol="0"/>
          <a:lstStyle/>
          <a:p>
            <a:pPr rtl="0"/>
            <a:r>
              <a:rPr lang="sl-SI" dirty="0"/>
              <a:t>KAJ JE PRAV?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340913" y="2276872"/>
            <a:ext cx="3351927" cy="1727200"/>
          </a:xfrm>
        </p:spPr>
        <p:txBody>
          <a:bodyPr rtlCol="0">
            <a:normAutofit/>
          </a:bodyPr>
          <a:lstStyle/>
          <a:p>
            <a:pPr rtl="0"/>
            <a:r>
              <a:rPr lang="sl-SI" sz="3600" i="1" u="db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sne</a:t>
            </a:r>
            <a:r>
              <a:rPr lang="sl-SI" sz="3600" i="1" u="db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g</a:t>
            </a:r>
            <a:r>
              <a:rPr lang="sl-SI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600" dirty="0"/>
              <a:t>ali </a:t>
            </a:r>
            <a:r>
              <a:rPr lang="sl-SI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sne</a:t>
            </a:r>
            <a:r>
              <a:rPr lang="sl-SI" sz="3600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sl-SI" sz="3600" dirty="0">
              <a:solidFill>
                <a:srgbClr val="00B050"/>
              </a:solidFill>
            </a:endParaRPr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2" y="980728"/>
            <a:ext cx="7344816" cy="414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77">
        <p:fade/>
      </p:transition>
    </mc:Choice>
    <mc:Fallback xmlns="">
      <p:transition spd="med" advTm="19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1765" y="620688"/>
            <a:ext cx="2952328" cy="762000"/>
          </a:xfrm>
        </p:spPr>
        <p:txBody>
          <a:bodyPr rtlCol="0">
            <a:normAutofit/>
          </a:bodyPr>
          <a:lstStyle/>
          <a:p>
            <a:pPr rtl="0"/>
            <a:r>
              <a:rPr lang="sl-SI" sz="2400" dirty="0"/>
              <a:t>BESEDE S POLGLASNIKOM</a:t>
            </a:r>
            <a:endParaRPr lang="sl-SI" sz="4000" b="0" i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Označba mesta slike 5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r="3749"/>
          <a:stretch>
            <a:fillRect/>
          </a:stretch>
        </p:blipFill>
        <p:spPr>
          <a:xfrm>
            <a:off x="2998068" y="724018"/>
            <a:ext cx="8208912" cy="4992918"/>
          </a:xfrm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405780" y="4149080"/>
            <a:ext cx="3600400" cy="2064966"/>
          </a:xfrm>
        </p:spPr>
        <p:txBody>
          <a:bodyPr rtlCol="0">
            <a:normAutofit/>
          </a:bodyPr>
          <a:lstStyle/>
          <a:p>
            <a:pPr rtl="0"/>
            <a:r>
              <a:rPr lang="sl-SI" sz="2400" dirty="0"/>
              <a:t>V BESEDI </a:t>
            </a:r>
            <a:r>
              <a:rPr lang="sl-SI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GASIL</a:t>
            </a:r>
            <a:r>
              <a:rPr lang="sl-SI" sz="2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sl-SI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sl-SI" sz="2400" dirty="0"/>
              <a:t> ČRKE E NE PREBEREMO Z GLASOM E, AMPAK Z GLASOM, KI SE IMENUJE POLGLASNIK.</a:t>
            </a:r>
          </a:p>
          <a:p>
            <a:pPr rtl="0"/>
            <a:endParaRPr lang="sl-SI" sz="2000" dirty="0"/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6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21">
        <p:fade/>
      </p:transition>
    </mc:Choice>
    <mc:Fallback xmlns="">
      <p:transition spd="med" advTm="175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1765" y="620688"/>
            <a:ext cx="2952328" cy="762000"/>
          </a:xfrm>
        </p:spPr>
        <p:txBody>
          <a:bodyPr rtlCol="0">
            <a:normAutofit/>
          </a:bodyPr>
          <a:lstStyle/>
          <a:p>
            <a:pPr rtl="0"/>
            <a:r>
              <a:rPr lang="sl-SI" sz="2400" dirty="0"/>
              <a:t>BESEDE S POLGLASNIKOM</a:t>
            </a:r>
            <a:endParaRPr lang="sl-SI" sz="4000" b="0" i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549796" y="1875111"/>
            <a:ext cx="3600400" cy="1296144"/>
          </a:xfrm>
        </p:spPr>
        <p:txBody>
          <a:bodyPr rtlCol="0">
            <a:normAutofit/>
          </a:bodyPr>
          <a:lstStyle/>
          <a:p>
            <a:pPr rtl="0"/>
            <a:r>
              <a:rPr lang="sl-SI" sz="2400" dirty="0"/>
              <a:t>POLGLASNIKE PONAVADI PIŠEMO S ČRKO E.</a:t>
            </a:r>
          </a:p>
          <a:p>
            <a:pPr rtl="0"/>
            <a:endParaRPr lang="sl-SI" sz="20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74" b="97236" l="3769" r="94221">
                        <a14:foregroundMark x1="79899" y1="28894" x2="79899" y2="28894"/>
                        <a14:foregroundMark x1="75628" y1="27387" x2="75628" y2="27387"/>
                        <a14:foregroundMark x1="79648" y1="21608" x2="79648" y2="21608"/>
                        <a14:foregroundMark x1="81407" y1="15327" x2="81407" y2="15327"/>
                        <a14:foregroundMark x1="82412" y1="23367" x2="82412" y2="23367"/>
                        <a14:foregroundMark x1="82161" y1="27136" x2="82161" y2="27136"/>
                        <a14:foregroundMark x1="38945" y1="59296" x2="38945" y2="59296"/>
                        <a14:foregroundMark x1="39698" y1="54020" x2="39698" y2="54020"/>
                        <a14:foregroundMark x1="38191" y1="63317" x2="38191" y2="63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8508" y="2132856"/>
            <a:ext cx="3793157" cy="3790950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4870276" y="1105670"/>
            <a:ext cx="25922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BRAL</a:t>
            </a:r>
            <a:r>
              <a:rPr lang="sl-SI" sz="4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sl-SI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sl-SI" sz="4400" dirty="0"/>
              <a:t> </a:t>
            </a:r>
          </a:p>
        </p:txBody>
      </p:sp>
      <p:sp>
        <p:nvSpPr>
          <p:cNvPr id="10" name="Pravokotnik 9"/>
          <p:cNvSpPr/>
          <p:nvPr/>
        </p:nvSpPr>
        <p:spPr>
          <a:xfrm>
            <a:off x="4870276" y="2132856"/>
            <a:ext cx="25922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PIS</a:t>
            </a:r>
            <a:r>
              <a:rPr lang="sl-SI" sz="44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sl-SI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sl-SI" sz="4400" dirty="0"/>
              <a:t> </a:t>
            </a:r>
          </a:p>
        </p:txBody>
      </p:sp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517">
        <p:fade/>
      </p:transition>
    </mc:Choice>
    <mc:Fallback xmlns="">
      <p:transition spd="med" advTm="13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1765" y="620688"/>
            <a:ext cx="2952328" cy="762000"/>
          </a:xfrm>
        </p:spPr>
        <p:txBody>
          <a:bodyPr rtlCol="0">
            <a:normAutofit/>
          </a:bodyPr>
          <a:lstStyle/>
          <a:p>
            <a:pPr rtl="0"/>
            <a:r>
              <a:rPr lang="sl-SI" sz="2400" dirty="0"/>
              <a:t>BESEDE S POLGLASNIKOM</a:t>
            </a:r>
            <a:endParaRPr lang="sl-SI" sz="4000" b="0" i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549796" y="1875110"/>
            <a:ext cx="3888432" cy="3066057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sl-SI" sz="3600" dirty="0"/>
              <a:t>ČE JE V BESEDI POLGLASNIK PRED ČRKO </a:t>
            </a:r>
            <a:r>
              <a:rPr lang="sl-SI" sz="3600" b="1" dirty="0"/>
              <a:t>R</a:t>
            </a:r>
            <a:r>
              <a:rPr lang="sl-SI" sz="3600" dirty="0"/>
              <a:t> </a:t>
            </a:r>
            <a:r>
              <a:rPr lang="sl-SI" sz="3600" u="sng" dirty="0"/>
              <a:t>SREDI BESEDE</a:t>
            </a:r>
            <a:r>
              <a:rPr lang="sl-SI" sz="3600" dirty="0"/>
              <a:t>, POLGLASNIKA NE ZAPISUJEMO.</a:t>
            </a:r>
          </a:p>
          <a:p>
            <a:pPr rtl="0"/>
            <a:endParaRPr lang="sl-SI" sz="20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74" b="97236" l="3769" r="94221">
                        <a14:foregroundMark x1="79899" y1="28894" x2="79899" y2="28894"/>
                        <a14:foregroundMark x1="75628" y1="27387" x2="75628" y2="27387"/>
                        <a14:foregroundMark x1="79648" y1="21608" x2="79648" y2="21608"/>
                        <a14:foregroundMark x1="81407" y1="15327" x2="81407" y2="15327"/>
                        <a14:foregroundMark x1="82412" y1="23367" x2="82412" y2="23367"/>
                        <a14:foregroundMark x1="82161" y1="27136" x2="82161" y2="27136"/>
                        <a14:foregroundMark x1="38945" y1="59296" x2="38945" y2="59296"/>
                        <a14:foregroundMark x1="39698" y1="54020" x2="39698" y2="54020"/>
                        <a14:foregroundMark x1="38191" y1="63317" x2="38191" y2="63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8508" y="2132856"/>
            <a:ext cx="3793157" cy="3790950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4870276" y="1105670"/>
            <a:ext cx="13681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1" u="none" strike="noStrike" kern="1200" cap="none" spc="0" normalizeH="0" baseline="0" noProof="0" dirty="0">
                <a:ln>
                  <a:noFill/>
                </a:ln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VRT</a:t>
            </a:r>
            <a:endParaRPr kumimoji="0" lang="sl-SI" sz="4400" b="0" i="0" u="none" strike="noStrike" kern="1200" cap="none" spc="0" normalizeH="0" baseline="0" noProof="0" dirty="0">
              <a:ln>
                <a:noFill/>
              </a:ln>
              <a:solidFill>
                <a:srgbClr val="374C8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6670476" y="2059244"/>
            <a:ext cx="154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1" u="none" strike="sngStrike" kern="1200" cap="none" spc="0" normalizeH="0" baseline="0" noProof="0" dirty="0">
                <a:ln>
                  <a:noFill/>
                </a:ln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P</a:t>
            </a:r>
            <a:r>
              <a:rPr kumimoji="0" lang="sl-SI" sz="4400" b="0" i="1" u="none" strike="sng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sl-SI" sz="4400" b="0" i="1" u="none" strike="sngStrike" kern="1200" cap="none" spc="0" normalizeH="0" baseline="0" noProof="0" dirty="0">
                <a:ln>
                  <a:noFill/>
                </a:ln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RT</a:t>
            </a:r>
            <a:r>
              <a:rPr kumimoji="0" lang="sl-SI" sz="4400" b="0" i="0" u="none" strike="noStrike" kern="1200" cap="none" spc="0" normalizeH="0" baseline="0" noProof="0" dirty="0">
                <a:ln>
                  <a:noFill/>
                </a:ln>
                <a:solidFill>
                  <a:srgbClr val="374C8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7" name="Pravokotnik 6"/>
          <p:cNvSpPr/>
          <p:nvPr/>
        </p:nvSpPr>
        <p:spPr>
          <a:xfrm>
            <a:off x="6670476" y="1105670"/>
            <a:ext cx="1548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1" u="none" strike="sngStrike" kern="1200" cap="none" spc="0" normalizeH="0" baseline="0" noProof="0" dirty="0">
                <a:ln>
                  <a:noFill/>
                </a:ln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V</a:t>
            </a:r>
            <a:r>
              <a:rPr kumimoji="0" lang="sl-SI" sz="4400" b="0" i="1" u="none" strike="sng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E</a:t>
            </a:r>
            <a:r>
              <a:rPr kumimoji="0" lang="sl-SI" sz="4400" b="0" i="1" u="none" strike="sngStrike" kern="1200" cap="none" spc="0" normalizeH="0" baseline="0" noProof="0" dirty="0">
                <a:ln>
                  <a:noFill/>
                </a:ln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RT</a:t>
            </a:r>
            <a:endParaRPr kumimoji="0" lang="sl-SI" sz="4400" b="0" i="0" u="none" strike="sngStrike" kern="1200" cap="none" spc="0" normalizeH="0" baseline="0" noProof="0" dirty="0">
              <a:ln>
                <a:noFill/>
              </a:ln>
              <a:solidFill>
                <a:srgbClr val="374C8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4870276" y="2059244"/>
            <a:ext cx="13681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4400" i="1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P</a:t>
            </a:r>
            <a:r>
              <a:rPr kumimoji="0" lang="sl-SI" sz="4400" b="0" i="1" u="none" strike="noStrike" kern="1200" cap="none" spc="0" normalizeH="0" baseline="0" noProof="0" dirty="0">
                <a:ln>
                  <a:noFill/>
                </a:ln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RT</a:t>
            </a:r>
            <a:endParaRPr kumimoji="0" lang="sl-SI" sz="4400" b="0" i="0" u="none" strike="noStrike" kern="1200" cap="none" spc="0" normalizeH="0" baseline="0" noProof="0" dirty="0">
              <a:ln>
                <a:noFill/>
              </a:ln>
              <a:solidFill>
                <a:srgbClr val="374C8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636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870">
        <p:fade/>
      </p:transition>
    </mc:Choice>
    <mc:Fallback xmlns="">
      <p:transition spd="med" advTm="238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30" b="78148" l="28646" r="71250"/>
                    </a14:imgEffect>
                  </a14:imgLayer>
                </a14:imgProps>
              </a:ext>
            </a:extLst>
          </a:blip>
          <a:srcRect l="27962" t="22839" r="26693" b="20731"/>
          <a:stretch/>
        </p:blipFill>
        <p:spPr>
          <a:xfrm>
            <a:off x="2833478" y="980728"/>
            <a:ext cx="6583589" cy="4608512"/>
          </a:xfrm>
          <a:prstGeom prst="rect">
            <a:avLst/>
          </a:prstGeom>
        </p:spPr>
      </p:pic>
      <p:pic>
        <p:nvPicPr>
          <p:cNvPr id="13" name="Zvo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78">
        <p:fade/>
      </p:transition>
    </mc:Choice>
    <mc:Fallback xmlns="">
      <p:transition spd="med" advTm="220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52" b="69722" l="24115" r="69115">
                        <a14:foregroundMark x1="33490" y1="45833" x2="33490" y2="45833"/>
                        <a14:foregroundMark x1="35417" y1="45370" x2="35417" y2="45370"/>
                        <a14:foregroundMark x1="30781" y1="54630" x2="30781" y2="54630"/>
                        <a14:foregroundMark x1="33698" y1="51759" x2="33698" y2="51759"/>
                        <a14:foregroundMark x1="26823" y1="48981" x2="26823" y2="48981"/>
                        <a14:foregroundMark x1="26771" y1="58611" x2="26771" y2="58611"/>
                      </a14:backgroundRemoval>
                    </a14:imgEffect>
                  </a14:imgLayer>
                </a14:imgProps>
              </a:ext>
            </a:extLst>
          </a:blip>
          <a:srcRect l="22044" t="31801" r="30312" b="26900"/>
          <a:stretch/>
        </p:blipFill>
        <p:spPr>
          <a:xfrm>
            <a:off x="981844" y="1556792"/>
            <a:ext cx="6940839" cy="3384376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703">
        <p:fade/>
      </p:transition>
    </mc:Choice>
    <mc:Fallback xmlns="">
      <p:transition spd="med" advTm="167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značba mesta vsebine 10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64" b="100000" l="754" r="98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68" y="548680"/>
            <a:ext cx="5472882" cy="5472882"/>
          </a:xfrm>
        </p:spPr>
      </p:pic>
      <p:pic>
        <p:nvPicPr>
          <p:cNvPr id="12" name="Zvo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0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47">
        <p:fade/>
      </p:transition>
    </mc:Choice>
    <mc:Fallback xmlns="">
      <p:transition spd="med" advTm="88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3772" y="404664"/>
            <a:ext cx="3351927" cy="829568"/>
          </a:xfrm>
        </p:spPr>
        <p:txBody>
          <a:bodyPr rtlCol="0"/>
          <a:lstStyle/>
          <a:p>
            <a:pPr rtl="0"/>
            <a:r>
              <a:rPr lang="sl-SI" dirty="0"/>
              <a:t>KAJ JE PRAV?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7642" t="19904" r="43314" b="31830"/>
          <a:stretch/>
        </p:blipFill>
        <p:spPr>
          <a:xfrm>
            <a:off x="6022404" y="332656"/>
            <a:ext cx="3384376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363650" y="2276872"/>
            <a:ext cx="3351927" cy="1727200"/>
          </a:xfrm>
        </p:spPr>
        <p:txBody>
          <a:bodyPr rtlCol="0">
            <a:normAutofit/>
          </a:bodyPr>
          <a:lstStyle/>
          <a:p>
            <a:pPr rtl="0"/>
            <a:r>
              <a:rPr lang="sl-SI" sz="3600" dirty="0"/>
              <a:t>povodni </a:t>
            </a:r>
            <a:r>
              <a:rPr lang="sl-SI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sl-SI" sz="36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r>
              <a:rPr lang="sl-SI" sz="3600" dirty="0"/>
              <a:t> ali povodni </a:t>
            </a:r>
            <a:r>
              <a:rPr lang="sl-SI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sl-SI" sz="3600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endParaRPr lang="sl-SI" sz="3600" dirty="0">
              <a:solidFill>
                <a:srgbClr val="00B050"/>
              </a:solidFill>
            </a:endParaRPr>
          </a:p>
        </p:txBody>
      </p:sp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575">
        <p:fade/>
      </p:transition>
    </mc:Choice>
    <mc:Fallback xmlns="">
      <p:transition spd="med" advTm="13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3772" y="404664"/>
            <a:ext cx="3351927" cy="829568"/>
          </a:xfrm>
        </p:spPr>
        <p:txBody>
          <a:bodyPr rtlCol="0"/>
          <a:lstStyle/>
          <a:p>
            <a:pPr rtl="0"/>
            <a:r>
              <a:rPr lang="sl-SI" dirty="0"/>
              <a:t>KAJ JE PRAV?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340913" y="2276872"/>
            <a:ext cx="3351927" cy="1727200"/>
          </a:xfrm>
        </p:spPr>
        <p:txBody>
          <a:bodyPr rtlCol="0">
            <a:normAutofit/>
          </a:bodyPr>
          <a:lstStyle/>
          <a:p>
            <a:pPr rtl="0"/>
            <a:r>
              <a:rPr lang="sl-SI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medve</a:t>
            </a:r>
            <a:r>
              <a:rPr lang="sl-SI" sz="3600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sl-SI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600" dirty="0"/>
              <a:t>ali </a:t>
            </a:r>
            <a:r>
              <a:rPr lang="sl-SI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medve</a:t>
            </a:r>
            <a:r>
              <a:rPr lang="sl-SI" sz="36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sl-SI" sz="3600" dirty="0">
              <a:solidFill>
                <a:srgbClr val="00B050"/>
              </a:solidFill>
            </a:endParaRPr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1262868"/>
            <a:ext cx="5472607" cy="4615232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84" b="96231" l="4774" r="98492">
                        <a14:foregroundMark x1="31156" y1="83668" x2="31156" y2="83668"/>
                        <a14:foregroundMark x1="30402" y1="80402" x2="30402" y2="80402"/>
                        <a14:foregroundMark x1="26884" y1="83668" x2="26884" y2="83668"/>
                        <a14:foregroundMark x1="31407" y1="86181" x2="31407" y2="86181"/>
                        <a14:foregroundMark x1="33668" y1="78392" x2="33668" y2="78392"/>
                        <a14:foregroundMark x1="35427" y1="78141" x2="35427" y2="78141"/>
                        <a14:foregroundMark x1="37186" y1="88191" x2="37186" y2="88191"/>
                        <a14:foregroundMark x1="9799" y1="85427" x2="9799" y2="85427"/>
                        <a14:foregroundMark x1="9045" y1="85176" x2="9045" y2="85176"/>
                        <a14:foregroundMark x1="8543" y1="85176" x2="8543" y2="85176"/>
                        <a14:foregroundMark x1="8040" y1="83668" x2="8040" y2="83668"/>
                        <a14:foregroundMark x1="8040" y1="82663" x2="8040" y2="82663"/>
                        <a14:foregroundMark x1="13065" y1="86181" x2="13065" y2="86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5699" y="980728"/>
            <a:ext cx="3913740" cy="3790950"/>
          </a:xfrm>
          <a:prstGeom prst="rect">
            <a:avLst/>
          </a:prstGeom>
        </p:spPr>
      </p:pic>
      <p:pic>
        <p:nvPicPr>
          <p:cNvPr id="13" name="Zvok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7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39">
        <p:fade/>
      </p:transition>
    </mc:Choice>
    <mc:Fallback xmlns="">
      <p:transition spd="med" advTm="6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3772" y="404664"/>
            <a:ext cx="3351927" cy="829568"/>
          </a:xfrm>
        </p:spPr>
        <p:txBody>
          <a:bodyPr rtlCol="0"/>
          <a:lstStyle/>
          <a:p>
            <a:pPr rtl="0"/>
            <a:r>
              <a:rPr lang="sl-SI" dirty="0"/>
              <a:t>KAJ JE PRAV?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340913" y="2276872"/>
            <a:ext cx="3351927" cy="1727200"/>
          </a:xfrm>
        </p:spPr>
        <p:txBody>
          <a:bodyPr rtlCol="0">
            <a:normAutofit/>
          </a:bodyPr>
          <a:lstStyle/>
          <a:p>
            <a:pPr rtl="0"/>
            <a:r>
              <a:rPr lang="sl-SI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sne</a:t>
            </a:r>
            <a:r>
              <a:rPr lang="sl-SI" sz="36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sl-SI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600" dirty="0"/>
              <a:t>ali </a:t>
            </a:r>
            <a:r>
              <a:rPr lang="sl-SI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sne</a:t>
            </a:r>
            <a:r>
              <a:rPr lang="sl-SI" sz="3600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sl-SI" sz="3600" dirty="0">
              <a:solidFill>
                <a:srgbClr val="00B050"/>
              </a:solidFill>
            </a:endParaRPr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2" y="980728"/>
            <a:ext cx="7344816" cy="414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Zvo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1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69">
        <p:fade/>
      </p:transition>
    </mc:Choice>
    <mc:Fallback xmlns="">
      <p:transition spd="med" advTm="86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1765" y="620688"/>
            <a:ext cx="2952328" cy="762000"/>
          </a:xfrm>
        </p:spPr>
        <p:txBody>
          <a:bodyPr rtlCol="0"/>
          <a:lstStyle/>
          <a:p>
            <a:pPr rtl="0"/>
            <a:r>
              <a:rPr lang="sl-SI" sz="2400" dirty="0"/>
              <a:t>PRAVILO ČRKE </a:t>
            </a:r>
            <a:r>
              <a:rPr lang="sl-SI" sz="4000" b="0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A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477789" y="3380258"/>
            <a:ext cx="3600400" cy="2857053"/>
          </a:xfrm>
        </p:spPr>
        <p:txBody>
          <a:bodyPr rtlCol="0">
            <a:normAutofit/>
          </a:bodyPr>
          <a:lstStyle/>
          <a:p>
            <a:pPr rtl="0"/>
            <a:r>
              <a:rPr lang="sl-SI" sz="2400" dirty="0"/>
              <a:t>PRI PISANJU BESED, KI JIH IZGOVORIMO DRUGAČE, KOT ZAPIŠEMO, SI LAHKO POMAGAMO TAKO, DA BESEDI V MISLIH DODAMO ČRKO A.</a:t>
            </a:r>
          </a:p>
          <a:p>
            <a:pPr rtl="0"/>
            <a:endParaRPr lang="sl-SI" sz="2000" dirty="0"/>
          </a:p>
        </p:txBody>
      </p:sp>
      <p:pic>
        <p:nvPicPr>
          <p:cNvPr id="5" name="Označba mesta slike 4"/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926" b="75926" l="50625" r="76042">
                        <a14:foregroundMark x1="71615" y1="74074" x2="71615" y2="74074"/>
                        <a14:foregroundMark x1="72031" y1="73056" x2="72031" y2="73056"/>
                        <a14:foregroundMark x1="72344" y1="70093" x2="72344" y2="70093"/>
                        <a14:foregroundMark x1="70052" y1="71389" x2="70052" y2="71389"/>
                        <a14:foregroundMark x1="70417" y1="70185" x2="70417" y2="70185"/>
                        <a14:foregroundMark x1="70000" y1="73241" x2="70000" y2="73241"/>
                        <a14:foregroundMark x1="69688" y1="73241" x2="69688" y2="73241"/>
                        <a14:foregroundMark x1="72344" y1="73056" x2="72344" y2="73056"/>
                        <a14:foregroundMark x1="71510" y1="73148" x2="71510" y2="73148"/>
                        <a14:foregroundMark x1="73385" y1="70185" x2="73385" y2="70185"/>
                        <a14:foregroundMark x1="70260" y1="69352" x2="70260" y2="69352"/>
                        <a14:foregroundMark x1="70729" y1="69352" x2="70729" y2="69352"/>
                        <a14:foregroundMark x1="70365" y1="68981" x2="70365" y2="68981"/>
                        <a14:foregroundMark x1="70156" y1="68889" x2="70156" y2="68889"/>
                        <a14:foregroundMark x1="70156" y1="68889" x2="70156" y2="68889"/>
                        <a14:foregroundMark x1="69583" y1="70093" x2="69583" y2="70093"/>
                      </a14:backgroundRemoval>
                    </a14:imgEffect>
                  </a14:imgLayer>
                </a14:imgProps>
              </a:ext>
            </a:extLst>
          </a:blip>
          <a:srcRect l="50000" t="30336" r="20866" b="22718"/>
          <a:stretch/>
        </p:blipFill>
        <p:spPr>
          <a:xfrm>
            <a:off x="3502124" y="260648"/>
            <a:ext cx="4752528" cy="4306979"/>
          </a:xfrm>
          <a:prstGeom prst="rect">
            <a:avLst/>
          </a:prstGeom>
        </p:spPr>
      </p:pic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608">
        <p:fade/>
      </p:transition>
    </mc:Choice>
    <mc:Fallback xmlns="">
      <p:transition spd="med" advTm="216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1765" y="620688"/>
            <a:ext cx="2952328" cy="762000"/>
          </a:xfrm>
        </p:spPr>
        <p:txBody>
          <a:bodyPr rtlCol="0"/>
          <a:lstStyle/>
          <a:p>
            <a:pPr rtl="0"/>
            <a:r>
              <a:rPr lang="sl-SI" sz="2400" dirty="0"/>
              <a:t>PRAVILO ČRKE </a:t>
            </a:r>
            <a:r>
              <a:rPr lang="sl-SI" sz="4000" b="0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A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477789" y="3380258"/>
            <a:ext cx="3600400" cy="2857053"/>
          </a:xfrm>
        </p:spPr>
        <p:txBody>
          <a:bodyPr rtlCol="0">
            <a:normAutofit/>
          </a:bodyPr>
          <a:lstStyle/>
          <a:p>
            <a:pPr rtl="0"/>
            <a:r>
              <a:rPr lang="sl-SI" sz="2400" dirty="0"/>
              <a:t>PRI PISANJU BESED, KI JIH IZGOVORIMO DRUGAČE, KOT ZAPIŠEMO, SI LAHKO POMAGAMO TAKO, DA BESEDI V MISLIH DODAMO ČRKO A.</a:t>
            </a:r>
          </a:p>
          <a:p>
            <a:pPr rtl="0"/>
            <a:endParaRPr lang="sl-SI" sz="2000" dirty="0"/>
          </a:p>
        </p:txBody>
      </p:sp>
      <p:pic>
        <p:nvPicPr>
          <p:cNvPr id="5" name="Označba mesta slike 4"/>
          <p:cNvPicPr>
            <a:picLocks noGrp="1" noChangeAspect="1"/>
          </p:cNvPicPr>
          <p:nvPr>
            <p:ph type="pic"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75926" l="50625" r="76042">
                        <a14:foregroundMark x1="71615" y1="74074" x2="71615" y2="74074"/>
                        <a14:foregroundMark x1="72031" y1="73056" x2="72031" y2="73056"/>
                        <a14:foregroundMark x1="72344" y1="70093" x2="72344" y2="70093"/>
                        <a14:foregroundMark x1="70052" y1="71389" x2="70052" y2="71389"/>
                        <a14:foregroundMark x1="70417" y1="70185" x2="70417" y2="70185"/>
                        <a14:foregroundMark x1="70000" y1="73241" x2="70000" y2="73241"/>
                        <a14:foregroundMark x1="69688" y1="73241" x2="69688" y2="73241"/>
                        <a14:foregroundMark x1="72344" y1="73056" x2="72344" y2="73056"/>
                        <a14:foregroundMark x1="71510" y1="73148" x2="71510" y2="73148"/>
                        <a14:foregroundMark x1="73385" y1="70185" x2="73385" y2="70185"/>
                        <a14:foregroundMark x1="70260" y1="69352" x2="70260" y2="69352"/>
                        <a14:foregroundMark x1="70729" y1="69352" x2="70729" y2="69352"/>
                        <a14:foregroundMark x1="70365" y1="68981" x2="70365" y2="68981"/>
                        <a14:foregroundMark x1="70156" y1="68889" x2="70156" y2="68889"/>
                        <a14:foregroundMark x1="70156" y1="68889" x2="70156" y2="68889"/>
                        <a14:foregroundMark x1="69583" y1="70093" x2="69583" y2="70093"/>
                      </a14:backgroundRemoval>
                    </a14:imgEffect>
                  </a14:imgLayer>
                </a14:imgProps>
              </a:ext>
            </a:extLst>
          </a:blip>
          <a:srcRect l="50000" t="30336" r="20866" b="22718"/>
          <a:stretch/>
        </p:blipFill>
        <p:spPr>
          <a:xfrm>
            <a:off x="3502124" y="260648"/>
            <a:ext cx="4752528" cy="4306979"/>
          </a:xfrm>
          <a:prstGeom prst="rect">
            <a:avLst/>
          </a:prstGeom>
        </p:spPr>
      </p:pic>
      <p:sp>
        <p:nvSpPr>
          <p:cNvPr id="6" name="Označba mesta besedila 3"/>
          <p:cNvSpPr txBox="1">
            <a:spLocks/>
          </p:cNvSpPr>
          <p:nvPr/>
        </p:nvSpPr>
        <p:spPr>
          <a:xfrm>
            <a:off x="4798267" y="4430363"/>
            <a:ext cx="4608513" cy="65482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0" algn="l" defTabSz="1218987" rtl="0" eaLnBrk="1" latinLnBrk="0" hangingPunct="1">
              <a:lnSpc>
                <a:spcPct val="95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rgbClr val="374C8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 vidim tvojega obra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z</a:t>
            </a:r>
            <a:r>
              <a:rPr kumimoji="0" lang="sl-SI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rgbClr val="374C8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</a:p>
          <a:p>
            <a:pPr marL="0" marR="0" lvl="0" indent="0" algn="l" defTabSz="121898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endParaRPr kumimoji="0" lang="sl-SI" sz="2800" b="0" i="0" u="none" strike="noStrike" kern="1200" cap="none" spc="0" normalizeH="0" baseline="0" noProof="0" dirty="0">
              <a:ln>
                <a:noFill/>
              </a:ln>
              <a:solidFill>
                <a:srgbClr val="374C8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endParaRPr kumimoji="0" lang="sl-SI" sz="2800" b="0" i="0" u="none" strike="noStrike" kern="1200" cap="none" spc="0" normalizeH="0" baseline="0" noProof="0" dirty="0">
              <a:ln>
                <a:noFill/>
              </a:ln>
              <a:solidFill>
                <a:srgbClr val="374C8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81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80">
        <p:fade/>
      </p:transition>
    </mc:Choice>
    <mc:Fallback xmlns="">
      <p:transition spd="med" advTm="5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1765" y="620688"/>
            <a:ext cx="2952328" cy="762000"/>
          </a:xfrm>
        </p:spPr>
        <p:txBody>
          <a:bodyPr rtlCol="0"/>
          <a:lstStyle/>
          <a:p>
            <a:pPr rtl="0"/>
            <a:r>
              <a:rPr lang="sl-SI" sz="2400" dirty="0"/>
              <a:t>PRAVILO ČRKE </a:t>
            </a:r>
            <a:r>
              <a:rPr lang="sl-SI" sz="4000" b="0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A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477789" y="3380258"/>
            <a:ext cx="3600400" cy="2857053"/>
          </a:xfrm>
        </p:spPr>
        <p:txBody>
          <a:bodyPr rtlCol="0">
            <a:normAutofit/>
          </a:bodyPr>
          <a:lstStyle/>
          <a:p>
            <a:pPr rtl="0"/>
            <a:r>
              <a:rPr lang="sl-SI" sz="2400" dirty="0"/>
              <a:t>PRI PISANJU BESED, KI JIH IZGOVORIMO DRUGAČE, KOT ZAPIŠEMO, SI LAHKO POMAGAMO TAKO, DA BESEDI V MISLIH DODAMO ČRKO A.</a:t>
            </a:r>
          </a:p>
          <a:p>
            <a:pPr rtl="0"/>
            <a:endParaRPr lang="sl-SI" sz="2000" dirty="0"/>
          </a:p>
        </p:txBody>
      </p:sp>
      <p:pic>
        <p:nvPicPr>
          <p:cNvPr id="5" name="Označba mesta slike 4"/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926" b="75926" l="50625" r="76042">
                        <a14:foregroundMark x1="71615" y1="74074" x2="71615" y2="74074"/>
                        <a14:foregroundMark x1="72031" y1="73056" x2="72031" y2="73056"/>
                        <a14:foregroundMark x1="72344" y1="70093" x2="72344" y2="70093"/>
                        <a14:foregroundMark x1="70052" y1="71389" x2="70052" y2="71389"/>
                        <a14:foregroundMark x1="70417" y1="70185" x2="70417" y2="70185"/>
                        <a14:foregroundMark x1="70000" y1="73241" x2="70000" y2="73241"/>
                        <a14:foregroundMark x1="69688" y1="73241" x2="69688" y2="73241"/>
                        <a14:foregroundMark x1="72344" y1="73056" x2="72344" y2="73056"/>
                        <a14:foregroundMark x1="71510" y1="73148" x2="71510" y2="73148"/>
                        <a14:foregroundMark x1="73385" y1="70185" x2="73385" y2="70185"/>
                        <a14:foregroundMark x1="70260" y1="69352" x2="70260" y2="69352"/>
                        <a14:foregroundMark x1="70729" y1="69352" x2="70729" y2="69352"/>
                        <a14:foregroundMark x1="70365" y1="68981" x2="70365" y2="68981"/>
                        <a14:foregroundMark x1="70156" y1="68889" x2="70156" y2="68889"/>
                        <a14:foregroundMark x1="70156" y1="68889" x2="70156" y2="68889"/>
                        <a14:foregroundMark x1="69583" y1="70093" x2="69583" y2="70093"/>
                      </a14:backgroundRemoval>
                    </a14:imgEffect>
                  </a14:imgLayer>
                </a14:imgProps>
              </a:ext>
            </a:extLst>
          </a:blip>
          <a:srcRect l="50000" t="30336" r="20866" b="22718"/>
          <a:stretch/>
        </p:blipFill>
        <p:spPr>
          <a:xfrm>
            <a:off x="3502124" y="260648"/>
            <a:ext cx="4752528" cy="4306979"/>
          </a:xfrm>
          <a:prstGeom prst="rect">
            <a:avLst/>
          </a:prstGeom>
        </p:spPr>
      </p:pic>
      <p:sp>
        <p:nvSpPr>
          <p:cNvPr id="6" name="Označba mesta besedila 3"/>
          <p:cNvSpPr txBox="1">
            <a:spLocks/>
          </p:cNvSpPr>
          <p:nvPr/>
        </p:nvSpPr>
        <p:spPr>
          <a:xfrm>
            <a:off x="4798267" y="4430363"/>
            <a:ext cx="4608513" cy="65482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0" algn="l" defTabSz="1218987" rtl="0" eaLnBrk="1" latinLnBrk="0" hangingPunct="1">
              <a:lnSpc>
                <a:spcPct val="95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rgbClr val="374C8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 vidim tvojega obra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z</a:t>
            </a:r>
            <a:r>
              <a:rPr kumimoji="0" lang="sl-SI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rgbClr val="374C8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</a:p>
          <a:p>
            <a:pPr marL="0" marR="0" lvl="0" indent="0" algn="l" defTabSz="121898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endParaRPr kumimoji="0" lang="sl-SI" sz="2800" b="0" i="0" u="none" strike="noStrike" kern="1200" cap="none" spc="0" normalizeH="0" baseline="0" noProof="0" dirty="0">
              <a:ln>
                <a:noFill/>
              </a:ln>
              <a:solidFill>
                <a:srgbClr val="374C8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endParaRPr kumimoji="0" lang="sl-SI" sz="2800" b="0" i="0" u="none" strike="noStrike" kern="1200" cap="none" spc="0" normalizeH="0" baseline="0" noProof="0" dirty="0">
              <a:ln>
                <a:noFill/>
              </a:ln>
              <a:solidFill>
                <a:srgbClr val="374C8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Označba mesta besedila 3"/>
          <p:cNvSpPr txBox="1">
            <a:spLocks/>
          </p:cNvSpPr>
          <p:nvPr/>
        </p:nvSpPr>
        <p:spPr>
          <a:xfrm>
            <a:off x="4798266" y="5085185"/>
            <a:ext cx="4608513" cy="788294"/>
          </a:xfrm>
          <a:prstGeom prst="rect">
            <a:avLst/>
          </a:prstGeom>
        </p:spPr>
        <p:txBody>
          <a:bodyPr vert="horz" lIns="121899" tIns="60949" rIns="121899" bIns="60949" rtlCol="0">
            <a:normAutofit fontScale="92500" lnSpcReduction="20000"/>
          </a:bodyPr>
          <a:lstStyle>
            <a:lvl1pPr marL="0" indent="0" algn="l" defTabSz="1218987" rtl="0" eaLnBrk="1" latinLnBrk="0" hangingPunct="1">
              <a:lnSpc>
                <a:spcPct val="95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indent="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endParaRPr kumimoji="0" lang="sl-SI" sz="2800" b="0" i="0" u="none" strike="noStrike" kern="1200" cap="none" spc="0" normalizeH="0" baseline="0" noProof="0" dirty="0">
              <a:ln>
                <a:noFill/>
              </a:ln>
              <a:solidFill>
                <a:srgbClr val="374C8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sl-SI" sz="2800" b="0" i="0" u="none" strike="sngStrike" kern="1200" cap="none" spc="0" normalizeH="0" baseline="0" noProof="0" dirty="0">
                <a:ln>
                  <a:noFill/>
                </a:ln>
                <a:solidFill>
                  <a:srgbClr val="374C8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 vidim tvojega </a:t>
            </a:r>
            <a:r>
              <a:rPr kumimoji="0" lang="sl-SI" sz="2800" b="0" i="0" u="none" strike="sngStrike" kern="1200" cap="none" spc="0" normalizeH="0" baseline="0" noProof="0" dirty="0" err="1">
                <a:ln>
                  <a:noFill/>
                </a:ln>
                <a:solidFill>
                  <a:srgbClr val="374C8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obra</a:t>
            </a:r>
            <a:r>
              <a:rPr kumimoji="0" lang="sl-SI" sz="2800" b="0" i="0" u="none" strike="sng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/>
                <a:ea typeface="+mn-ea"/>
                <a:cs typeface="+mn-cs"/>
              </a:rPr>
              <a:t>s</a:t>
            </a:r>
            <a:r>
              <a:rPr kumimoji="0" lang="sl-SI" sz="2800" b="1" i="0" u="none" strike="sng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  <a:r>
              <a:rPr kumimoji="0" lang="sl-SI" sz="2800" b="0" i="0" u="none" strike="sngStrike" kern="1200" cap="none" spc="0" normalizeH="0" baseline="0" noProof="0" dirty="0">
                <a:ln>
                  <a:noFill/>
                </a:ln>
                <a:solidFill>
                  <a:srgbClr val="374C8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  <a:p>
            <a:pPr marL="0" marR="0" lvl="0" indent="0" algn="l" defTabSz="1218987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endParaRPr kumimoji="0" lang="sl-SI" sz="2800" b="0" i="0" u="none" strike="noStrike" kern="1200" cap="none" spc="0" normalizeH="0" baseline="0" noProof="0" dirty="0">
              <a:ln>
                <a:noFill/>
              </a:ln>
              <a:solidFill>
                <a:srgbClr val="374C81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6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109">
        <p:fade/>
      </p:transition>
    </mc:Choice>
    <mc:Fallback xmlns="">
      <p:transition spd="med" advTm="151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3772" y="404664"/>
            <a:ext cx="3351927" cy="829568"/>
          </a:xfrm>
        </p:spPr>
        <p:txBody>
          <a:bodyPr rtlCol="0"/>
          <a:lstStyle/>
          <a:p>
            <a:pPr rtl="0"/>
            <a:r>
              <a:rPr lang="sl-SI" dirty="0"/>
              <a:t>KAJ JE PRAV?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7642" t="19904" r="43314" b="31830"/>
          <a:stretch/>
        </p:blipFill>
        <p:spPr>
          <a:xfrm>
            <a:off x="6022404" y="332656"/>
            <a:ext cx="3384376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363650" y="2276872"/>
            <a:ext cx="3351927" cy="1727200"/>
          </a:xfrm>
        </p:spPr>
        <p:txBody>
          <a:bodyPr rtlCol="0">
            <a:normAutofit/>
          </a:bodyPr>
          <a:lstStyle/>
          <a:p>
            <a:pPr rtl="0"/>
            <a:r>
              <a:rPr lang="sl-SI" sz="3600" dirty="0"/>
              <a:t>povodni </a:t>
            </a:r>
            <a:r>
              <a:rPr lang="sl-SI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sl-SI" sz="3600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r>
              <a:rPr lang="sl-SI" sz="3600" dirty="0"/>
              <a:t> ali povodni </a:t>
            </a:r>
            <a:r>
              <a:rPr lang="sl-SI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sl-SI" sz="3600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endParaRPr lang="sl-SI" sz="3600" dirty="0">
              <a:solidFill>
                <a:srgbClr val="00B050"/>
              </a:solidFill>
            </a:endParaRPr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232">
        <p:fade/>
      </p:transition>
    </mc:Choice>
    <mc:Fallback xmlns="">
      <p:transition spd="med" advTm="20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3772" y="404664"/>
            <a:ext cx="3351927" cy="829568"/>
          </a:xfrm>
        </p:spPr>
        <p:txBody>
          <a:bodyPr rtlCol="0"/>
          <a:lstStyle/>
          <a:p>
            <a:pPr rtl="0"/>
            <a:r>
              <a:rPr lang="sl-SI" dirty="0"/>
              <a:t>KAJ JE PRAV?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7642" t="19904" r="43314" b="31830"/>
          <a:stretch/>
        </p:blipFill>
        <p:spPr>
          <a:xfrm>
            <a:off x="6022404" y="332656"/>
            <a:ext cx="3384376" cy="4824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363650" y="2276872"/>
            <a:ext cx="3351927" cy="1727200"/>
          </a:xfrm>
        </p:spPr>
        <p:txBody>
          <a:bodyPr rtlCol="0">
            <a:normAutofit/>
          </a:bodyPr>
          <a:lstStyle/>
          <a:p>
            <a:pPr rtl="0"/>
            <a:r>
              <a:rPr lang="sl-SI" sz="3600" dirty="0"/>
              <a:t>povodni </a:t>
            </a:r>
            <a:r>
              <a:rPr lang="sl-SI" sz="3600" i="1" u="db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mo</a:t>
            </a:r>
            <a:r>
              <a:rPr lang="sl-SI" sz="3600" i="1" u="db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0070C0"/>
                  </a:solidFill>
                </a:uFill>
              </a:rPr>
              <a:t>ž</a:t>
            </a:r>
            <a:r>
              <a:rPr lang="sl-SI" sz="3600" dirty="0"/>
              <a:t> ali povodni </a:t>
            </a:r>
            <a:r>
              <a:rPr lang="sl-SI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</a:t>
            </a:r>
            <a:r>
              <a:rPr lang="sl-SI" sz="3600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endParaRPr lang="sl-SI" sz="3600" dirty="0">
              <a:solidFill>
                <a:srgbClr val="00B050"/>
              </a:solidFill>
            </a:endParaRP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2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50">
        <p:fade/>
      </p:transition>
    </mc:Choice>
    <mc:Fallback xmlns="">
      <p:transition spd="med" advTm="3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2.6|2.5|3.2"/>
</p:tagLst>
</file>

<file path=ppt/theme/theme1.xml><?xml version="1.0" encoding="utf-8"?>
<a:theme xmlns:a="http://schemas.openxmlformats.org/drawingml/2006/main" name="Knjige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2016_TF02787940_TF02787940" id="{5AA99637-86DC-4E5B-A262-464895658E23}" vid="{A5ACF47A-A59A-4F2F-B481-546258C9F260}"/>
    </a:ext>
  </a:extLst>
</a:theme>
</file>

<file path=ppt/theme/theme2.xml><?xml version="1.0" encoding="utf-8"?>
<a:theme xmlns:a="http://schemas.openxmlformats.org/drawingml/2006/main" name="Officeova tema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0E0179ACEFBD6478C9344175EC1BBB6" ma:contentTypeVersion="13" ma:contentTypeDescription="Ustvari nov dokument." ma:contentTypeScope="" ma:versionID="549db6921667f94f258a2e4434276727">
  <xsd:schema xmlns:xsd="http://www.w3.org/2001/XMLSchema" xmlns:xs="http://www.w3.org/2001/XMLSchema" xmlns:p="http://schemas.microsoft.com/office/2006/metadata/properties" xmlns:ns3="270d480c-a46f-4e63-ba82-3f44907326a8" xmlns:ns4="e596e59c-f164-4403-ba99-06c620c47c9e" targetNamespace="http://schemas.microsoft.com/office/2006/metadata/properties" ma:root="true" ma:fieldsID="10af52bba462ad76f6015f2d4765eb6c" ns3:_="" ns4:_="">
    <xsd:import namespace="270d480c-a46f-4e63-ba82-3f44907326a8"/>
    <xsd:import namespace="e596e59c-f164-4403-ba99-06c620c47c9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0d480c-a46f-4e63-ba82-3f44907326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96e59c-f164-4403-ba99-06c620c47c9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Razprševanje namiga za skupno rab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EF2C0A0-C420-4F3C-A111-690B27D32D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486BF6-7DA1-4FE4-8F8B-A41B30D6A2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0d480c-a46f-4e63-ba82-3f44907326a8"/>
    <ds:schemaRef ds:uri="e596e59c-f164-4403-ba99-06c620c47c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01D382-32B0-43EE-932C-28906AF37617}">
  <ds:schemaRefs>
    <ds:schemaRef ds:uri="http://schemas.microsoft.com/office/infopath/2007/PartnerControls"/>
    <ds:schemaRef ds:uri="http://www.w3.org/XML/1998/namespace"/>
    <ds:schemaRef ds:uri="http://purl.org/dc/dcmitype/"/>
    <ds:schemaRef ds:uri="e596e59c-f164-4403-ba99-06c620c47c9e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270d480c-a46f-4e63-ba82-3f44907326a8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Predstavitev z modrim svežnjem knjig (širokozaslonsko)</Template>
  <TotalTime>0</TotalTime>
  <Words>245</Words>
  <Application>Microsoft Office PowerPoint</Application>
  <PresentationFormat>Po meri</PresentationFormat>
  <Paragraphs>49</Paragraphs>
  <Slides>19</Slides>
  <Notes>7</Notes>
  <HiddenSlides>0</HiddenSlides>
  <MMClips>19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2" baseType="lpstr">
      <vt:lpstr>Arial</vt:lpstr>
      <vt:lpstr>Century Gothic</vt:lpstr>
      <vt:lpstr>Knjige 16x9</vt:lpstr>
      <vt:lpstr>PRAVOPISNO TEŽKE BESEDE</vt:lpstr>
      <vt:lpstr>KAJ JE PRAV?</vt:lpstr>
      <vt:lpstr>KAJ JE PRAV?</vt:lpstr>
      <vt:lpstr>KAJ JE PRAV?</vt:lpstr>
      <vt:lpstr>PRAVILO ČRKE A</vt:lpstr>
      <vt:lpstr>PRAVILO ČRKE A</vt:lpstr>
      <vt:lpstr>PRAVILO ČRKE A</vt:lpstr>
      <vt:lpstr>KAJ JE PRAV?</vt:lpstr>
      <vt:lpstr>KAJ JE PRAV?</vt:lpstr>
      <vt:lpstr>KAJ JE PRAV?</vt:lpstr>
      <vt:lpstr>KAJ JE PRAV?</vt:lpstr>
      <vt:lpstr>KAJ JE PRAV?</vt:lpstr>
      <vt:lpstr>KAJ JE PRAV?</vt:lpstr>
      <vt:lpstr>BESEDE S POLGLASNIKOM</vt:lpstr>
      <vt:lpstr>BESEDE S POLGLASNIKOM</vt:lpstr>
      <vt:lpstr>BESEDE S POLGLASNIKOM</vt:lpstr>
      <vt:lpstr>PowerPointova predstavitev</vt:lpstr>
      <vt:lpstr>PowerPointova predstavitev</vt:lpstr>
      <vt:lpstr>PowerPointova predstavitev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2020-11-26T20:04:32Z</dcterms:created>
  <dcterms:modified xsi:type="dcterms:W3CDTF">2020-12-21T10:34:29Z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0x010100D0E0179ACEFBD6478C9344175EC1BBB6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