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301" r:id="rId4"/>
    <p:sldId id="262" r:id="rId5"/>
    <p:sldId id="302" r:id="rId6"/>
    <p:sldId id="265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dara" panose="020E0502030303020204" pitchFamily="34" charset="0"/>
      <p:regular r:id="rId13"/>
      <p:bold r:id="rId14"/>
      <p:italic r:id="rId15"/>
      <p:boldItalic r:id="rId16"/>
    </p:embeddedFont>
    <p:embeddedFont>
      <p:font typeface="Comfortaa" panose="020B0604020202020204" charset="0"/>
      <p:regular r:id="rId17"/>
      <p:bold r:id="rId18"/>
    </p:embeddedFont>
    <p:embeddedFont>
      <p:font typeface="Fredoka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89D832-FB47-44F9-A93E-2B15844D4725}">
  <a:tblStyle styleId="{6789D832-FB47-44F9-A93E-2B15844D47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901f3876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c901f3876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81550" y="947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57400" y="934349"/>
            <a:ext cx="4429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Regular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41061" y="2221029"/>
            <a:ext cx="73203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619898" y="3992037"/>
            <a:ext cx="669524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515907" y="4403414"/>
            <a:ext cx="408183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486898" y="3016329"/>
            <a:ext cx="101623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3252091" y="4128624"/>
            <a:ext cx="341244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469550" y="1168050"/>
            <a:ext cx="62049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 rot="-4460431">
            <a:off x="8269492" y="624627"/>
            <a:ext cx="309032" cy="29243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 rot="1382476">
            <a:off x="161149" y="4723975"/>
            <a:ext cx="220011" cy="20819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194133" y="3992116"/>
            <a:ext cx="459574" cy="45546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49574" y="4163515"/>
            <a:ext cx="453803" cy="274242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20431" y="5013076"/>
            <a:ext cx="578215" cy="206630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244238" y="3825069"/>
            <a:ext cx="858226" cy="883052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7556566" y="-163726"/>
            <a:ext cx="824109" cy="818801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8503674" y="711998"/>
            <a:ext cx="1015989" cy="1014505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8604712" y="101971"/>
            <a:ext cx="307011" cy="43466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5075168" y="-12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-1931421">
            <a:off x="4526218" y="613413"/>
            <a:ext cx="284370" cy="216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-9295350">
            <a:off x="576899" y="4271472"/>
            <a:ext cx="284300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902985" y="44600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40169" y="-56014"/>
            <a:ext cx="775256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7736378" y="-359939"/>
            <a:ext cx="1769033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238125" y="628198"/>
            <a:ext cx="396340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715069" y="288596"/>
            <a:ext cx="341248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279200" y="1423950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3168900" y="3848300"/>
            <a:ext cx="46959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2_2_1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723900" y="1058024"/>
            <a:ext cx="77001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1" r:id="rId4"/>
    <p:sldLayoutId id="2147483672" r:id="rId5"/>
    <p:sldLayoutId id="2147483675" r:id="rId6"/>
    <p:sldLayoutId id="2147483676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1883204" y="430725"/>
            <a:ext cx="5377580" cy="2929928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2357400" y="934349"/>
            <a:ext cx="4429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dirty="0">
                <a:solidFill>
                  <a:schemeClr val="accent4"/>
                </a:solidFill>
                <a:latin typeface="Fredoka One" panose="020B0604020202020204" charset="0"/>
              </a:rPr>
              <a:t>UTRJEVANJE</a:t>
            </a:r>
            <a:br>
              <a:rPr lang="sl-SI" sz="4800" dirty="0">
                <a:solidFill>
                  <a:schemeClr val="accent4"/>
                </a:solidFill>
                <a:latin typeface="Fredoka One" panose="020B0604020202020204" charset="0"/>
              </a:rPr>
            </a:br>
            <a:r>
              <a:rPr lang="sl-SI" sz="2400" dirty="0">
                <a:solidFill>
                  <a:schemeClr val="accent4"/>
                </a:solidFill>
                <a:latin typeface="Fredoka One" panose="020B0604020202020204" charset="0"/>
              </a:rPr>
              <a:t>(števila do 10 000, pisno seštevanje in odštevanje)</a:t>
            </a:r>
            <a:endParaRPr sz="2400" dirty="0">
              <a:solidFill>
                <a:schemeClr val="dk2"/>
              </a:solidFill>
              <a:latin typeface="Fredoka One" panose="020B0604020202020204" charset="0"/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35E7AB2-4EB2-458A-A359-8FEB98EE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014" y="1324351"/>
            <a:ext cx="3771900" cy="3790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4870">
        <p15:prstTrans prst="curtains"/>
      </p:transition>
    </mc:Choice>
    <mc:Fallback xmlns="">
      <p:transition spd="slow" advTm="14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723900" y="445024"/>
            <a:ext cx="6715200" cy="880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Naloge prepiši in jih reši v matematični zvezek.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slov 1">
            <a:extLst>
              <a:ext uri="{FF2B5EF4-FFF2-40B4-BE49-F238E27FC236}">
                <a16:creationId xmlns:a16="http://schemas.microsoft.com/office/drawing/2014/main" id="{46438FDC-0D35-4853-9DF0-AB598BF16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017" y="1433708"/>
            <a:ext cx="7700100" cy="3538200"/>
          </a:xfrm>
        </p:spPr>
        <p:txBody>
          <a:bodyPr/>
          <a:lstStyle/>
          <a:p>
            <a:r>
              <a:rPr lang="sl-SI" sz="2400" b="1" dirty="0">
                <a:latin typeface="Candara" panose="020E0502030303020204" pitchFamily="34" charset="0"/>
              </a:rPr>
              <a:t>Preriši preglednico in jo izpolni.</a:t>
            </a:r>
          </a:p>
          <a:p>
            <a:pPr marL="133350" indent="0">
              <a:buNone/>
            </a:pPr>
            <a:r>
              <a:rPr lang="sl-SI" sz="2400" dirty="0">
                <a:latin typeface="Candara" panose="020E0502030303020204" pitchFamily="34" charset="0"/>
              </a:rPr>
              <a:t> </a:t>
            </a:r>
          </a:p>
          <a:p>
            <a:endParaRPr lang="sl-SI" sz="2400" dirty="0"/>
          </a:p>
          <a:p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E9C1D2-838E-4792-A745-7A8234582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58430"/>
              </p:ext>
            </p:extLst>
          </p:nvPr>
        </p:nvGraphicFramePr>
        <p:xfrm>
          <a:off x="1389321" y="2313808"/>
          <a:ext cx="6049779" cy="1778000"/>
        </p:xfrm>
        <a:graphic>
          <a:graphicData uri="http://schemas.openxmlformats.org/drawingml/2006/table">
            <a:tbl>
              <a:tblPr firstRow="1" bandRow="1">
                <a:tableStyleId>{6789D832-FB47-44F9-A93E-2B15844D4725}</a:tableStyleId>
              </a:tblPr>
              <a:tblGrid>
                <a:gridCol w="1985779">
                  <a:extLst>
                    <a:ext uri="{9D8B030D-6E8A-4147-A177-3AD203B41FA5}">
                      <a16:colId xmlns:a16="http://schemas.microsoft.com/office/drawing/2014/main" val="6828896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64278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19152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</a:rPr>
                        <a:t>ZAPIS S ŠTEVILKO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</a:rPr>
                        <a:t>ZAPIS Z DESETIŠKIMI ENOTAMI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</a:rPr>
                        <a:t>ZAPIS Z BESEDO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35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6003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6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 T 1 S 3 E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1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tri tisoč petsto šestintrideset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554877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C19A9E12-8E67-48F9-A4B7-61BB82F4D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134" y="2714847"/>
            <a:ext cx="2206034" cy="22060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505">
        <p15:prstTrans prst="fracture"/>
      </p:transition>
    </mc:Choice>
    <mc:Fallback xmlns="">
      <p:transition spd="slow" advTm="25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79AB7464-6EF5-4827-B77B-5EEAA13F0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2036 in 312</a:t>
            </a:r>
          </a:p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3564 in 1271</a:t>
            </a:r>
          </a:p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2050 in 1507 in 820</a:t>
            </a:r>
          </a:p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201 in 6201 in 223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A2BB80D-E5F1-479E-A02D-19A8E73D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445025"/>
            <a:ext cx="7342667" cy="620400"/>
          </a:xfrm>
        </p:spPr>
        <p:txBody>
          <a:bodyPr/>
          <a:lstStyle/>
          <a:p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 Števila prepiši v stolpec in izračunaj njihovo vsoto.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DC076E-1162-485E-A603-481E8DC8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34" y="1892594"/>
            <a:ext cx="2966927" cy="2966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9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451">
        <p15:prstTrans prst="fracture"/>
      </p:transition>
    </mc:Choice>
    <mc:Fallback xmlns="">
      <p:transition spd="slow" advTm="30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7614559-17AE-4660-BEEB-824AFBA5BBFF}"/>
              </a:ext>
            </a:extLst>
          </p:cNvPr>
          <p:cNvSpPr/>
          <p:nvPr/>
        </p:nvSpPr>
        <p:spPr>
          <a:xfrm>
            <a:off x="712469" y="897910"/>
            <a:ext cx="755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3. Števila prepiši v stolpec in izračunaj njihovo razliko.</a:t>
            </a:r>
          </a:p>
          <a:p>
            <a:r>
              <a:rPr lang="sl-SI" sz="2400" b="1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Naredi preizkus.</a:t>
            </a:r>
            <a:endParaRPr lang="sl-SI" sz="24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Podnaslov 1">
            <a:extLst>
              <a:ext uri="{FF2B5EF4-FFF2-40B4-BE49-F238E27FC236}">
                <a16:creationId xmlns:a16="http://schemas.microsoft.com/office/drawing/2014/main" id="{CA878E36-FDED-49C8-A5C3-693BF354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1632856"/>
            <a:ext cx="6569529" cy="2963367"/>
          </a:xfrm>
        </p:spPr>
        <p:txBody>
          <a:bodyPr/>
          <a:lstStyle/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3256 in 142</a:t>
            </a:r>
          </a:p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3735 in 9628</a:t>
            </a:r>
          </a:p>
          <a:p>
            <a:pPr>
              <a:buAutoNum type="alphaLcParenR"/>
            </a:pPr>
            <a:r>
              <a:rPr lang="sl-SI" sz="2400" dirty="0">
                <a:latin typeface="Candara" panose="020E0502030303020204" pitchFamily="34" charset="0"/>
              </a:rPr>
              <a:t>1269 in 4561</a:t>
            </a:r>
          </a:p>
          <a:p>
            <a:pPr marL="133350" indent="0"/>
            <a:endParaRPr lang="sl-SI" sz="2400" dirty="0">
              <a:latin typeface="Candara" panose="020E0502030303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87010F-A05F-4882-9185-981C511B7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83" y="2560921"/>
            <a:ext cx="2402463" cy="24024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962">
        <p15:prstTrans prst="fracture"/>
      </p:transition>
    </mc:Choice>
    <mc:Fallback xmlns="">
      <p:transition spd="slow" advTm="30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2B2D7DD7-B21C-4DF3-8B0B-7D57A424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0416" y="1638301"/>
            <a:ext cx="9920514" cy="3505199"/>
          </a:xfrm>
        </p:spPr>
        <p:txBody>
          <a:bodyPr/>
          <a:lstStyle/>
          <a:p>
            <a:pPr algn="l"/>
            <a:r>
              <a:rPr lang="sl-SI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a) Odštevanec je 5612, razlika je 2165. Izračunaj zmanjševanec.</a:t>
            </a:r>
          </a:p>
          <a:p>
            <a:pPr algn="l"/>
            <a:r>
              <a:rPr lang="sl-SI" b="1" dirty="0">
                <a:solidFill>
                  <a:srgbClr val="FFC000"/>
                </a:solidFill>
                <a:latin typeface="Candara" panose="020E0502030303020204" pitchFamily="34" charset="0"/>
              </a:rPr>
              <a:t>b) Prvi seštevanec je 2243, vsota je 8675. Izračunaj drugi </a:t>
            </a:r>
          </a:p>
          <a:p>
            <a:pPr algn="l"/>
            <a:r>
              <a:rPr lang="sl-SI" b="1" dirty="0">
                <a:solidFill>
                  <a:srgbClr val="FFC000"/>
                </a:solidFill>
                <a:latin typeface="Candara" panose="020E0502030303020204" pitchFamily="34" charset="0"/>
              </a:rPr>
              <a:t>     seštevanec.</a:t>
            </a:r>
          </a:p>
          <a:p>
            <a:pPr algn="l"/>
            <a:r>
              <a:rPr lang="sl-SI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c) Razliki števil 5768 in 666 prištej 3347.</a:t>
            </a:r>
          </a:p>
          <a:p>
            <a:pPr algn="l"/>
            <a:r>
              <a:rPr lang="sl-SI" b="1" dirty="0">
                <a:solidFill>
                  <a:srgbClr val="FFC000"/>
                </a:solidFill>
                <a:latin typeface="Candara" panose="020E0502030303020204" pitchFamily="34" charset="0"/>
              </a:rPr>
              <a:t>d) Od vsote števil 5408 in 2399 odštej število 3503.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C9AD228-1A97-4D01-BB53-604AE1FA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04" y="1126870"/>
            <a:ext cx="8036130" cy="578557"/>
          </a:xfrm>
        </p:spPr>
        <p:txBody>
          <a:bodyPr/>
          <a:lstStyle/>
          <a:p>
            <a:r>
              <a:rPr lang="sl-SI" sz="2400" b="1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4. Zapiši ustrezen račun in ga izračunaj. Naloge prepiši.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FDAA90C-9319-47FD-9724-01B90129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14" y="3158673"/>
            <a:ext cx="1917698" cy="1917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33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781">
        <p15:prstTrans prst="fracture"/>
      </p:transition>
    </mc:Choice>
    <mc:Fallback xmlns="">
      <p:transition spd="slow" advTm="277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2"/>
          <p:cNvGrpSpPr/>
          <p:nvPr/>
        </p:nvGrpSpPr>
        <p:grpSpPr>
          <a:xfrm>
            <a:off x="1366847" y="852462"/>
            <a:ext cx="6410310" cy="3438594"/>
            <a:chOff x="2180925" y="540000"/>
            <a:chExt cx="4796700" cy="2370300"/>
          </a:xfrm>
        </p:grpSpPr>
        <p:sp>
          <p:nvSpPr>
            <p:cNvPr id="688" name="Google Shape;688;p42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EE5756C-B878-4FA2-ABDD-56A3B7A94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814" y="1229789"/>
            <a:ext cx="2649096" cy="26490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31">
        <p15:prstTrans prst="drape"/>
      </p:transition>
    </mc:Choice>
    <mc:Fallback xmlns="">
      <p:transition spd="slow" advTm="4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4|6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9|4.1|3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1.8|1.6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1|2.3|1.6|2|2.5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164</Words>
  <Application>Microsoft Office PowerPoint</Application>
  <PresentationFormat>Diaprojekcija na zaslonu (16:9)</PresentationFormat>
  <Paragraphs>26</Paragraphs>
  <Slides>6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Comfortaa Regular</vt:lpstr>
      <vt:lpstr>Arial</vt:lpstr>
      <vt:lpstr>Calibri</vt:lpstr>
      <vt:lpstr>Fredoka One</vt:lpstr>
      <vt:lpstr>Black Han Sans</vt:lpstr>
      <vt:lpstr>Candara</vt:lpstr>
      <vt:lpstr>Comfortaa</vt:lpstr>
      <vt:lpstr>Math Lesson by Slidesgo</vt:lpstr>
      <vt:lpstr>UTRJEVANJE (števila do 10 000, pisno seštevanje in odštevanje)</vt:lpstr>
      <vt:lpstr>Naloge prepiši in jih reši v matematični zvezek. </vt:lpstr>
      <vt:lpstr>2. Števila prepiši v stolpec in izračunaj njihovo vsoto.</vt:lpstr>
      <vt:lpstr>PowerPointova predstavitev</vt:lpstr>
      <vt:lpstr>4. Zapiši ustrezen račun in ga izračunaj. Naloge prepiši.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</dc:title>
  <dc:creator>Mateja Par</dc:creator>
  <cp:lastModifiedBy>Učenec</cp:lastModifiedBy>
  <cp:revision>14</cp:revision>
  <dcterms:modified xsi:type="dcterms:W3CDTF">2020-12-04T12:49:10Z</dcterms:modified>
</cp:coreProperties>
</file>