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4" r:id="rId5"/>
    <p:sldId id="260" r:id="rId6"/>
    <p:sldId id="261" r:id="rId7"/>
    <p:sldId id="265" r:id="rId8"/>
    <p:sldId id="262" r:id="rId9"/>
    <p:sldId id="263" r:id="rId10"/>
    <p:sldId id="266" r:id="rId11"/>
    <p:sldId id="267" r:id="rId12"/>
    <p:sldId id="268" r:id="rId13"/>
    <p:sldId id="257" r:id="rId14"/>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rez sloga, mreža tabele">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5CA9D1D-7D61-4CAE-A9B1-97DAE268657E}"/>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C1DA93C8-B927-4667-AA85-F3E4D1B285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148AD317-527D-44E9-BF99-D6EE39C21CCC}"/>
              </a:ext>
            </a:extLst>
          </p:cNvPr>
          <p:cNvSpPr>
            <a:spLocks noGrp="1"/>
          </p:cNvSpPr>
          <p:nvPr>
            <p:ph type="dt" sz="half" idx="10"/>
          </p:nvPr>
        </p:nvSpPr>
        <p:spPr/>
        <p:txBody>
          <a:bodyPr/>
          <a:lstStyle/>
          <a:p>
            <a:fld id="{CF22AAAF-9A7D-439B-B4B3-4FED5C3013E7}" type="datetimeFigureOut">
              <a:rPr lang="sl-SI" smtClean="0"/>
              <a:t>8. 12. 2020</a:t>
            </a:fld>
            <a:endParaRPr lang="sl-SI"/>
          </a:p>
        </p:txBody>
      </p:sp>
      <p:sp>
        <p:nvSpPr>
          <p:cNvPr id="5" name="Označba mesta noge 4">
            <a:extLst>
              <a:ext uri="{FF2B5EF4-FFF2-40B4-BE49-F238E27FC236}">
                <a16:creationId xmlns:a16="http://schemas.microsoft.com/office/drawing/2014/main" id="{57BBEE5F-5B27-45ED-AD39-B1CB095473F4}"/>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F1E55B27-79FA-4371-9A88-72702F5F086D}"/>
              </a:ext>
            </a:extLst>
          </p:cNvPr>
          <p:cNvSpPr>
            <a:spLocks noGrp="1"/>
          </p:cNvSpPr>
          <p:nvPr>
            <p:ph type="sldNum" sz="quarter" idx="12"/>
          </p:nvPr>
        </p:nvSpPr>
        <p:spPr/>
        <p:txBody>
          <a:bodyPr/>
          <a:lstStyle/>
          <a:p>
            <a:fld id="{BD9A08B9-06BD-472C-87F8-8C7035154731}" type="slidenum">
              <a:rPr lang="sl-SI" smtClean="0"/>
              <a:t>‹#›</a:t>
            </a:fld>
            <a:endParaRPr lang="sl-SI"/>
          </a:p>
        </p:txBody>
      </p:sp>
    </p:spTree>
    <p:extLst>
      <p:ext uri="{BB962C8B-B14F-4D97-AF65-F5344CB8AC3E}">
        <p14:creationId xmlns:p14="http://schemas.microsoft.com/office/powerpoint/2010/main" val="306943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19FB7AA-369A-4F8B-B113-8773C7FD82B1}"/>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699F7DA9-2A6F-45C9-B432-38E80290A47E}"/>
              </a:ext>
            </a:extLst>
          </p:cNvPr>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6722DB60-0291-43B6-8F86-C6DAF1C7F5D2}"/>
              </a:ext>
            </a:extLst>
          </p:cNvPr>
          <p:cNvSpPr>
            <a:spLocks noGrp="1"/>
          </p:cNvSpPr>
          <p:nvPr>
            <p:ph type="dt" sz="half" idx="10"/>
          </p:nvPr>
        </p:nvSpPr>
        <p:spPr/>
        <p:txBody>
          <a:bodyPr/>
          <a:lstStyle/>
          <a:p>
            <a:fld id="{CF22AAAF-9A7D-439B-B4B3-4FED5C3013E7}" type="datetimeFigureOut">
              <a:rPr lang="sl-SI" smtClean="0"/>
              <a:t>8. 12. 2020</a:t>
            </a:fld>
            <a:endParaRPr lang="sl-SI"/>
          </a:p>
        </p:txBody>
      </p:sp>
      <p:sp>
        <p:nvSpPr>
          <p:cNvPr id="5" name="Označba mesta noge 4">
            <a:extLst>
              <a:ext uri="{FF2B5EF4-FFF2-40B4-BE49-F238E27FC236}">
                <a16:creationId xmlns:a16="http://schemas.microsoft.com/office/drawing/2014/main" id="{114A5D5C-233C-4E58-AA14-F39A4A57E684}"/>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9C778F5C-68C9-4769-9A93-E463C1146333}"/>
              </a:ext>
            </a:extLst>
          </p:cNvPr>
          <p:cNvSpPr>
            <a:spLocks noGrp="1"/>
          </p:cNvSpPr>
          <p:nvPr>
            <p:ph type="sldNum" sz="quarter" idx="12"/>
          </p:nvPr>
        </p:nvSpPr>
        <p:spPr/>
        <p:txBody>
          <a:bodyPr/>
          <a:lstStyle/>
          <a:p>
            <a:fld id="{BD9A08B9-06BD-472C-87F8-8C7035154731}" type="slidenum">
              <a:rPr lang="sl-SI" smtClean="0"/>
              <a:t>‹#›</a:t>
            </a:fld>
            <a:endParaRPr lang="sl-SI"/>
          </a:p>
        </p:txBody>
      </p:sp>
    </p:spTree>
    <p:extLst>
      <p:ext uri="{BB962C8B-B14F-4D97-AF65-F5344CB8AC3E}">
        <p14:creationId xmlns:p14="http://schemas.microsoft.com/office/powerpoint/2010/main" val="1617100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4F215A33-9B24-4A46-ABAD-812E68A47F13}"/>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4F960318-69D1-47BD-BA26-53DE2D191327}"/>
              </a:ext>
            </a:extLst>
          </p:cNvPr>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C1D56A11-6E86-45B3-B192-827A3C084891}"/>
              </a:ext>
            </a:extLst>
          </p:cNvPr>
          <p:cNvSpPr>
            <a:spLocks noGrp="1"/>
          </p:cNvSpPr>
          <p:nvPr>
            <p:ph type="dt" sz="half" idx="10"/>
          </p:nvPr>
        </p:nvSpPr>
        <p:spPr/>
        <p:txBody>
          <a:bodyPr/>
          <a:lstStyle/>
          <a:p>
            <a:fld id="{CF22AAAF-9A7D-439B-B4B3-4FED5C3013E7}" type="datetimeFigureOut">
              <a:rPr lang="sl-SI" smtClean="0"/>
              <a:t>8. 12. 2020</a:t>
            </a:fld>
            <a:endParaRPr lang="sl-SI"/>
          </a:p>
        </p:txBody>
      </p:sp>
      <p:sp>
        <p:nvSpPr>
          <p:cNvPr id="5" name="Označba mesta noge 4">
            <a:extLst>
              <a:ext uri="{FF2B5EF4-FFF2-40B4-BE49-F238E27FC236}">
                <a16:creationId xmlns:a16="http://schemas.microsoft.com/office/drawing/2014/main" id="{16BE95AD-94D5-4E09-B48D-F2621678B0C4}"/>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927A5AB4-B8C8-4F30-8E99-802835AC91FD}"/>
              </a:ext>
            </a:extLst>
          </p:cNvPr>
          <p:cNvSpPr>
            <a:spLocks noGrp="1"/>
          </p:cNvSpPr>
          <p:nvPr>
            <p:ph type="sldNum" sz="quarter" idx="12"/>
          </p:nvPr>
        </p:nvSpPr>
        <p:spPr/>
        <p:txBody>
          <a:bodyPr/>
          <a:lstStyle/>
          <a:p>
            <a:fld id="{BD9A08B9-06BD-472C-87F8-8C7035154731}" type="slidenum">
              <a:rPr lang="sl-SI" smtClean="0"/>
              <a:t>‹#›</a:t>
            </a:fld>
            <a:endParaRPr lang="sl-SI"/>
          </a:p>
        </p:txBody>
      </p:sp>
    </p:spTree>
    <p:extLst>
      <p:ext uri="{BB962C8B-B14F-4D97-AF65-F5344CB8AC3E}">
        <p14:creationId xmlns:p14="http://schemas.microsoft.com/office/powerpoint/2010/main" val="424471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2A670BB-A839-4FF4-839A-DA4D9F164632}"/>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18F396B8-D4DA-4747-A569-3B2134DE17E2}"/>
              </a:ext>
            </a:extLst>
          </p:cNvPr>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0A73E762-A0B5-48B8-8D9A-822523A0E355}"/>
              </a:ext>
            </a:extLst>
          </p:cNvPr>
          <p:cNvSpPr>
            <a:spLocks noGrp="1"/>
          </p:cNvSpPr>
          <p:nvPr>
            <p:ph type="dt" sz="half" idx="10"/>
          </p:nvPr>
        </p:nvSpPr>
        <p:spPr/>
        <p:txBody>
          <a:bodyPr/>
          <a:lstStyle/>
          <a:p>
            <a:fld id="{CF22AAAF-9A7D-439B-B4B3-4FED5C3013E7}" type="datetimeFigureOut">
              <a:rPr lang="sl-SI" smtClean="0"/>
              <a:t>8. 12. 2020</a:t>
            </a:fld>
            <a:endParaRPr lang="sl-SI"/>
          </a:p>
        </p:txBody>
      </p:sp>
      <p:sp>
        <p:nvSpPr>
          <p:cNvPr id="5" name="Označba mesta noge 4">
            <a:extLst>
              <a:ext uri="{FF2B5EF4-FFF2-40B4-BE49-F238E27FC236}">
                <a16:creationId xmlns:a16="http://schemas.microsoft.com/office/drawing/2014/main" id="{1F42A5AD-F3F1-479E-8827-1C30A9BFFD45}"/>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F2347760-2273-4EA9-A961-1DEF15ED9DA2}"/>
              </a:ext>
            </a:extLst>
          </p:cNvPr>
          <p:cNvSpPr>
            <a:spLocks noGrp="1"/>
          </p:cNvSpPr>
          <p:nvPr>
            <p:ph type="sldNum" sz="quarter" idx="12"/>
          </p:nvPr>
        </p:nvSpPr>
        <p:spPr/>
        <p:txBody>
          <a:bodyPr/>
          <a:lstStyle/>
          <a:p>
            <a:fld id="{BD9A08B9-06BD-472C-87F8-8C7035154731}" type="slidenum">
              <a:rPr lang="sl-SI" smtClean="0"/>
              <a:t>‹#›</a:t>
            </a:fld>
            <a:endParaRPr lang="sl-SI"/>
          </a:p>
        </p:txBody>
      </p:sp>
    </p:spTree>
    <p:extLst>
      <p:ext uri="{BB962C8B-B14F-4D97-AF65-F5344CB8AC3E}">
        <p14:creationId xmlns:p14="http://schemas.microsoft.com/office/powerpoint/2010/main" val="3889974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A50D41A-02D1-4788-92AE-8616105D7CD1}"/>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8998FD1C-5E8F-47F4-98FB-A16F465170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a:extLst>
              <a:ext uri="{FF2B5EF4-FFF2-40B4-BE49-F238E27FC236}">
                <a16:creationId xmlns:a16="http://schemas.microsoft.com/office/drawing/2014/main" id="{13435477-8C20-41F5-B728-DF509DDBE2FD}"/>
              </a:ext>
            </a:extLst>
          </p:cNvPr>
          <p:cNvSpPr>
            <a:spLocks noGrp="1"/>
          </p:cNvSpPr>
          <p:nvPr>
            <p:ph type="dt" sz="half" idx="10"/>
          </p:nvPr>
        </p:nvSpPr>
        <p:spPr/>
        <p:txBody>
          <a:bodyPr/>
          <a:lstStyle/>
          <a:p>
            <a:fld id="{CF22AAAF-9A7D-439B-B4B3-4FED5C3013E7}" type="datetimeFigureOut">
              <a:rPr lang="sl-SI" smtClean="0"/>
              <a:t>8. 12. 2020</a:t>
            </a:fld>
            <a:endParaRPr lang="sl-SI"/>
          </a:p>
        </p:txBody>
      </p:sp>
      <p:sp>
        <p:nvSpPr>
          <p:cNvPr id="5" name="Označba mesta noge 4">
            <a:extLst>
              <a:ext uri="{FF2B5EF4-FFF2-40B4-BE49-F238E27FC236}">
                <a16:creationId xmlns:a16="http://schemas.microsoft.com/office/drawing/2014/main" id="{933C2A6A-0E2D-4D65-88B7-BC1ADE7E67A6}"/>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67C3BC02-2A0E-4BAA-A5A5-AD587C01FCB4}"/>
              </a:ext>
            </a:extLst>
          </p:cNvPr>
          <p:cNvSpPr>
            <a:spLocks noGrp="1"/>
          </p:cNvSpPr>
          <p:nvPr>
            <p:ph type="sldNum" sz="quarter" idx="12"/>
          </p:nvPr>
        </p:nvSpPr>
        <p:spPr/>
        <p:txBody>
          <a:bodyPr/>
          <a:lstStyle/>
          <a:p>
            <a:fld id="{BD9A08B9-06BD-472C-87F8-8C7035154731}" type="slidenum">
              <a:rPr lang="sl-SI" smtClean="0"/>
              <a:t>‹#›</a:t>
            </a:fld>
            <a:endParaRPr lang="sl-SI"/>
          </a:p>
        </p:txBody>
      </p:sp>
    </p:spTree>
    <p:extLst>
      <p:ext uri="{BB962C8B-B14F-4D97-AF65-F5344CB8AC3E}">
        <p14:creationId xmlns:p14="http://schemas.microsoft.com/office/powerpoint/2010/main" val="3772430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AC9609E-3E5B-46E7-A8E6-0ECB5111474B}"/>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D4CE42E2-AC53-4764-A051-37CA9BD849A0}"/>
              </a:ext>
            </a:extLst>
          </p:cNvPr>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EB12B132-B405-46A9-909D-6E8F35272B7C}"/>
              </a:ext>
            </a:extLst>
          </p:cNvPr>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4D73CCB0-F944-4B67-A69D-919E21337811}"/>
              </a:ext>
            </a:extLst>
          </p:cNvPr>
          <p:cNvSpPr>
            <a:spLocks noGrp="1"/>
          </p:cNvSpPr>
          <p:nvPr>
            <p:ph type="dt" sz="half" idx="10"/>
          </p:nvPr>
        </p:nvSpPr>
        <p:spPr/>
        <p:txBody>
          <a:bodyPr/>
          <a:lstStyle/>
          <a:p>
            <a:fld id="{CF22AAAF-9A7D-439B-B4B3-4FED5C3013E7}" type="datetimeFigureOut">
              <a:rPr lang="sl-SI" smtClean="0"/>
              <a:t>8. 12. 2020</a:t>
            </a:fld>
            <a:endParaRPr lang="sl-SI"/>
          </a:p>
        </p:txBody>
      </p:sp>
      <p:sp>
        <p:nvSpPr>
          <p:cNvPr id="6" name="Označba mesta noge 5">
            <a:extLst>
              <a:ext uri="{FF2B5EF4-FFF2-40B4-BE49-F238E27FC236}">
                <a16:creationId xmlns:a16="http://schemas.microsoft.com/office/drawing/2014/main" id="{894E1364-4CAB-4F26-9200-02F1E21276EB}"/>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DAC0CC39-7AB7-433F-BA4D-BE48A9E944E1}"/>
              </a:ext>
            </a:extLst>
          </p:cNvPr>
          <p:cNvSpPr>
            <a:spLocks noGrp="1"/>
          </p:cNvSpPr>
          <p:nvPr>
            <p:ph type="sldNum" sz="quarter" idx="12"/>
          </p:nvPr>
        </p:nvSpPr>
        <p:spPr/>
        <p:txBody>
          <a:bodyPr/>
          <a:lstStyle/>
          <a:p>
            <a:fld id="{BD9A08B9-06BD-472C-87F8-8C7035154731}" type="slidenum">
              <a:rPr lang="sl-SI" smtClean="0"/>
              <a:t>‹#›</a:t>
            </a:fld>
            <a:endParaRPr lang="sl-SI"/>
          </a:p>
        </p:txBody>
      </p:sp>
    </p:spTree>
    <p:extLst>
      <p:ext uri="{BB962C8B-B14F-4D97-AF65-F5344CB8AC3E}">
        <p14:creationId xmlns:p14="http://schemas.microsoft.com/office/powerpoint/2010/main" val="847158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6DA287E-6169-4090-992C-1F2D355EA13F}"/>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0030BD5D-5D81-4132-ACD7-9AFF35630B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a:extLst>
              <a:ext uri="{FF2B5EF4-FFF2-40B4-BE49-F238E27FC236}">
                <a16:creationId xmlns:a16="http://schemas.microsoft.com/office/drawing/2014/main" id="{33B8C560-4E41-428A-AF55-08B72F7D600F}"/>
              </a:ext>
            </a:extLst>
          </p:cNvPr>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C5340EAF-FB0A-4DBB-8837-60B8DA6B6D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a:extLst>
              <a:ext uri="{FF2B5EF4-FFF2-40B4-BE49-F238E27FC236}">
                <a16:creationId xmlns:a16="http://schemas.microsoft.com/office/drawing/2014/main" id="{C8ACB600-5BCB-4BEA-8BD4-B1C40ECAC2B3}"/>
              </a:ext>
            </a:extLst>
          </p:cNvPr>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0CFFE19B-5FF9-4748-B0F6-E89BE714071D}"/>
              </a:ext>
            </a:extLst>
          </p:cNvPr>
          <p:cNvSpPr>
            <a:spLocks noGrp="1"/>
          </p:cNvSpPr>
          <p:nvPr>
            <p:ph type="dt" sz="half" idx="10"/>
          </p:nvPr>
        </p:nvSpPr>
        <p:spPr/>
        <p:txBody>
          <a:bodyPr/>
          <a:lstStyle/>
          <a:p>
            <a:fld id="{CF22AAAF-9A7D-439B-B4B3-4FED5C3013E7}" type="datetimeFigureOut">
              <a:rPr lang="sl-SI" smtClean="0"/>
              <a:t>8. 12. 2020</a:t>
            </a:fld>
            <a:endParaRPr lang="sl-SI"/>
          </a:p>
        </p:txBody>
      </p:sp>
      <p:sp>
        <p:nvSpPr>
          <p:cNvPr id="8" name="Označba mesta noge 7">
            <a:extLst>
              <a:ext uri="{FF2B5EF4-FFF2-40B4-BE49-F238E27FC236}">
                <a16:creationId xmlns:a16="http://schemas.microsoft.com/office/drawing/2014/main" id="{EA41CE58-BCD4-4240-8878-749C56024C76}"/>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EF566E76-DD55-4EF7-8D5F-0A5D6915E8E4}"/>
              </a:ext>
            </a:extLst>
          </p:cNvPr>
          <p:cNvSpPr>
            <a:spLocks noGrp="1"/>
          </p:cNvSpPr>
          <p:nvPr>
            <p:ph type="sldNum" sz="quarter" idx="12"/>
          </p:nvPr>
        </p:nvSpPr>
        <p:spPr/>
        <p:txBody>
          <a:bodyPr/>
          <a:lstStyle/>
          <a:p>
            <a:fld id="{BD9A08B9-06BD-472C-87F8-8C7035154731}" type="slidenum">
              <a:rPr lang="sl-SI" smtClean="0"/>
              <a:t>‹#›</a:t>
            </a:fld>
            <a:endParaRPr lang="sl-SI"/>
          </a:p>
        </p:txBody>
      </p:sp>
    </p:spTree>
    <p:extLst>
      <p:ext uri="{BB962C8B-B14F-4D97-AF65-F5344CB8AC3E}">
        <p14:creationId xmlns:p14="http://schemas.microsoft.com/office/powerpoint/2010/main" val="734813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0DAEDBB-3DCB-4C29-9AB5-D2D4B0A8A771}"/>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9F5B5CE4-2FBD-41C4-820C-47007EAB1931}"/>
              </a:ext>
            </a:extLst>
          </p:cNvPr>
          <p:cNvSpPr>
            <a:spLocks noGrp="1"/>
          </p:cNvSpPr>
          <p:nvPr>
            <p:ph type="dt" sz="half" idx="10"/>
          </p:nvPr>
        </p:nvSpPr>
        <p:spPr/>
        <p:txBody>
          <a:bodyPr/>
          <a:lstStyle/>
          <a:p>
            <a:fld id="{CF22AAAF-9A7D-439B-B4B3-4FED5C3013E7}" type="datetimeFigureOut">
              <a:rPr lang="sl-SI" smtClean="0"/>
              <a:t>8. 12. 2020</a:t>
            </a:fld>
            <a:endParaRPr lang="sl-SI"/>
          </a:p>
        </p:txBody>
      </p:sp>
      <p:sp>
        <p:nvSpPr>
          <p:cNvPr id="4" name="Označba mesta noge 3">
            <a:extLst>
              <a:ext uri="{FF2B5EF4-FFF2-40B4-BE49-F238E27FC236}">
                <a16:creationId xmlns:a16="http://schemas.microsoft.com/office/drawing/2014/main" id="{669FA92A-3614-4238-BD67-240BF930D3DA}"/>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0ECF158B-1BDA-4FA4-ACA7-9E39A0B65549}"/>
              </a:ext>
            </a:extLst>
          </p:cNvPr>
          <p:cNvSpPr>
            <a:spLocks noGrp="1"/>
          </p:cNvSpPr>
          <p:nvPr>
            <p:ph type="sldNum" sz="quarter" idx="12"/>
          </p:nvPr>
        </p:nvSpPr>
        <p:spPr/>
        <p:txBody>
          <a:bodyPr/>
          <a:lstStyle/>
          <a:p>
            <a:fld id="{BD9A08B9-06BD-472C-87F8-8C7035154731}" type="slidenum">
              <a:rPr lang="sl-SI" smtClean="0"/>
              <a:t>‹#›</a:t>
            </a:fld>
            <a:endParaRPr lang="sl-SI"/>
          </a:p>
        </p:txBody>
      </p:sp>
    </p:spTree>
    <p:extLst>
      <p:ext uri="{BB962C8B-B14F-4D97-AF65-F5344CB8AC3E}">
        <p14:creationId xmlns:p14="http://schemas.microsoft.com/office/powerpoint/2010/main" val="399454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581B3806-9A3B-4754-89CC-240B14501397}"/>
              </a:ext>
            </a:extLst>
          </p:cNvPr>
          <p:cNvSpPr>
            <a:spLocks noGrp="1"/>
          </p:cNvSpPr>
          <p:nvPr>
            <p:ph type="dt" sz="half" idx="10"/>
          </p:nvPr>
        </p:nvSpPr>
        <p:spPr/>
        <p:txBody>
          <a:bodyPr/>
          <a:lstStyle/>
          <a:p>
            <a:fld id="{CF22AAAF-9A7D-439B-B4B3-4FED5C3013E7}" type="datetimeFigureOut">
              <a:rPr lang="sl-SI" smtClean="0"/>
              <a:t>8. 12. 2020</a:t>
            </a:fld>
            <a:endParaRPr lang="sl-SI"/>
          </a:p>
        </p:txBody>
      </p:sp>
      <p:sp>
        <p:nvSpPr>
          <p:cNvPr id="3" name="Označba mesta noge 2">
            <a:extLst>
              <a:ext uri="{FF2B5EF4-FFF2-40B4-BE49-F238E27FC236}">
                <a16:creationId xmlns:a16="http://schemas.microsoft.com/office/drawing/2014/main" id="{FF3FD821-20D9-4B96-B7A1-DE3E3D108B74}"/>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ABFC5CA7-56B9-481A-96AF-484689FFD446}"/>
              </a:ext>
            </a:extLst>
          </p:cNvPr>
          <p:cNvSpPr>
            <a:spLocks noGrp="1"/>
          </p:cNvSpPr>
          <p:nvPr>
            <p:ph type="sldNum" sz="quarter" idx="12"/>
          </p:nvPr>
        </p:nvSpPr>
        <p:spPr/>
        <p:txBody>
          <a:bodyPr/>
          <a:lstStyle/>
          <a:p>
            <a:fld id="{BD9A08B9-06BD-472C-87F8-8C7035154731}" type="slidenum">
              <a:rPr lang="sl-SI" smtClean="0"/>
              <a:t>‹#›</a:t>
            </a:fld>
            <a:endParaRPr lang="sl-SI"/>
          </a:p>
        </p:txBody>
      </p:sp>
    </p:spTree>
    <p:extLst>
      <p:ext uri="{BB962C8B-B14F-4D97-AF65-F5344CB8AC3E}">
        <p14:creationId xmlns:p14="http://schemas.microsoft.com/office/powerpoint/2010/main" val="86462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B540032-60C1-4524-8EB2-93143AC9440D}"/>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C9C2C216-7764-48D4-8D14-10DD3C069F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EC74E9BF-4C18-404E-BBCD-7FA7BA04C9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a:extLst>
              <a:ext uri="{FF2B5EF4-FFF2-40B4-BE49-F238E27FC236}">
                <a16:creationId xmlns:a16="http://schemas.microsoft.com/office/drawing/2014/main" id="{26682CB5-4F8C-407A-B61E-264B3FE1A623}"/>
              </a:ext>
            </a:extLst>
          </p:cNvPr>
          <p:cNvSpPr>
            <a:spLocks noGrp="1"/>
          </p:cNvSpPr>
          <p:nvPr>
            <p:ph type="dt" sz="half" idx="10"/>
          </p:nvPr>
        </p:nvSpPr>
        <p:spPr/>
        <p:txBody>
          <a:bodyPr/>
          <a:lstStyle/>
          <a:p>
            <a:fld id="{CF22AAAF-9A7D-439B-B4B3-4FED5C3013E7}" type="datetimeFigureOut">
              <a:rPr lang="sl-SI" smtClean="0"/>
              <a:t>8. 12. 2020</a:t>
            </a:fld>
            <a:endParaRPr lang="sl-SI"/>
          </a:p>
        </p:txBody>
      </p:sp>
      <p:sp>
        <p:nvSpPr>
          <p:cNvPr id="6" name="Označba mesta noge 5">
            <a:extLst>
              <a:ext uri="{FF2B5EF4-FFF2-40B4-BE49-F238E27FC236}">
                <a16:creationId xmlns:a16="http://schemas.microsoft.com/office/drawing/2014/main" id="{445A21F0-F3BA-46E8-A898-88DFC953F466}"/>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BE0898EF-D2F8-4734-89CB-AA1D028A5813}"/>
              </a:ext>
            </a:extLst>
          </p:cNvPr>
          <p:cNvSpPr>
            <a:spLocks noGrp="1"/>
          </p:cNvSpPr>
          <p:nvPr>
            <p:ph type="sldNum" sz="quarter" idx="12"/>
          </p:nvPr>
        </p:nvSpPr>
        <p:spPr/>
        <p:txBody>
          <a:bodyPr/>
          <a:lstStyle/>
          <a:p>
            <a:fld id="{BD9A08B9-06BD-472C-87F8-8C7035154731}" type="slidenum">
              <a:rPr lang="sl-SI" smtClean="0"/>
              <a:t>‹#›</a:t>
            </a:fld>
            <a:endParaRPr lang="sl-SI"/>
          </a:p>
        </p:txBody>
      </p:sp>
    </p:spTree>
    <p:extLst>
      <p:ext uri="{BB962C8B-B14F-4D97-AF65-F5344CB8AC3E}">
        <p14:creationId xmlns:p14="http://schemas.microsoft.com/office/powerpoint/2010/main" val="601370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24B1F83-E5E1-4FFC-98DB-1BA4D9E74A01}"/>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98AAF28C-7850-41A5-AC43-88AA3755E2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1F7F4322-14DC-4C4F-97F9-E4F0556AD9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a:extLst>
              <a:ext uri="{FF2B5EF4-FFF2-40B4-BE49-F238E27FC236}">
                <a16:creationId xmlns:a16="http://schemas.microsoft.com/office/drawing/2014/main" id="{79388339-AF9F-429B-9FD7-1C830247958C}"/>
              </a:ext>
            </a:extLst>
          </p:cNvPr>
          <p:cNvSpPr>
            <a:spLocks noGrp="1"/>
          </p:cNvSpPr>
          <p:nvPr>
            <p:ph type="dt" sz="half" idx="10"/>
          </p:nvPr>
        </p:nvSpPr>
        <p:spPr/>
        <p:txBody>
          <a:bodyPr/>
          <a:lstStyle/>
          <a:p>
            <a:fld id="{CF22AAAF-9A7D-439B-B4B3-4FED5C3013E7}" type="datetimeFigureOut">
              <a:rPr lang="sl-SI" smtClean="0"/>
              <a:t>8. 12. 2020</a:t>
            </a:fld>
            <a:endParaRPr lang="sl-SI"/>
          </a:p>
        </p:txBody>
      </p:sp>
      <p:sp>
        <p:nvSpPr>
          <p:cNvPr id="6" name="Označba mesta noge 5">
            <a:extLst>
              <a:ext uri="{FF2B5EF4-FFF2-40B4-BE49-F238E27FC236}">
                <a16:creationId xmlns:a16="http://schemas.microsoft.com/office/drawing/2014/main" id="{E212178D-1392-4BB5-A8B3-624C968C85A0}"/>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187DAB74-2377-49D7-8BFC-2E2CE64EC1D7}"/>
              </a:ext>
            </a:extLst>
          </p:cNvPr>
          <p:cNvSpPr>
            <a:spLocks noGrp="1"/>
          </p:cNvSpPr>
          <p:nvPr>
            <p:ph type="sldNum" sz="quarter" idx="12"/>
          </p:nvPr>
        </p:nvSpPr>
        <p:spPr/>
        <p:txBody>
          <a:bodyPr/>
          <a:lstStyle/>
          <a:p>
            <a:fld id="{BD9A08B9-06BD-472C-87F8-8C7035154731}" type="slidenum">
              <a:rPr lang="sl-SI" smtClean="0"/>
              <a:t>‹#›</a:t>
            </a:fld>
            <a:endParaRPr lang="sl-SI"/>
          </a:p>
        </p:txBody>
      </p:sp>
    </p:spTree>
    <p:extLst>
      <p:ext uri="{BB962C8B-B14F-4D97-AF65-F5344CB8AC3E}">
        <p14:creationId xmlns:p14="http://schemas.microsoft.com/office/powerpoint/2010/main" val="1757792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6CFF0824-C3B4-4069-8759-DCA5E4A32B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3CAB997E-5E9F-4C7A-9A1D-E40CD0FA31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C01D29FE-842A-4FC7-8951-668450EE42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2AAAF-9A7D-439B-B4B3-4FED5C3013E7}" type="datetimeFigureOut">
              <a:rPr lang="sl-SI" smtClean="0"/>
              <a:t>8. 12. 2020</a:t>
            </a:fld>
            <a:endParaRPr lang="sl-SI"/>
          </a:p>
        </p:txBody>
      </p:sp>
      <p:sp>
        <p:nvSpPr>
          <p:cNvPr id="5" name="Označba mesta noge 4">
            <a:extLst>
              <a:ext uri="{FF2B5EF4-FFF2-40B4-BE49-F238E27FC236}">
                <a16:creationId xmlns:a16="http://schemas.microsoft.com/office/drawing/2014/main" id="{2C113891-968F-4014-B9BD-D0750BC84C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ACBB9268-4883-490A-A639-4DDE999B36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A08B9-06BD-472C-87F8-8C7035154731}" type="slidenum">
              <a:rPr lang="sl-SI" smtClean="0"/>
              <a:t>‹#›</a:t>
            </a:fld>
            <a:endParaRPr lang="sl-SI"/>
          </a:p>
        </p:txBody>
      </p:sp>
    </p:spTree>
    <p:extLst>
      <p:ext uri="{BB962C8B-B14F-4D97-AF65-F5344CB8AC3E}">
        <p14:creationId xmlns:p14="http://schemas.microsoft.com/office/powerpoint/2010/main" val="3537833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039CCE4-B1AD-482F-8810-996BD64F3A3E}"/>
              </a:ext>
            </a:extLst>
          </p:cNvPr>
          <p:cNvSpPr>
            <a:spLocks noGrp="1"/>
          </p:cNvSpPr>
          <p:nvPr>
            <p:ph type="ctrTitle"/>
          </p:nvPr>
        </p:nvSpPr>
        <p:spPr>
          <a:xfrm>
            <a:off x="372862" y="2356360"/>
            <a:ext cx="11105965" cy="2387600"/>
          </a:xfrm>
        </p:spPr>
        <p:txBody>
          <a:bodyPr>
            <a:normAutofit fontScale="90000"/>
          </a:bodyPr>
          <a:lstStyle/>
          <a:p>
            <a:br>
              <a:rPr lang="sl-SI" b="1" dirty="0">
                <a:solidFill>
                  <a:srgbClr val="FF0000"/>
                </a:solidFill>
                <a:latin typeface="Times New Roman" panose="02020603050405020304" pitchFamily="18" charset="0"/>
                <a:cs typeface="Times New Roman" panose="02020603050405020304" pitchFamily="18" charset="0"/>
              </a:rPr>
            </a:br>
            <a:br>
              <a:rPr lang="sl-SI" b="1" dirty="0">
                <a:solidFill>
                  <a:srgbClr val="FF0000"/>
                </a:solidFill>
                <a:latin typeface="Times New Roman" panose="02020603050405020304" pitchFamily="18" charset="0"/>
                <a:cs typeface="Times New Roman" panose="02020603050405020304" pitchFamily="18" charset="0"/>
              </a:rPr>
            </a:br>
            <a:br>
              <a:rPr lang="sl-SI" b="1" dirty="0">
                <a:solidFill>
                  <a:srgbClr val="FF0000"/>
                </a:solidFill>
                <a:latin typeface="Times New Roman" panose="02020603050405020304" pitchFamily="18" charset="0"/>
                <a:cs typeface="Times New Roman" panose="02020603050405020304" pitchFamily="18" charset="0"/>
              </a:rPr>
            </a:br>
            <a:br>
              <a:rPr lang="sl-SI" b="1" dirty="0">
                <a:solidFill>
                  <a:srgbClr val="FF0000"/>
                </a:solidFill>
                <a:latin typeface="Times New Roman" panose="02020603050405020304" pitchFamily="18" charset="0"/>
                <a:cs typeface="Times New Roman" panose="02020603050405020304" pitchFamily="18" charset="0"/>
              </a:rPr>
            </a:br>
            <a:br>
              <a:rPr lang="sl-SI" b="1" dirty="0">
                <a:solidFill>
                  <a:srgbClr val="FF0000"/>
                </a:solidFill>
                <a:latin typeface="Times New Roman" panose="02020603050405020304" pitchFamily="18" charset="0"/>
                <a:cs typeface="Times New Roman" panose="02020603050405020304" pitchFamily="18" charset="0"/>
              </a:rPr>
            </a:br>
            <a:br>
              <a:rPr lang="sl-SI" b="1" dirty="0">
                <a:solidFill>
                  <a:srgbClr val="FF0000"/>
                </a:solidFill>
                <a:latin typeface="Times New Roman" panose="02020603050405020304" pitchFamily="18" charset="0"/>
                <a:cs typeface="Times New Roman" panose="02020603050405020304" pitchFamily="18" charset="0"/>
              </a:rPr>
            </a:br>
            <a:br>
              <a:rPr lang="sl-SI" b="1" dirty="0">
                <a:solidFill>
                  <a:srgbClr val="FF0000"/>
                </a:solidFill>
                <a:latin typeface="Times New Roman" panose="02020603050405020304" pitchFamily="18" charset="0"/>
                <a:cs typeface="Times New Roman" panose="02020603050405020304" pitchFamily="18" charset="0"/>
              </a:rPr>
            </a:br>
            <a:br>
              <a:rPr lang="sl-SI" b="1" dirty="0">
                <a:solidFill>
                  <a:srgbClr val="FF0000"/>
                </a:solidFill>
                <a:latin typeface="Times New Roman" panose="02020603050405020304" pitchFamily="18" charset="0"/>
                <a:cs typeface="Times New Roman" panose="02020603050405020304" pitchFamily="18" charset="0"/>
              </a:rPr>
            </a:br>
            <a:br>
              <a:rPr lang="sl-SI" b="1" dirty="0">
                <a:solidFill>
                  <a:srgbClr val="FF0000"/>
                </a:solidFill>
                <a:latin typeface="Times New Roman" panose="02020603050405020304" pitchFamily="18" charset="0"/>
                <a:cs typeface="Times New Roman" panose="02020603050405020304" pitchFamily="18" charset="0"/>
              </a:rPr>
            </a:br>
            <a:br>
              <a:rPr lang="sl-SI" b="1" dirty="0">
                <a:solidFill>
                  <a:srgbClr val="FF0000"/>
                </a:solidFill>
                <a:latin typeface="Times New Roman" panose="02020603050405020304" pitchFamily="18" charset="0"/>
                <a:cs typeface="Times New Roman" panose="02020603050405020304" pitchFamily="18" charset="0"/>
              </a:rPr>
            </a:br>
            <a:r>
              <a:rPr lang="sl-SI" b="1" dirty="0">
                <a:solidFill>
                  <a:srgbClr val="FF0000"/>
                </a:solidFill>
                <a:latin typeface="Times New Roman" panose="02020603050405020304" pitchFamily="18" charset="0"/>
                <a:cs typeface="Times New Roman" panose="02020603050405020304" pitchFamily="18" charset="0"/>
              </a:rPr>
              <a:t>POPRAVA </a:t>
            </a:r>
            <a:br>
              <a:rPr lang="sl-SI" b="1" dirty="0">
                <a:solidFill>
                  <a:srgbClr val="FF0000"/>
                </a:solidFill>
                <a:latin typeface="Times New Roman" panose="02020603050405020304" pitchFamily="18" charset="0"/>
                <a:cs typeface="Times New Roman" panose="02020603050405020304" pitchFamily="18" charset="0"/>
              </a:rPr>
            </a:br>
            <a:r>
              <a:rPr lang="sl-SI" b="1" dirty="0">
                <a:solidFill>
                  <a:srgbClr val="FF0000"/>
                </a:solidFill>
                <a:latin typeface="Times New Roman" panose="02020603050405020304" pitchFamily="18" charset="0"/>
                <a:cs typeface="Times New Roman" panose="02020603050405020304" pitchFamily="18" charset="0"/>
              </a:rPr>
              <a:t>PREVERJANJA ZNANJA </a:t>
            </a:r>
            <a:br>
              <a:rPr lang="sl-SI" b="1" dirty="0">
                <a:solidFill>
                  <a:srgbClr val="FF0000"/>
                </a:solidFill>
                <a:latin typeface="Times New Roman" panose="02020603050405020304" pitchFamily="18" charset="0"/>
                <a:cs typeface="Times New Roman" panose="02020603050405020304" pitchFamily="18" charset="0"/>
              </a:rPr>
            </a:br>
            <a:r>
              <a:rPr lang="sl-SI" b="1" dirty="0">
                <a:solidFill>
                  <a:srgbClr val="FF0000"/>
                </a:solidFill>
                <a:latin typeface="Times New Roman" panose="02020603050405020304" pitchFamily="18" charset="0"/>
                <a:cs typeface="Times New Roman" panose="02020603050405020304" pitchFamily="18" charset="0"/>
              </a:rPr>
              <a:t>IZ SLOVENŠČINE</a:t>
            </a:r>
            <a:br>
              <a:rPr lang="sl-SI" b="1" dirty="0">
                <a:solidFill>
                  <a:srgbClr val="FF0000"/>
                </a:solidFill>
                <a:latin typeface="Times New Roman" panose="02020603050405020304" pitchFamily="18" charset="0"/>
                <a:cs typeface="Times New Roman" panose="02020603050405020304" pitchFamily="18" charset="0"/>
              </a:rPr>
            </a:br>
            <a:endParaRPr lang="sl-SI"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5694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B42A9886-9D25-438A-9B8E-6C2ECE51E7A2}"/>
              </a:ext>
            </a:extLst>
          </p:cNvPr>
          <p:cNvSpPr/>
          <p:nvPr/>
        </p:nvSpPr>
        <p:spPr>
          <a:xfrm>
            <a:off x="9369493" y="343742"/>
            <a:ext cx="1723600" cy="15783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l-SI"/>
          </a:p>
        </p:txBody>
      </p:sp>
      <p:pic>
        <p:nvPicPr>
          <p:cNvPr id="2050" name="Slika 6">
            <a:extLst>
              <a:ext uri="{FF2B5EF4-FFF2-40B4-BE49-F238E27FC236}">
                <a16:creationId xmlns:a16="http://schemas.microsoft.com/office/drawing/2014/main" id="{407BA050-88B4-41EA-96D5-A9DAA175DB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8686" y="434598"/>
            <a:ext cx="1505213" cy="139666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65CBAAF0-7B25-4034-9564-8213FE38DC27}"/>
              </a:ext>
            </a:extLst>
          </p:cNvPr>
          <p:cNvSpPr>
            <a:spLocks noChangeArrowheads="1"/>
          </p:cNvSpPr>
          <p:nvPr/>
        </p:nvSpPr>
        <p:spPr bwMode="auto">
          <a:xfrm>
            <a:off x="613942" y="343742"/>
            <a:ext cx="1096411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39750" algn="l"/>
              </a:tabLst>
              <a:defRPr>
                <a:solidFill>
                  <a:schemeClr val="tx1"/>
                </a:solidFill>
                <a:latin typeface="Arial" panose="020B0604020202020204" pitchFamily="34" charset="0"/>
              </a:defRPr>
            </a:lvl1pPr>
            <a:lvl2pPr eaLnBrk="0" fontAlgn="base" hangingPunct="0">
              <a:spcBef>
                <a:spcPct val="0"/>
              </a:spcBef>
              <a:spcAft>
                <a:spcPct val="0"/>
              </a:spcAft>
              <a:tabLst>
                <a:tab pos="539750" algn="l"/>
              </a:tabLst>
              <a:defRPr>
                <a:solidFill>
                  <a:schemeClr val="tx1"/>
                </a:solidFill>
                <a:latin typeface="Arial" panose="020B0604020202020204" pitchFamily="34" charset="0"/>
              </a:defRPr>
            </a:lvl2pPr>
            <a:lvl3pPr eaLnBrk="0" fontAlgn="base" hangingPunct="0">
              <a:spcBef>
                <a:spcPct val="0"/>
              </a:spcBef>
              <a:spcAft>
                <a:spcPct val="0"/>
              </a:spcAft>
              <a:tabLst>
                <a:tab pos="539750" algn="l"/>
              </a:tabLst>
              <a:defRPr>
                <a:solidFill>
                  <a:schemeClr val="tx1"/>
                </a:solidFill>
                <a:latin typeface="Arial" panose="020B0604020202020204" pitchFamily="34" charset="0"/>
              </a:defRPr>
            </a:lvl3pPr>
            <a:lvl4pPr eaLnBrk="0" fontAlgn="base" hangingPunct="0">
              <a:spcBef>
                <a:spcPct val="0"/>
              </a:spcBef>
              <a:spcAft>
                <a:spcPct val="0"/>
              </a:spcAft>
              <a:tabLst>
                <a:tab pos="539750" algn="l"/>
              </a:tabLst>
              <a:defRPr>
                <a:solidFill>
                  <a:schemeClr val="tx1"/>
                </a:solidFill>
                <a:latin typeface="Arial" panose="020B0604020202020204" pitchFamily="34" charset="0"/>
              </a:defRPr>
            </a:lvl4pPr>
            <a:lvl5pPr eaLnBrk="0" fontAlgn="base" hangingPunct="0">
              <a:spcBef>
                <a:spcPct val="0"/>
              </a:spcBef>
              <a:spcAft>
                <a:spcPct val="0"/>
              </a:spcAft>
              <a:tabLst>
                <a:tab pos="539750" algn="l"/>
              </a:tabLst>
              <a:defRPr>
                <a:solidFill>
                  <a:schemeClr val="tx1"/>
                </a:solidFill>
                <a:latin typeface="Arial" panose="020B0604020202020204" pitchFamily="34" charset="0"/>
              </a:defRPr>
            </a:lvl5pPr>
            <a:lvl6pPr eaLnBrk="0" fontAlgn="base" hangingPunct="0">
              <a:spcBef>
                <a:spcPct val="0"/>
              </a:spcBef>
              <a:spcAft>
                <a:spcPct val="0"/>
              </a:spcAft>
              <a:tabLst>
                <a:tab pos="539750" algn="l"/>
              </a:tabLst>
              <a:defRPr>
                <a:solidFill>
                  <a:schemeClr val="tx1"/>
                </a:solidFill>
                <a:latin typeface="Arial" panose="020B0604020202020204" pitchFamily="34" charset="0"/>
              </a:defRPr>
            </a:lvl6pPr>
            <a:lvl7pPr eaLnBrk="0" fontAlgn="base" hangingPunct="0">
              <a:spcBef>
                <a:spcPct val="0"/>
              </a:spcBef>
              <a:spcAft>
                <a:spcPct val="0"/>
              </a:spcAft>
              <a:tabLst>
                <a:tab pos="539750" algn="l"/>
              </a:tabLst>
              <a:defRPr>
                <a:solidFill>
                  <a:schemeClr val="tx1"/>
                </a:solidFill>
                <a:latin typeface="Arial" panose="020B0604020202020204" pitchFamily="34" charset="0"/>
              </a:defRPr>
            </a:lvl7pPr>
            <a:lvl8pPr eaLnBrk="0" fontAlgn="base" hangingPunct="0">
              <a:spcBef>
                <a:spcPct val="0"/>
              </a:spcBef>
              <a:spcAft>
                <a:spcPct val="0"/>
              </a:spcAft>
              <a:tabLst>
                <a:tab pos="539750" algn="l"/>
              </a:tabLst>
              <a:defRPr>
                <a:solidFill>
                  <a:schemeClr val="tx1"/>
                </a:solidFill>
                <a:latin typeface="Arial" panose="020B0604020202020204" pitchFamily="34" charset="0"/>
              </a:defRPr>
            </a:lvl8pPr>
            <a:lvl9pPr eaLnBrk="0" fontAlgn="base" hangingPunct="0">
              <a:spcBef>
                <a:spcPct val="0"/>
              </a:spcBef>
              <a:spcAft>
                <a:spcPct val="0"/>
              </a:spcAft>
              <a:tabLst>
                <a:tab pos="5397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539750" algn="l"/>
              </a:tabLst>
            </a:pPr>
            <a:r>
              <a:rPr lang="sl-SI" altLang="sl-SI" dirty="0">
                <a:latin typeface="Times New Roman" panose="02020603050405020304" pitchFamily="18" charset="0"/>
                <a:ea typeface="Times New Roman" panose="02020603050405020304" pitchFamily="18" charset="0"/>
                <a:cs typeface="Times New Roman" panose="02020603050405020304" pitchFamily="18" charset="0"/>
              </a:rPr>
              <a:t>9. </a:t>
            </a:r>
            <a:r>
              <a:rPr kumimoji="0" lang="sl-SI" altLang="sl-SI"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Natančno preberi besedilo (NE IZPOLNJUJEŠ) in na kratko odgovori na vprašanja.                                    /6</a:t>
            </a:r>
            <a:r>
              <a:rPr kumimoji="0" lang="sl-SI" altLang="sl-SI"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sl-SI" altLang="sl-SI"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endParaRPr kumimoji="0" lang="sl-SI" altLang="sl-SI" sz="1800" b="0" i="0" u="none" strike="noStrike" cap="none" normalizeH="0" baseline="0" dirty="0">
              <a:ln>
                <a:noFill/>
              </a:ln>
              <a:solidFill>
                <a:schemeClr val="tx1"/>
              </a:solidFill>
              <a:effectLst/>
              <a:latin typeface="Arial" panose="020B0604020202020204" pitchFamily="34" charset="0"/>
            </a:endParaRPr>
          </a:p>
        </p:txBody>
      </p:sp>
      <p:sp>
        <p:nvSpPr>
          <p:cNvPr id="4" name="Rectangle 4">
            <a:extLst>
              <a:ext uri="{FF2B5EF4-FFF2-40B4-BE49-F238E27FC236}">
                <a16:creationId xmlns:a16="http://schemas.microsoft.com/office/drawing/2014/main" id="{995A2D71-9835-409F-8C0A-43EA1A85C531}"/>
              </a:ext>
            </a:extLst>
          </p:cNvPr>
          <p:cNvSpPr>
            <a:spLocks noChangeArrowheads="1"/>
          </p:cNvSpPr>
          <p:nvPr/>
        </p:nvSpPr>
        <p:spPr bwMode="auto">
          <a:xfrm>
            <a:off x="773741" y="884511"/>
            <a:ext cx="10964115"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AutoNum type="alphaLcParenR"/>
              <a:tabLst/>
            </a:pPr>
            <a:r>
              <a:rPr kumimoji="0" lang="sl-SI" altLang="sl-SI"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Kaj je zgornje besedilo?</a:t>
            </a:r>
          </a:p>
          <a:p>
            <a:pPr marR="0" lvl="0" algn="l" defTabSz="914400" rtl="0" eaLnBrk="0" fontAlgn="base" latinLnBrk="0" hangingPunct="0">
              <a:lnSpc>
                <a:spcPct val="100000"/>
              </a:lnSpc>
              <a:spcBef>
                <a:spcPct val="0"/>
              </a:spcBef>
              <a:spcAft>
                <a:spcPct val="0"/>
              </a:spcAft>
              <a:buClrTx/>
              <a:buSzTx/>
              <a:tabLst/>
            </a:pPr>
            <a:r>
              <a:rPr lang="sl-SI" altLang="sl-SI" b="1" dirty="0">
                <a:solidFill>
                  <a:srgbClr val="FF0000"/>
                </a:solidFill>
                <a:latin typeface="Times New Roman" panose="02020603050405020304" pitchFamily="18" charset="0"/>
                <a:cs typeface="Times New Roman" panose="02020603050405020304" pitchFamily="18" charset="0"/>
              </a:rPr>
              <a:t>Prijavnica</a:t>
            </a:r>
            <a:r>
              <a:rPr lang="sl-SI" altLang="sl-SI" dirty="0">
                <a:latin typeface="Times New Roman" panose="02020603050405020304" pitchFamily="18" charset="0"/>
                <a:cs typeface="Times New Roman" panose="02020603050405020304" pitchFamily="18" charset="0"/>
              </a:rPr>
              <a:t>.</a:t>
            </a:r>
          </a:p>
          <a:p>
            <a:pPr marR="0" lvl="0" algn="l" defTabSz="914400" rtl="0" eaLnBrk="0" fontAlgn="base" latinLnBrk="0" hangingPunct="0">
              <a:lnSpc>
                <a:spcPct val="100000"/>
              </a:lnSpc>
              <a:spcBef>
                <a:spcPct val="0"/>
              </a:spcBef>
              <a:spcAft>
                <a:spcPct val="0"/>
              </a:spcAft>
              <a:buClrTx/>
              <a:buSzTx/>
              <a:tabLst/>
            </a:pPr>
            <a:endParaRPr kumimoji="0" lang="sl-SI" altLang="sl-SI"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sl-SI" altLang="sl-SI"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 Komu je besedilo namenjeno?</a:t>
            </a:r>
          </a:p>
          <a:p>
            <a:pPr marL="0" marR="0" lvl="0" indent="0" algn="l" defTabSz="914400" rtl="0" eaLnBrk="0" fontAlgn="base" latinLnBrk="0" hangingPunct="0">
              <a:lnSpc>
                <a:spcPct val="100000"/>
              </a:lnSpc>
              <a:spcBef>
                <a:spcPct val="0"/>
              </a:spcBef>
              <a:spcAft>
                <a:spcPct val="0"/>
              </a:spcAft>
              <a:buClrTx/>
              <a:buSzTx/>
              <a:tabLst/>
            </a:pPr>
            <a:r>
              <a:rPr lang="sl-SI" altLang="sl-SI" b="1" dirty="0">
                <a:solidFill>
                  <a:srgbClr val="FF0000"/>
                </a:solidFill>
                <a:latin typeface="Times New Roman" panose="02020603050405020304" pitchFamily="18" charset="0"/>
                <a:cs typeface="Times New Roman" panose="02020603050405020304" pitchFamily="18" charset="0"/>
              </a:rPr>
              <a:t>Otrokom od 6. do 10. leta starosti.</a:t>
            </a:r>
          </a:p>
          <a:p>
            <a:pPr marL="0" marR="0" lvl="0" indent="0" algn="l" defTabSz="914400" rtl="0" eaLnBrk="0" fontAlgn="base" latinLnBrk="0" hangingPunct="0">
              <a:lnSpc>
                <a:spcPct val="100000"/>
              </a:lnSpc>
              <a:spcBef>
                <a:spcPct val="0"/>
              </a:spcBef>
              <a:spcAft>
                <a:spcPct val="0"/>
              </a:spcAft>
              <a:buClrTx/>
              <a:buSzTx/>
              <a:tabLst/>
            </a:pPr>
            <a:endParaRPr kumimoji="0" lang="sl-SI" altLang="sl-SI"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lang="sl-SI" altLang="sl-SI" dirty="0">
                <a:latin typeface="Times New Roman" panose="02020603050405020304" pitchFamily="18" charset="0"/>
                <a:ea typeface="Times New Roman" panose="02020603050405020304" pitchFamily="18" charset="0"/>
                <a:cs typeface="Times New Roman" panose="02020603050405020304" pitchFamily="18" charset="0"/>
              </a:rPr>
              <a:t>c) N</a:t>
            </a:r>
            <a:r>
              <a:rPr kumimoji="0" lang="sl-SI" altLang="sl-SI"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 kaj vabijo avtorji besedila?</a:t>
            </a:r>
          </a:p>
          <a:p>
            <a:pPr marL="0" marR="0" lvl="0" indent="0" algn="l" defTabSz="914400" rtl="0" eaLnBrk="0" fontAlgn="base" latinLnBrk="0" hangingPunct="0">
              <a:lnSpc>
                <a:spcPct val="100000"/>
              </a:lnSpc>
              <a:spcBef>
                <a:spcPct val="0"/>
              </a:spcBef>
              <a:spcAft>
                <a:spcPct val="0"/>
              </a:spcAft>
              <a:buClrTx/>
              <a:buSzTx/>
              <a:tabLst/>
            </a:pPr>
            <a:r>
              <a:rPr lang="sl-SI" altLang="sl-SI" b="1" dirty="0">
                <a:solidFill>
                  <a:srgbClr val="FF0000"/>
                </a:solidFill>
                <a:latin typeface="Times New Roman" panose="02020603050405020304" pitchFamily="18" charset="0"/>
                <a:cs typeface="Times New Roman" panose="02020603050405020304" pitchFamily="18" charset="0"/>
              </a:rPr>
              <a:t>Na plavanje in tedensko vadbo v telovadnici.</a:t>
            </a:r>
          </a:p>
          <a:p>
            <a:pPr marL="0" marR="0" lvl="0" indent="0" algn="l" defTabSz="914400" rtl="0" eaLnBrk="0" fontAlgn="base" latinLnBrk="0" hangingPunct="0">
              <a:lnSpc>
                <a:spcPct val="100000"/>
              </a:lnSpc>
              <a:spcBef>
                <a:spcPct val="0"/>
              </a:spcBef>
              <a:spcAft>
                <a:spcPct val="0"/>
              </a:spcAft>
              <a:buClrTx/>
              <a:buSzTx/>
              <a:tabLst/>
            </a:pPr>
            <a:endParaRPr lang="sl-SI" altLang="sl-SI"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sl-SI" altLang="sl-SI"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 Kdaj bo dejavnost pričela?</a:t>
            </a:r>
          </a:p>
          <a:p>
            <a:pPr marL="0" marR="0" lvl="0" indent="0" algn="l" defTabSz="914400" rtl="0" eaLnBrk="0" fontAlgn="base" latinLnBrk="0" hangingPunct="0">
              <a:lnSpc>
                <a:spcPct val="100000"/>
              </a:lnSpc>
              <a:spcBef>
                <a:spcPct val="0"/>
              </a:spcBef>
              <a:spcAft>
                <a:spcPct val="0"/>
              </a:spcAft>
              <a:buClrTx/>
              <a:buSzTx/>
              <a:tabLst/>
            </a:pPr>
            <a:r>
              <a:rPr lang="sl-SI" altLang="sl-SI" b="1" dirty="0">
                <a:solidFill>
                  <a:srgbClr val="FF0000"/>
                </a:solidFill>
                <a:latin typeface="Times New Roman" panose="02020603050405020304" pitchFamily="18" charset="0"/>
                <a:cs typeface="Times New Roman" panose="02020603050405020304" pitchFamily="18" charset="0"/>
              </a:rPr>
              <a:t>Meseca oktobra.</a:t>
            </a:r>
          </a:p>
          <a:p>
            <a:pPr marL="0" marR="0" lvl="0" indent="0" algn="l" defTabSz="914400" rtl="0" eaLnBrk="0" fontAlgn="base" latinLnBrk="0" hangingPunct="0">
              <a:lnSpc>
                <a:spcPct val="100000"/>
              </a:lnSpc>
              <a:spcBef>
                <a:spcPct val="0"/>
              </a:spcBef>
              <a:spcAft>
                <a:spcPct val="0"/>
              </a:spcAft>
              <a:buClrTx/>
              <a:buSzTx/>
              <a:tabLst/>
            </a:pPr>
            <a:endParaRPr kumimoji="0" lang="sl-SI" altLang="sl-SI"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sl-SI" altLang="sl-SI"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 Kdo mora prijavnico podpisati?</a:t>
            </a:r>
          </a:p>
          <a:p>
            <a:pPr marL="0" marR="0" lvl="0" indent="0" algn="l" defTabSz="914400" rtl="0" eaLnBrk="0" fontAlgn="base" latinLnBrk="0" hangingPunct="0">
              <a:lnSpc>
                <a:spcPct val="100000"/>
              </a:lnSpc>
              <a:spcBef>
                <a:spcPct val="0"/>
              </a:spcBef>
              <a:spcAft>
                <a:spcPct val="0"/>
              </a:spcAft>
              <a:buClrTx/>
              <a:buSzTx/>
              <a:tabLst/>
            </a:pPr>
            <a:r>
              <a:rPr lang="sl-SI" altLang="sl-SI" b="1" dirty="0">
                <a:solidFill>
                  <a:srgbClr val="FF0000"/>
                </a:solidFill>
                <a:latin typeface="Times New Roman" panose="02020603050405020304" pitchFamily="18" charset="0"/>
                <a:cs typeface="Times New Roman" panose="02020603050405020304" pitchFamily="18" charset="0"/>
              </a:rPr>
              <a:t>Starši ali skrbniki.</a:t>
            </a:r>
          </a:p>
          <a:p>
            <a:pPr marL="0" marR="0" lvl="0" indent="0" algn="l" defTabSz="914400" rtl="0" eaLnBrk="0" fontAlgn="base" latinLnBrk="0" hangingPunct="0">
              <a:lnSpc>
                <a:spcPct val="100000"/>
              </a:lnSpc>
              <a:spcBef>
                <a:spcPct val="0"/>
              </a:spcBef>
              <a:spcAft>
                <a:spcPct val="0"/>
              </a:spcAft>
              <a:buClrTx/>
              <a:buSzTx/>
              <a:tabLst/>
            </a:pPr>
            <a:endParaRPr kumimoji="0" lang="sl-SI" altLang="sl-SI"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sl-SI" altLang="sl-SI"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 Na kateri naslov morajo starši poslati prijavnico?</a:t>
            </a:r>
          </a:p>
          <a:p>
            <a:pPr marL="0" marR="0" lvl="0" indent="0" algn="l" defTabSz="914400" rtl="0" eaLnBrk="0" fontAlgn="base" latinLnBrk="0" hangingPunct="0">
              <a:lnSpc>
                <a:spcPct val="100000"/>
              </a:lnSpc>
              <a:spcBef>
                <a:spcPct val="0"/>
              </a:spcBef>
              <a:spcAft>
                <a:spcPct val="0"/>
              </a:spcAft>
              <a:buClrTx/>
              <a:buSzTx/>
              <a:tabLst/>
            </a:pPr>
            <a:r>
              <a:rPr lang="sl-SI" altLang="sl-SI" b="1" dirty="0">
                <a:solidFill>
                  <a:srgbClr val="FF0000"/>
                </a:solidFill>
                <a:latin typeface="Times New Roman" panose="02020603050405020304" pitchFamily="18" charset="0"/>
                <a:cs typeface="Times New Roman" panose="02020603050405020304" pitchFamily="18" charset="0"/>
              </a:rPr>
              <a:t>Po pošti na naslov Športno društvo Posavje, Kajuhova 3, 8270 Krško ali </a:t>
            </a:r>
          </a:p>
          <a:p>
            <a:pPr marL="0" marR="0" lvl="0" indent="0" algn="l" defTabSz="914400" rtl="0" eaLnBrk="0" fontAlgn="base" latinLnBrk="0" hangingPunct="0">
              <a:lnSpc>
                <a:spcPct val="100000"/>
              </a:lnSpc>
              <a:spcBef>
                <a:spcPct val="0"/>
              </a:spcBef>
              <a:spcAft>
                <a:spcPct val="0"/>
              </a:spcAft>
              <a:buClrTx/>
              <a:buSzTx/>
              <a:tabLst/>
            </a:pPr>
            <a:r>
              <a:rPr lang="sl-SI" altLang="sl-SI" b="1" dirty="0">
                <a:solidFill>
                  <a:srgbClr val="FF0000"/>
                </a:solidFill>
                <a:latin typeface="Times New Roman" panose="02020603050405020304" pitchFamily="18" charset="0"/>
                <a:cs typeface="Times New Roman" panose="02020603050405020304" pitchFamily="18" charset="0"/>
              </a:rPr>
              <a:t>na elektronski naslov d</a:t>
            </a:r>
            <a:r>
              <a:rPr kumimoji="0" lang="sl-SI" altLang="sl-SI"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rustvo.posavje@gmail.com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l-SI" altLang="sl-SI"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9625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991672D4-4EE5-4353-B757-C07ED756A46C}"/>
              </a:ext>
            </a:extLst>
          </p:cNvPr>
          <p:cNvSpPr/>
          <p:nvPr/>
        </p:nvSpPr>
        <p:spPr>
          <a:xfrm>
            <a:off x="479395" y="518313"/>
            <a:ext cx="11461072" cy="6405343"/>
          </a:xfrm>
          <a:prstGeom prst="rect">
            <a:avLst/>
          </a:prstGeom>
        </p:spPr>
        <p:txBody>
          <a:bodyPr wrap="square">
            <a:spAutoFit/>
          </a:bodyPr>
          <a:lstStyle/>
          <a:p>
            <a:pPr marL="342900" lvl="0" indent="-342900">
              <a:lnSpc>
                <a:spcPct val="115000"/>
              </a:lnSpc>
              <a:spcAft>
                <a:spcPts val="0"/>
              </a:spcAft>
              <a:buSzPts val="1400"/>
              <a:buFont typeface="+mj-lt"/>
              <a:buAutoNum type="arabicPeriod"/>
              <a:tabLst>
                <a:tab pos="540385" algn="l"/>
              </a:tabLst>
            </a:pPr>
            <a:r>
              <a:rPr lang="sl-SI" b="1" dirty="0">
                <a:latin typeface="Times New Roman" panose="02020603050405020304" pitchFamily="18" charset="0"/>
                <a:ea typeface="Times New Roman" panose="02020603050405020304" pitchFamily="18" charset="0"/>
                <a:cs typeface="Times New Roman" panose="02020603050405020304" pitchFamily="18" charset="0"/>
              </a:rPr>
              <a:t> Pozorno preberi besedilo in odgovori na vprašanja. Odgovarjaj v celih povedih. </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ctr">
              <a:lnSpc>
                <a:spcPct val="115000"/>
              </a:lnSpc>
              <a:spcAft>
                <a:spcPts val="0"/>
              </a:spcAft>
            </a:pPr>
            <a:r>
              <a:rPr lang="sl-SI" sz="1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l-SI"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gn="ctr">
              <a:lnSpc>
                <a:spcPct val="115000"/>
              </a:lnSpc>
              <a:spcAft>
                <a:spcPts val="1000"/>
              </a:spcAft>
            </a:pPr>
            <a:r>
              <a:rPr lang="sl-SI" b="1" dirty="0">
                <a:latin typeface="Times New Roman" panose="02020603050405020304" pitchFamily="18" charset="0"/>
                <a:ea typeface="Times New Roman" panose="02020603050405020304" pitchFamily="18" charset="0"/>
                <a:cs typeface="Times New Roman" panose="02020603050405020304" pitchFamily="18" charset="0"/>
              </a:rPr>
              <a:t>                      ZAKAJ UPORABLJAMO ZNAMKE                                                        /10                                                                                                                                                                                                                                                                                                         </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sl-SI" dirty="0">
                <a:latin typeface="Times New Roman" panose="02020603050405020304" pitchFamily="18" charset="0"/>
                <a:ea typeface="Times New Roman" panose="02020603050405020304" pitchFamily="18" charset="0"/>
                <a:cs typeface="Times New Roman" panose="02020603050405020304" pitchFamily="18" charset="0"/>
              </a:rPr>
              <a:t>V neki vasi je živela revna družina. Oče se je odpravil za kruhom v oddaljeno mesto. Ko mu je uspelo zaslužiti dovolj denarja, je napisal pismo in ga dal poštnemu slu, naj ga odnese njegovi družini. Pisal jim je, da se mu lahko pridružijo. </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sl-SI" dirty="0">
                <a:latin typeface="Times New Roman" panose="02020603050405020304" pitchFamily="18" charset="0"/>
                <a:ea typeface="Times New Roman" panose="02020603050405020304" pitchFamily="18" charset="0"/>
                <a:cs typeface="Times New Roman" panose="02020603050405020304" pitchFamily="18" charset="0"/>
              </a:rPr>
              <a:t>Sel je s pismom prijahal v vas. Potrkal je na vrata in povedal, da bo pismo izročil, če bo dobil plačilo za opravljeno pot. Toda mati ni imela denarja. Zato ji sel ni hotel izročiti pisma in ga je odnesel s seboj. Oče je zaman čakal na svojo družino, pa ni vedel, zakaj niso prišli.</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sl-SI" dirty="0">
                <a:latin typeface="Times New Roman" panose="02020603050405020304" pitchFamily="18" charset="0"/>
                <a:ea typeface="Times New Roman" panose="02020603050405020304" pitchFamily="18" charset="0"/>
                <a:cs typeface="Times New Roman" panose="02020603050405020304" pitchFamily="18" charset="0"/>
              </a:rPr>
              <a:t>Nerodno in usodno, kajne? Poštnine marsikdo ni zmogel ali ni hotel plačati, še posebno, če je bila pot dolga. Zato od leta 1840 velja, da bo poštnino plačal tisti, ki  pismo pošlje. In da ni pomembno, kako daleč v državi bo pismo potovalo, važno je, da je na ovojnico nalepljena znamka, ki potrjuje, da je poštnina plačana. Prvo znamko so natisnili in uporabili v Veliki Britaniji.</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sl-SI" dirty="0">
                <a:latin typeface="Times New Roman" panose="02020603050405020304" pitchFamily="18" charset="0"/>
                <a:ea typeface="Times New Roman" panose="02020603050405020304" pitchFamily="18" charset="0"/>
                <a:cs typeface="Times New Roman" panose="02020603050405020304" pitchFamily="18" charset="0"/>
              </a:rPr>
              <a:t>Kako pa preprečiti, da bi znamko večkrat uporabili? Z žigom, seveda. Znamko, na kateri je odtisnjen žig, ne moremo več uporabiti za pošiljanje pošte. </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sl-SI" dirty="0">
                <a:latin typeface="Times New Roman" panose="02020603050405020304" pitchFamily="18" charset="0"/>
                <a:ea typeface="Times New Roman" panose="02020603050405020304" pitchFamily="18" charset="0"/>
                <a:cs typeface="Times New Roman" panose="02020603050405020304" pitchFamily="18" charset="0"/>
              </a:rPr>
              <a:t>Vsaka država ima svoje znamke, na katerih so upodobljeni znameniti ljudje, posebnosti in lepote države, živali, rastline, pomembni športni in drugi dogodki. </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sl-SI" dirty="0">
                <a:latin typeface="Times New Roman" panose="02020603050405020304" pitchFamily="18" charset="0"/>
                <a:ea typeface="Times New Roman" panose="02020603050405020304" pitchFamily="18" charset="0"/>
                <a:cs typeface="Times New Roman" panose="02020603050405020304" pitchFamily="18" charset="0"/>
              </a:rPr>
              <a:t>Kaj je torej poštna znamka? Poštna znamka je potiskan kos papirja z označeno vrednostjo. Ena od glavnih značilnosti poštne znamke je perforacija, ki omogoča lažje in hitrejše ločevanje posamezne poštne znamke iz prodajne pole.</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sl-SI" dirty="0">
                <a:latin typeface="Times New Roman" panose="02020603050405020304" pitchFamily="18" charset="0"/>
                <a:ea typeface="Times New Roman" panose="02020603050405020304" pitchFamily="18" charset="0"/>
                <a:cs typeface="Times New Roman" panose="02020603050405020304" pitchFamily="18" charset="0"/>
              </a:rPr>
              <a:t>Veda o znamkah se imenuje filatelija. Prva znamka je izšla v Veliki Britaniji in se je zaradi svoje barve imenovala Črni peni. Tudi pri nas je skoraj ob istem času predlagal podobno rešitev za  poštnino Lovrenc Košir iz Škofje Loke, vendar na dvoru njegovega predloga niso sprejeli.</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sl-SI"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r>
              <a:rPr lang="sl-SI" sz="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l-SI"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0349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645B6141-FE9B-4747-BBCB-AEC240797622}"/>
              </a:ext>
            </a:extLst>
          </p:cNvPr>
          <p:cNvSpPr/>
          <p:nvPr/>
        </p:nvSpPr>
        <p:spPr>
          <a:xfrm>
            <a:off x="825623" y="554838"/>
            <a:ext cx="10227076" cy="4660058"/>
          </a:xfrm>
          <a:prstGeom prst="rect">
            <a:avLst/>
          </a:prstGeom>
        </p:spPr>
        <p:txBody>
          <a:bodyPr wrap="square">
            <a:spAutoFit/>
          </a:bodyPr>
          <a:lstStyle/>
          <a:p>
            <a:pPr lvl="0">
              <a:lnSpc>
                <a:spcPct val="115000"/>
              </a:lnSpc>
              <a:spcAft>
                <a:spcPts val="0"/>
              </a:spcAft>
              <a:buSzPts val="1400"/>
            </a:pPr>
            <a:r>
              <a:rPr lang="sl-SI" dirty="0">
                <a:latin typeface="Times New Roman" panose="02020603050405020304" pitchFamily="18" charset="0"/>
                <a:ea typeface="Times New Roman" panose="02020603050405020304" pitchFamily="18" charset="0"/>
                <a:cs typeface="Times New Roman" panose="02020603050405020304" pitchFamily="18" charset="0"/>
              </a:rPr>
              <a:t>a) Kdo je včasih prinašal pisma?</a:t>
            </a:r>
          </a:p>
          <a:p>
            <a:pPr lvl="0">
              <a:lnSpc>
                <a:spcPct val="115000"/>
              </a:lnSpc>
              <a:spcAft>
                <a:spcPts val="0"/>
              </a:spcAft>
              <a:buSzPts val="1400"/>
            </a:pPr>
            <a:r>
              <a:rPr lang="sl-SI"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Včasih je pisma prinašal poštni sel. </a:t>
            </a:r>
            <a:endParaRPr lang="sl-SI" sz="1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a:lnSpc>
                <a:spcPct val="115000"/>
              </a:lnSpc>
              <a:spcAft>
                <a:spcPts val="0"/>
              </a:spcAft>
            </a:pPr>
            <a:r>
              <a:rPr lang="sl-SI"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l-SI" sz="14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nSpc>
                <a:spcPct val="115000"/>
              </a:lnSpc>
              <a:spcAft>
                <a:spcPts val="0"/>
              </a:spcAft>
              <a:buSzPts val="1400"/>
            </a:pPr>
            <a:r>
              <a:rPr lang="sl-SI" dirty="0">
                <a:latin typeface="Times New Roman" panose="02020603050405020304" pitchFamily="18" charset="0"/>
                <a:ea typeface="Times New Roman" panose="02020603050405020304" pitchFamily="18" charset="0"/>
                <a:cs typeface="Times New Roman" panose="02020603050405020304" pitchFamily="18" charset="0"/>
              </a:rPr>
              <a:t>b) Kje so natisnili in uporabili prvo znamko?</a:t>
            </a:r>
          </a:p>
          <a:p>
            <a:pPr lvl="0">
              <a:lnSpc>
                <a:spcPct val="115000"/>
              </a:lnSpc>
              <a:spcAft>
                <a:spcPts val="0"/>
              </a:spcAft>
              <a:buSzPts val="1400"/>
            </a:pPr>
            <a:r>
              <a:rPr lang="sl-SI"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Prvo znamko so natisnili </a:t>
            </a:r>
            <a:r>
              <a:rPr lang="sl-SI"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in uporabili v </a:t>
            </a:r>
            <a:r>
              <a:rPr lang="sl-SI"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Veliki Britaniji. </a:t>
            </a:r>
            <a:endParaRPr lang="sl-SI" sz="1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a:lnSpc>
                <a:spcPct val="115000"/>
              </a:lnSpc>
              <a:spcAft>
                <a:spcPts val="0"/>
              </a:spcAft>
            </a:pPr>
            <a:r>
              <a:rPr lang="sl-SI" dirty="0">
                <a:latin typeface="Times New Roman" panose="02020603050405020304" pitchFamily="18" charset="0"/>
                <a:ea typeface="Times New Roman" panose="02020603050405020304" pitchFamily="18" charset="0"/>
                <a:cs typeface="Times New Roman" panose="02020603050405020304" pitchFamily="18" charset="0"/>
              </a:rPr>
              <a:t> </a:t>
            </a:r>
            <a:endParaRPr lang="sl-SI" sz="14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nSpc>
                <a:spcPct val="115000"/>
              </a:lnSpc>
              <a:spcAft>
                <a:spcPts val="0"/>
              </a:spcAft>
              <a:buSzPts val="1400"/>
            </a:pPr>
            <a:r>
              <a:rPr lang="sl-SI" dirty="0">
                <a:latin typeface="Times New Roman" panose="02020603050405020304" pitchFamily="18" charset="0"/>
                <a:ea typeface="Times New Roman" panose="02020603050405020304" pitchFamily="18" charset="0"/>
                <a:cs typeface="Times New Roman" panose="02020603050405020304" pitchFamily="18" charset="0"/>
              </a:rPr>
              <a:t>c) Kaj vse je lahko upodobljeno na znamkah?</a:t>
            </a:r>
          </a:p>
          <a:p>
            <a:pPr lvl="0">
              <a:lnSpc>
                <a:spcPct val="115000"/>
              </a:lnSpc>
              <a:spcAft>
                <a:spcPts val="0"/>
              </a:spcAft>
              <a:buSzPts val="1400"/>
            </a:pPr>
            <a:r>
              <a:rPr lang="sl-SI"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Na znamkah so lahko upodobljeni znameniti ljudje, posebnosti in lepote države, živali, rastline, pomembni športni in drugi dogodki. </a:t>
            </a:r>
            <a:endParaRPr lang="sl-SI" sz="1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a:lnSpc>
                <a:spcPct val="115000"/>
              </a:lnSpc>
              <a:spcAft>
                <a:spcPts val="0"/>
              </a:spcAft>
            </a:pPr>
            <a:r>
              <a:rPr lang="sl-SI"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l-SI" sz="14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nSpc>
                <a:spcPct val="115000"/>
              </a:lnSpc>
              <a:spcAft>
                <a:spcPts val="0"/>
              </a:spcAft>
              <a:buSzPts val="1400"/>
            </a:pPr>
            <a:r>
              <a:rPr lang="sl-SI" dirty="0">
                <a:latin typeface="Times New Roman" panose="02020603050405020304" pitchFamily="18" charset="0"/>
                <a:ea typeface="Times New Roman" panose="02020603050405020304" pitchFamily="18" charset="0"/>
                <a:cs typeface="Times New Roman" panose="02020603050405020304" pitchFamily="18" charset="0"/>
              </a:rPr>
              <a:t>d) Kako se imenuje veda o znamkah?</a:t>
            </a:r>
          </a:p>
          <a:p>
            <a:pPr lvl="0">
              <a:lnSpc>
                <a:spcPct val="115000"/>
              </a:lnSpc>
              <a:spcAft>
                <a:spcPts val="0"/>
              </a:spcAft>
              <a:buSzPts val="1400"/>
            </a:pPr>
            <a:r>
              <a:rPr lang="sl-SI"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Veda o znamkah se imenuje filatelija. </a:t>
            </a:r>
          </a:p>
          <a:p>
            <a:pPr lvl="0">
              <a:lnSpc>
                <a:spcPct val="115000"/>
              </a:lnSpc>
              <a:spcAft>
                <a:spcPts val="0"/>
              </a:spcAft>
              <a:buSzPts val="1400"/>
            </a:pPr>
            <a:endParaRPr lang="sl-SI" sz="14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nSpc>
                <a:spcPct val="115000"/>
              </a:lnSpc>
              <a:spcAft>
                <a:spcPts val="1000"/>
              </a:spcAft>
              <a:buSzPts val="1400"/>
            </a:pPr>
            <a:r>
              <a:rPr lang="sl-SI" dirty="0">
                <a:latin typeface="Times New Roman" panose="02020603050405020304" pitchFamily="18" charset="0"/>
                <a:ea typeface="Times New Roman" panose="02020603050405020304" pitchFamily="18" charset="0"/>
                <a:cs typeface="Times New Roman" panose="02020603050405020304" pitchFamily="18" charset="0"/>
              </a:rPr>
              <a:t>e) Kaj omogoča perforacija?</a:t>
            </a:r>
          </a:p>
          <a:p>
            <a:pPr lvl="0">
              <a:lnSpc>
                <a:spcPct val="115000"/>
              </a:lnSpc>
              <a:spcAft>
                <a:spcPts val="1000"/>
              </a:spcAft>
              <a:buSzPts val="1400"/>
            </a:pPr>
            <a:r>
              <a:rPr lang="sl-SI"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Perforacija omogoča lažje in hitrejše ločevanje posamezne poštne znamke iz prodajne pole.</a:t>
            </a:r>
            <a:endParaRPr lang="sl-SI" sz="1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644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E57E3BEA-356F-45CD-8914-B69CA5D013CC}"/>
              </a:ext>
            </a:extLst>
          </p:cNvPr>
          <p:cNvSpPr/>
          <p:nvPr/>
        </p:nvSpPr>
        <p:spPr>
          <a:xfrm>
            <a:off x="1198486" y="1251713"/>
            <a:ext cx="10031767" cy="2031325"/>
          </a:xfrm>
          <a:prstGeom prst="rect">
            <a:avLst/>
          </a:prstGeom>
        </p:spPr>
        <p:txBody>
          <a:bodyPr wrap="square">
            <a:spAutoFit/>
          </a:bodyPr>
          <a:lstStyle/>
          <a:p>
            <a:pPr>
              <a:spcAft>
                <a:spcPts val="0"/>
              </a:spcAft>
            </a:pPr>
            <a:r>
              <a:rPr lang="sl-SI" dirty="0">
                <a:latin typeface="Times New Roman" panose="02020603050405020304" pitchFamily="18" charset="0"/>
                <a:ea typeface="Times New Roman" panose="02020603050405020304" pitchFamily="18" charset="0"/>
                <a:cs typeface="Times New Roman" panose="02020603050405020304" pitchFamily="18" charset="0"/>
              </a:rPr>
              <a:t> </a:t>
            </a:r>
            <a:endParaRPr lang="sl-SI" sz="14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sl-SI"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ŠTEVILČNI KRITERIJI:</a:t>
            </a:r>
            <a:endParaRPr lang="sl-SI"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sl-SI"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0 – 21 = 1</a:t>
            </a:r>
            <a:endParaRPr lang="sl-SI"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sl-SI"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22 – 27 = 2                                                                ŠT. MOŽNIH TOČK: 43</a:t>
            </a:r>
            <a:endParaRPr lang="sl-SI"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sl-SI"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28 – 33 = 3                                                                ŠT. DOSEŽENIH TOČK:                   </a:t>
            </a:r>
            <a:endParaRPr lang="sl-SI"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sl-SI"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34 – 38 = 4                                                                OCENA:    </a:t>
            </a:r>
            <a:endParaRPr lang="sl-SI"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eriod" startAt="39"/>
            </a:pPr>
            <a:r>
              <a:rPr lang="sl-SI"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43 = 5</a:t>
            </a:r>
            <a:endParaRPr lang="sl-SI"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2067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ABB0F354-C1AF-4F22-840D-6CE2A71A16E3}"/>
              </a:ext>
            </a:extLst>
          </p:cNvPr>
          <p:cNvGraphicFramePr>
            <a:graphicFrameLocks noGrp="1"/>
          </p:cNvGraphicFramePr>
          <p:nvPr>
            <p:extLst>
              <p:ext uri="{D42A27DB-BD31-4B8C-83A1-F6EECF244321}">
                <p14:modId xmlns:p14="http://schemas.microsoft.com/office/powerpoint/2010/main" val="1587440923"/>
              </p:ext>
            </p:extLst>
          </p:nvPr>
        </p:nvGraphicFramePr>
        <p:xfrm>
          <a:off x="2191009" y="2753277"/>
          <a:ext cx="7330816" cy="3291840"/>
        </p:xfrm>
        <a:graphic>
          <a:graphicData uri="http://schemas.openxmlformats.org/drawingml/2006/table">
            <a:tbl>
              <a:tblPr firstRow="1" firstCol="1" bandRow="1">
                <a:tableStyleId>{5940675A-B579-460E-94D1-54222C63F5DA}</a:tableStyleId>
              </a:tblPr>
              <a:tblGrid>
                <a:gridCol w="2443066">
                  <a:extLst>
                    <a:ext uri="{9D8B030D-6E8A-4147-A177-3AD203B41FA5}">
                      <a16:colId xmlns:a16="http://schemas.microsoft.com/office/drawing/2014/main" val="283779184"/>
                    </a:ext>
                  </a:extLst>
                </a:gridCol>
                <a:gridCol w="2443875">
                  <a:extLst>
                    <a:ext uri="{9D8B030D-6E8A-4147-A177-3AD203B41FA5}">
                      <a16:colId xmlns:a16="http://schemas.microsoft.com/office/drawing/2014/main" val="2586754121"/>
                    </a:ext>
                  </a:extLst>
                </a:gridCol>
                <a:gridCol w="2443875">
                  <a:extLst>
                    <a:ext uri="{9D8B030D-6E8A-4147-A177-3AD203B41FA5}">
                      <a16:colId xmlns:a16="http://schemas.microsoft.com/office/drawing/2014/main" val="3386254222"/>
                    </a:ext>
                  </a:extLst>
                </a:gridCol>
              </a:tblGrid>
              <a:tr h="0">
                <a:tc>
                  <a:txBody>
                    <a:bodyPr/>
                    <a:lstStyle/>
                    <a:p>
                      <a:pPr algn="ctr">
                        <a:spcAft>
                          <a:spcPts val="0"/>
                        </a:spcAft>
                      </a:pPr>
                      <a:r>
                        <a:rPr lang="sl-SI" sz="1800" dirty="0">
                          <a:effectLst/>
                          <a:latin typeface="Times New Roman" panose="02020603050405020304" pitchFamily="18" charset="0"/>
                          <a:cs typeface="Times New Roman" panose="02020603050405020304" pitchFamily="18" charset="0"/>
                        </a:rPr>
                        <a:t>LASTNA IMENA BITIJ</a:t>
                      </a:r>
                      <a:endParaRPr lang="sl-SI"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l-SI" sz="1800" dirty="0">
                          <a:effectLst/>
                          <a:latin typeface="Times New Roman" panose="02020603050405020304" pitchFamily="18" charset="0"/>
                          <a:cs typeface="Times New Roman" panose="02020603050405020304" pitchFamily="18" charset="0"/>
                        </a:rPr>
                        <a:t>ZEMLJEPISNA LASTNA IMENA</a:t>
                      </a:r>
                      <a:endParaRPr lang="sl-SI"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sl-SI" sz="1800" dirty="0">
                          <a:effectLst/>
                          <a:latin typeface="Times New Roman" panose="02020603050405020304" pitchFamily="18" charset="0"/>
                          <a:cs typeface="Times New Roman" panose="02020603050405020304" pitchFamily="18" charset="0"/>
                        </a:rPr>
                        <a:t>STVARNA LASTNA IMENA</a:t>
                      </a:r>
                      <a:endParaRPr lang="sl-SI"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67649277"/>
                  </a:ext>
                </a:extLst>
              </a:tr>
              <a:tr h="2051673">
                <a:tc>
                  <a:txBody>
                    <a:bodyPr/>
                    <a:lstStyle/>
                    <a:p>
                      <a:pPr>
                        <a:spcAft>
                          <a:spcPts val="0"/>
                        </a:spcAft>
                      </a:pPr>
                      <a:r>
                        <a:rPr lang="sl-SI" sz="1800" b="1" dirty="0">
                          <a:solidFill>
                            <a:srgbClr val="FF0000"/>
                          </a:solidFill>
                          <a:effectLst/>
                          <a:latin typeface="Times New Roman" panose="02020603050405020304" pitchFamily="18" charset="0"/>
                          <a:cs typeface="Times New Roman" panose="02020603050405020304" pitchFamily="18" charset="0"/>
                        </a:rPr>
                        <a:t>Tomaž</a:t>
                      </a:r>
                    </a:p>
                    <a:p>
                      <a:pPr>
                        <a:spcAft>
                          <a:spcPts val="0"/>
                        </a:spcAft>
                      </a:pPr>
                      <a:r>
                        <a:rPr lang="sl-SI" sz="1800" b="1" dirty="0">
                          <a:solidFill>
                            <a:srgbClr val="FF0000"/>
                          </a:solidFill>
                          <a:effectLst/>
                          <a:latin typeface="Times New Roman" panose="02020603050405020304" pitchFamily="18" charset="0"/>
                          <a:cs typeface="Times New Roman" panose="02020603050405020304" pitchFamily="18" charset="0"/>
                        </a:rPr>
                        <a:t>Tom</a:t>
                      </a:r>
                    </a:p>
                    <a:p>
                      <a:pPr>
                        <a:spcAft>
                          <a:spcPts val="0"/>
                        </a:spcAft>
                      </a:pPr>
                      <a:r>
                        <a:rPr lang="sl-SI" sz="1800" b="1" dirty="0">
                          <a:solidFill>
                            <a:srgbClr val="FF0000"/>
                          </a:solidFill>
                          <a:effectLst/>
                          <a:latin typeface="Times New Roman" panose="02020603050405020304" pitchFamily="18" charset="0"/>
                          <a:cs typeface="Times New Roman" panose="02020603050405020304" pitchFamily="18" charset="0"/>
                        </a:rPr>
                        <a:t>Jakob</a:t>
                      </a:r>
                    </a:p>
                    <a:p>
                      <a:pPr>
                        <a:spcAft>
                          <a:spcPts val="0"/>
                        </a:spcAft>
                      </a:pPr>
                      <a:r>
                        <a:rPr lang="sl-SI" sz="1800" b="1" dirty="0">
                          <a:solidFill>
                            <a:srgbClr val="FF0000"/>
                          </a:solidFill>
                          <a:effectLst/>
                          <a:latin typeface="Times New Roman" panose="02020603050405020304" pitchFamily="18" charset="0"/>
                          <a:cs typeface="Times New Roman" panose="02020603050405020304" pitchFamily="18" charset="0"/>
                        </a:rPr>
                        <a:t> </a:t>
                      </a:r>
                    </a:p>
                    <a:p>
                      <a:pPr>
                        <a:spcAft>
                          <a:spcPts val="0"/>
                        </a:spcAft>
                      </a:pPr>
                      <a:r>
                        <a:rPr lang="sl-SI" sz="1800" b="1" dirty="0">
                          <a:solidFill>
                            <a:srgbClr val="FF0000"/>
                          </a:solidFill>
                          <a:effectLst/>
                          <a:latin typeface="Times New Roman" panose="02020603050405020304" pitchFamily="18" charset="0"/>
                          <a:cs typeface="Times New Roman" panose="02020603050405020304" pitchFamily="18" charset="0"/>
                        </a:rPr>
                        <a:t> </a:t>
                      </a:r>
                    </a:p>
                    <a:p>
                      <a:pPr>
                        <a:spcAft>
                          <a:spcPts val="0"/>
                        </a:spcAft>
                      </a:pPr>
                      <a:r>
                        <a:rPr lang="sl-SI" sz="1800" b="1" dirty="0">
                          <a:solidFill>
                            <a:srgbClr val="FF0000"/>
                          </a:solidFill>
                          <a:effectLst/>
                          <a:latin typeface="Times New Roman" panose="02020603050405020304" pitchFamily="18" charset="0"/>
                          <a:cs typeface="Times New Roman" panose="02020603050405020304" pitchFamily="18" charset="0"/>
                        </a:rPr>
                        <a:t> </a:t>
                      </a:r>
                    </a:p>
                    <a:p>
                      <a:pPr>
                        <a:spcAft>
                          <a:spcPts val="0"/>
                        </a:spcAft>
                      </a:pPr>
                      <a:r>
                        <a:rPr lang="sl-SI" sz="1800" b="1" dirty="0">
                          <a:solidFill>
                            <a:srgbClr val="FF0000"/>
                          </a:solidFill>
                          <a:effectLst/>
                          <a:latin typeface="Times New Roman" panose="02020603050405020304" pitchFamily="18" charset="0"/>
                          <a:cs typeface="Times New Roman" panose="02020603050405020304" pitchFamily="18" charset="0"/>
                        </a:rPr>
                        <a:t> </a:t>
                      </a:r>
                    </a:p>
                    <a:p>
                      <a:pPr>
                        <a:spcAft>
                          <a:spcPts val="0"/>
                        </a:spcAft>
                      </a:pPr>
                      <a:r>
                        <a:rPr lang="sl-SI" sz="1800" b="1" dirty="0">
                          <a:solidFill>
                            <a:srgbClr val="FF0000"/>
                          </a:solidFill>
                          <a:effectLst/>
                          <a:latin typeface="Times New Roman" panose="02020603050405020304" pitchFamily="18" charset="0"/>
                          <a:cs typeface="Times New Roman" panose="02020603050405020304" pitchFamily="18" charset="0"/>
                        </a:rPr>
                        <a:t> </a:t>
                      </a:r>
                    </a:p>
                    <a:p>
                      <a:pPr>
                        <a:spcAft>
                          <a:spcPts val="0"/>
                        </a:spcAft>
                      </a:pPr>
                      <a:r>
                        <a:rPr lang="sl-SI" sz="1800" b="1" dirty="0">
                          <a:solidFill>
                            <a:srgbClr val="FF0000"/>
                          </a:solidFill>
                          <a:effectLst/>
                          <a:latin typeface="Times New Roman" panose="02020603050405020304" pitchFamily="18" charset="0"/>
                          <a:cs typeface="Times New Roman" panose="02020603050405020304" pitchFamily="18" charset="0"/>
                        </a:rPr>
                        <a:t> </a:t>
                      </a:r>
                    </a:p>
                    <a:p>
                      <a:pPr>
                        <a:spcAft>
                          <a:spcPts val="0"/>
                        </a:spcAft>
                      </a:pPr>
                      <a:r>
                        <a:rPr lang="sl-SI" sz="1800" b="1" dirty="0">
                          <a:solidFill>
                            <a:srgbClr val="FF0000"/>
                          </a:solidFill>
                          <a:effectLst/>
                          <a:latin typeface="Times New Roman" panose="02020603050405020304" pitchFamily="18" charset="0"/>
                          <a:cs typeface="Times New Roman" panose="02020603050405020304" pitchFamily="18" charset="0"/>
                        </a:rPr>
                        <a:t> </a:t>
                      </a:r>
                      <a:endParaRPr lang="sl-SI"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sl-SI" sz="1800" b="1" dirty="0">
                          <a:solidFill>
                            <a:srgbClr val="FF0000"/>
                          </a:solidFill>
                          <a:effectLst/>
                          <a:latin typeface="Times New Roman" panose="02020603050405020304" pitchFamily="18" charset="0"/>
                          <a:cs typeface="Times New Roman" panose="02020603050405020304" pitchFamily="18" charset="0"/>
                        </a:rPr>
                        <a:t>Prečna ulica</a:t>
                      </a:r>
                    </a:p>
                    <a:p>
                      <a:pPr>
                        <a:spcAft>
                          <a:spcPts val="0"/>
                        </a:spcAft>
                      </a:pPr>
                      <a:r>
                        <a:rPr lang="sl-SI"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Pivka</a:t>
                      </a:r>
                    </a:p>
                    <a:p>
                      <a:pPr>
                        <a:spcAft>
                          <a:spcPts val="0"/>
                        </a:spcAft>
                      </a:pPr>
                      <a:r>
                        <a:rPr lang="sl-SI"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Pivka</a:t>
                      </a:r>
                    </a:p>
                    <a:p>
                      <a:pPr>
                        <a:spcAft>
                          <a:spcPts val="0"/>
                        </a:spcAft>
                      </a:pPr>
                      <a:r>
                        <a:rPr lang="sl-SI"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Slovenija</a:t>
                      </a:r>
                    </a:p>
                    <a:p>
                      <a:pPr>
                        <a:spcAft>
                          <a:spcPts val="0"/>
                        </a:spcAft>
                      </a:pPr>
                      <a:r>
                        <a:rPr lang="sl-SI"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Triglav</a:t>
                      </a:r>
                    </a:p>
                  </a:txBody>
                  <a:tcPr marL="68580" marR="68580" marT="0" marB="0"/>
                </a:tc>
                <a:tc>
                  <a:txBody>
                    <a:bodyPr/>
                    <a:lstStyle/>
                    <a:p>
                      <a:pPr>
                        <a:spcAft>
                          <a:spcPts val="0"/>
                        </a:spcAft>
                      </a:pPr>
                      <a:r>
                        <a:rPr lang="sl-SI" sz="1800" b="1" dirty="0">
                          <a:solidFill>
                            <a:srgbClr val="FF0000"/>
                          </a:solidFill>
                          <a:effectLst/>
                          <a:latin typeface="Times New Roman" panose="02020603050405020304" pitchFamily="18" charset="0"/>
                          <a:cs typeface="Times New Roman" panose="02020603050405020304" pitchFamily="18" charset="0"/>
                        </a:rPr>
                        <a:t>Ulica svobode</a:t>
                      </a:r>
                    </a:p>
                    <a:p>
                      <a:pPr>
                        <a:spcAft>
                          <a:spcPts val="0"/>
                        </a:spcAft>
                      </a:pPr>
                      <a:r>
                        <a:rPr lang="sl-SI"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Sreča na vrvici</a:t>
                      </a:r>
                    </a:p>
                    <a:p>
                      <a:pPr>
                        <a:spcAft>
                          <a:spcPts val="0"/>
                        </a:spcAft>
                      </a:pPr>
                      <a:r>
                        <a:rPr lang="sl-SI"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Ciciban</a:t>
                      </a:r>
                    </a:p>
                  </a:txBody>
                  <a:tcPr marL="68580" marR="68580" marT="0" marB="0"/>
                </a:tc>
                <a:extLst>
                  <a:ext uri="{0D108BD9-81ED-4DB2-BD59-A6C34878D82A}">
                    <a16:rowId xmlns:a16="http://schemas.microsoft.com/office/drawing/2014/main" val="2002999700"/>
                  </a:ext>
                </a:extLst>
              </a:tr>
            </a:tbl>
          </a:graphicData>
        </a:graphic>
      </p:graphicFrame>
      <p:sp>
        <p:nvSpPr>
          <p:cNvPr id="3" name="Rectangle 1">
            <a:extLst>
              <a:ext uri="{FF2B5EF4-FFF2-40B4-BE49-F238E27FC236}">
                <a16:creationId xmlns:a16="http://schemas.microsoft.com/office/drawing/2014/main" id="{3EB515BC-CEC7-4B9C-A210-EDB12DC543AC}"/>
              </a:ext>
            </a:extLst>
          </p:cNvPr>
          <p:cNvSpPr>
            <a:spLocks noChangeArrowheads="1"/>
          </p:cNvSpPr>
          <p:nvPr/>
        </p:nvSpPr>
        <p:spPr bwMode="auto">
          <a:xfrm>
            <a:off x="989290" y="131391"/>
            <a:ext cx="10705886"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AutoNum type="arabicPeriod"/>
              <a:tabLst/>
            </a:pPr>
            <a:r>
              <a:rPr kumimoji="0" lang="sl-SI" altLang="sl-SI"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Lastna imena iz besedila prepiši v ustrezen stolpec v razpredelnici. Piši s pisanimi črkami in </a:t>
            </a:r>
          </a:p>
          <a:p>
            <a:pPr marR="0" lvl="0" algn="l" defTabSz="914400" rtl="0" eaLnBrk="0" fontAlgn="base" latinLnBrk="0" hangingPunct="0">
              <a:lnSpc>
                <a:spcPct val="100000"/>
              </a:lnSpc>
              <a:spcBef>
                <a:spcPct val="0"/>
              </a:spcBef>
              <a:spcAft>
                <a:spcPct val="0"/>
              </a:spcAft>
              <a:buClrTx/>
              <a:buSzTx/>
              <a:tabLst/>
            </a:pPr>
            <a:r>
              <a:rPr lang="sl-SI" altLang="sl-SI" b="1" dirty="0">
                <a:latin typeface="Times New Roman" panose="02020603050405020304" pitchFamily="18" charset="0"/>
                <a:ea typeface="Times New Roman" panose="02020603050405020304" pitchFamily="18" charset="0"/>
                <a:cs typeface="Times New Roman" panose="02020603050405020304" pitchFamily="18" charset="0"/>
              </a:rPr>
              <a:t>      </a:t>
            </a:r>
            <a:r>
              <a:rPr kumimoji="0" lang="sl-SI" altLang="sl-SI"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pazi na veliko začetnico.       </a:t>
            </a:r>
          </a:p>
          <a:p>
            <a:pPr marR="0" lvl="0" algn="l" defTabSz="914400" rtl="0" eaLnBrk="0" fontAlgn="base" latinLnBrk="0" hangingPunct="0">
              <a:lnSpc>
                <a:spcPct val="100000"/>
              </a:lnSpc>
              <a:spcBef>
                <a:spcPct val="0"/>
              </a:spcBef>
              <a:spcAft>
                <a:spcPct val="0"/>
              </a:spcAft>
              <a:buClrTx/>
              <a:buSzTx/>
              <a:tabLst/>
            </a:pPr>
            <a:r>
              <a:rPr lang="sl-SI" altLang="sl-SI" b="1" dirty="0">
                <a:latin typeface="Times New Roman" panose="02020603050405020304" pitchFamily="18" charset="0"/>
                <a:ea typeface="Times New Roman" panose="02020603050405020304" pitchFamily="18" charset="0"/>
                <a:cs typeface="Times New Roman" panose="02020603050405020304" pitchFamily="18" charset="0"/>
              </a:rPr>
              <a:t>                                                        </a:t>
            </a:r>
            <a:r>
              <a:rPr kumimoji="0" lang="sl-SI" altLang="sl-SI"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sl-SI" altLang="sl-SI"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sl-SI" altLang="sl-SI"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kumimoji="0" lang="sl-SI" altLang="sl-SI"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l-SI" altLang="sl-SI"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 ŠOLI SMO BRALI ODLOMEK IZ KNJIGE ULICA SVOBODE. </a:t>
            </a:r>
          </a:p>
          <a:p>
            <a:pPr marL="0" marR="0" lvl="0" indent="0" algn="l" defTabSz="914400" rtl="0" eaLnBrk="0" fontAlgn="base" latinLnBrk="0" hangingPunct="0">
              <a:lnSpc>
                <a:spcPct val="100000"/>
              </a:lnSpc>
              <a:spcBef>
                <a:spcPct val="0"/>
              </a:spcBef>
              <a:spcAft>
                <a:spcPct val="0"/>
              </a:spcAft>
              <a:buClrTx/>
              <a:buSzTx/>
              <a:buFontTx/>
              <a:buNone/>
              <a:tabLst/>
            </a:pPr>
            <a:r>
              <a:rPr kumimoji="0" lang="sl-SI" altLang="sl-SI"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NAŠA ŠOLA JE NA PREČNI ULICI V PIVKI. SKOZI NAŠ KRAJ TEČE REKA PIVKA. </a:t>
            </a:r>
          </a:p>
          <a:p>
            <a:pPr marL="0" marR="0" lvl="0" indent="0" algn="l" defTabSz="914400" rtl="0" eaLnBrk="0" fontAlgn="base" latinLnBrk="0" hangingPunct="0">
              <a:lnSpc>
                <a:spcPct val="100000"/>
              </a:lnSpc>
              <a:spcBef>
                <a:spcPct val="0"/>
              </a:spcBef>
              <a:spcAft>
                <a:spcPct val="0"/>
              </a:spcAft>
              <a:buClrTx/>
              <a:buSzTx/>
              <a:buFontTx/>
              <a:buNone/>
              <a:tabLst/>
            </a:pPr>
            <a:r>
              <a:rPr kumimoji="0" lang="sl-SI" altLang="sl-SI"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NAJVIŠJI VRH V SLOVENIJI JE TRIGLAV. MOJ NAJBOLJŠI PRIJATELJ JE TOMAŽ. </a:t>
            </a:r>
          </a:p>
          <a:p>
            <a:pPr marL="0" marR="0" lvl="0" indent="0" algn="l" defTabSz="914400" rtl="0" eaLnBrk="0" fontAlgn="base" latinLnBrk="0" hangingPunct="0">
              <a:lnSpc>
                <a:spcPct val="100000"/>
              </a:lnSpc>
              <a:spcBef>
                <a:spcPct val="0"/>
              </a:spcBef>
              <a:spcAft>
                <a:spcPct val="0"/>
              </a:spcAft>
              <a:buClrTx/>
              <a:buSzTx/>
              <a:buFontTx/>
              <a:buNone/>
              <a:tabLst/>
            </a:pPr>
            <a:r>
              <a:rPr kumimoji="0" lang="sl-SI" altLang="sl-SI"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SOSEDOV MAČEK SE IMENUJE TOM. VČERAJ SEM SI OGLEDAL FILM SREČA NA VRVICI. </a:t>
            </a:r>
          </a:p>
          <a:p>
            <a:pPr marL="0" marR="0" lvl="0" indent="0" algn="l" defTabSz="914400" rtl="0" eaLnBrk="0" fontAlgn="base" latinLnBrk="0" hangingPunct="0">
              <a:lnSpc>
                <a:spcPct val="100000"/>
              </a:lnSpc>
              <a:spcBef>
                <a:spcPct val="0"/>
              </a:spcBef>
              <a:spcAft>
                <a:spcPct val="0"/>
              </a:spcAft>
              <a:buClrTx/>
              <a:buSzTx/>
              <a:buFontTx/>
              <a:buNone/>
              <a:tabLst/>
            </a:pPr>
            <a:r>
              <a:rPr kumimoji="0" lang="sl-SI" altLang="sl-SI"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 NJEM NASTOPA KUŽA JAKOB. MOJA SESTRA JE NAROČENA NA REVIJO CICIBAN.</a:t>
            </a:r>
            <a:endParaRPr kumimoji="0" lang="sl-SI" altLang="sl-SI"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55217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C7712796-A5AF-4CA6-A97B-77DE3D329736}"/>
              </a:ext>
            </a:extLst>
          </p:cNvPr>
          <p:cNvSpPr/>
          <p:nvPr/>
        </p:nvSpPr>
        <p:spPr>
          <a:xfrm>
            <a:off x="1216241" y="1803020"/>
            <a:ext cx="10306975" cy="2417906"/>
          </a:xfrm>
          <a:prstGeom prst="rect">
            <a:avLst/>
          </a:prstGeom>
        </p:spPr>
        <p:txBody>
          <a:bodyPr wrap="square">
            <a:spAutoFit/>
          </a:bodyPr>
          <a:lstStyle/>
          <a:p>
            <a:pPr lvl="0">
              <a:lnSpc>
                <a:spcPct val="115000"/>
              </a:lnSpc>
              <a:spcAft>
                <a:spcPts val="1000"/>
              </a:spcAft>
              <a:buSzPts val="1400"/>
            </a:pPr>
            <a:r>
              <a:rPr lang="sl-SI" b="1" dirty="0">
                <a:latin typeface="Times New Roman" panose="02020603050405020304" pitchFamily="18" charset="0"/>
                <a:ea typeface="Times New Roman" panose="02020603050405020304" pitchFamily="18" charset="0"/>
                <a:cs typeface="Times New Roman" panose="02020603050405020304" pitchFamily="18" charset="0"/>
              </a:rPr>
              <a:t>2. Dopolni.                                                                                                                                       /2</a:t>
            </a:r>
            <a:endParaRPr lang="sl-SI"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sl-SI" dirty="0">
                <a:latin typeface="Times New Roman" panose="02020603050405020304" pitchFamily="18" charset="0"/>
                <a:ea typeface="Times New Roman" panose="02020603050405020304" pitchFamily="18" charset="0"/>
                <a:cs typeface="Times New Roman" panose="02020603050405020304" pitchFamily="18" charset="0"/>
              </a:rPr>
              <a:t>Besede, s katerimi poimenujemo vrsto oseb, živali in stvari imenujemo splošna oziroma </a:t>
            </a:r>
            <a:r>
              <a:rPr lang="sl-SI"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občna</a:t>
            </a:r>
            <a:r>
              <a:rPr lang="sl-SI" dirty="0">
                <a:latin typeface="Times New Roman" panose="02020603050405020304" pitchFamily="18" charset="0"/>
                <a:ea typeface="Times New Roman" panose="02020603050405020304" pitchFamily="18" charset="0"/>
                <a:cs typeface="Times New Roman" panose="02020603050405020304" pitchFamily="18" charset="0"/>
              </a:rPr>
              <a:t> imena. </a:t>
            </a:r>
          </a:p>
          <a:p>
            <a:pPr>
              <a:lnSpc>
                <a:spcPct val="115000"/>
              </a:lnSpc>
              <a:spcAft>
                <a:spcPts val="1000"/>
              </a:spcAft>
            </a:pPr>
            <a:r>
              <a:rPr lang="sl-SI" dirty="0">
                <a:latin typeface="Times New Roman" panose="02020603050405020304" pitchFamily="18" charset="0"/>
                <a:ea typeface="Times New Roman" panose="02020603050405020304" pitchFamily="18" charset="0"/>
                <a:cs typeface="Times New Roman" panose="02020603050405020304" pitchFamily="18" charset="0"/>
              </a:rPr>
              <a:t>Pišemo jih z </a:t>
            </a:r>
            <a:r>
              <a:rPr lang="sl-SI"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malo</a:t>
            </a:r>
            <a:r>
              <a:rPr lang="sl-SI" dirty="0">
                <a:latin typeface="Times New Roman" panose="02020603050405020304" pitchFamily="18" charset="0"/>
                <a:ea typeface="Times New Roman" panose="02020603050405020304" pitchFamily="18" charset="0"/>
                <a:cs typeface="Times New Roman" panose="02020603050405020304" pitchFamily="18" charset="0"/>
              </a:rPr>
              <a:t> začetnico. </a:t>
            </a:r>
          </a:p>
          <a:p>
            <a:pPr>
              <a:lnSpc>
                <a:spcPct val="115000"/>
              </a:lnSpc>
              <a:spcAft>
                <a:spcPts val="1000"/>
              </a:spcAft>
            </a:pPr>
            <a:endParaRPr lang="sl-SI"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endParaRPr lang="sl-SI" sz="1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endParaRPr lang="sl-SI"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8023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EBEA0D32-E34D-4731-82EA-14D9502DF57A}"/>
              </a:ext>
            </a:extLst>
          </p:cNvPr>
          <p:cNvSpPr/>
          <p:nvPr/>
        </p:nvSpPr>
        <p:spPr>
          <a:xfrm>
            <a:off x="878889" y="2308596"/>
            <a:ext cx="10289219" cy="923330"/>
          </a:xfrm>
          <a:prstGeom prst="rect">
            <a:avLst/>
          </a:prstGeom>
        </p:spPr>
        <p:txBody>
          <a:bodyPr wrap="square">
            <a:spAutoFit/>
          </a:bodyPr>
          <a:lstStyle/>
          <a:p>
            <a:pPr lvl="0"/>
            <a:r>
              <a:rPr lang="sl-SI" b="1" dirty="0">
                <a:latin typeface="Times New Roman" panose="02020603050405020304" pitchFamily="18" charset="0"/>
                <a:cs typeface="Times New Roman" panose="02020603050405020304" pitchFamily="18" charset="0"/>
              </a:rPr>
              <a:t>3. Dopolni. </a:t>
            </a:r>
            <a:r>
              <a:rPr lang="sl-SI" dirty="0">
                <a:latin typeface="Times New Roman" panose="02020603050405020304" pitchFamily="18" charset="0"/>
                <a:cs typeface="Times New Roman" panose="02020603050405020304" pitchFamily="18" charset="0"/>
              </a:rPr>
              <a:t>                                                                                                                                                    </a:t>
            </a:r>
            <a:r>
              <a:rPr lang="sl-SI" b="1" dirty="0">
                <a:latin typeface="Times New Roman" panose="02020603050405020304" pitchFamily="18" charset="0"/>
                <a:cs typeface="Times New Roman" panose="02020603050405020304" pitchFamily="18" charset="0"/>
              </a:rPr>
              <a:t>/1</a:t>
            </a:r>
            <a:endParaRPr lang="sl-SI" dirty="0">
              <a:latin typeface="Times New Roman" panose="02020603050405020304" pitchFamily="18" charset="0"/>
              <a:cs typeface="Times New Roman" panose="02020603050405020304" pitchFamily="18" charset="0"/>
            </a:endParaRPr>
          </a:p>
          <a:p>
            <a:r>
              <a:rPr lang="sl-SI" dirty="0">
                <a:latin typeface="Times New Roman" panose="02020603050405020304" pitchFamily="18" charset="0"/>
                <a:cs typeface="Times New Roman" panose="02020603050405020304" pitchFamily="18" charset="0"/>
              </a:rPr>
              <a:t> </a:t>
            </a:r>
          </a:p>
          <a:p>
            <a:r>
              <a:rPr lang="sl-SI" dirty="0">
                <a:latin typeface="Times New Roman" panose="02020603050405020304" pitchFamily="18" charset="0"/>
                <a:cs typeface="Times New Roman" panose="02020603050405020304" pitchFamily="18" charset="0"/>
              </a:rPr>
              <a:t>Filip se rad pogovarja in veliko ve. V razredu ga kličejo </a:t>
            </a:r>
            <a:r>
              <a:rPr lang="sl-SI" dirty="0" err="1">
                <a:latin typeface="Times New Roman" panose="02020603050405020304" pitchFamily="18" charset="0"/>
                <a:cs typeface="Times New Roman" panose="02020603050405020304" pitchFamily="18" charset="0"/>
              </a:rPr>
              <a:t>Glavca</a:t>
            </a:r>
            <a:r>
              <a:rPr lang="sl-SI" dirty="0">
                <a:latin typeface="Times New Roman" panose="02020603050405020304" pitchFamily="18" charset="0"/>
                <a:cs typeface="Times New Roman" panose="02020603050405020304" pitchFamily="18" charset="0"/>
              </a:rPr>
              <a:t>. To je njegov  </a:t>
            </a:r>
            <a:r>
              <a:rPr lang="sl-SI" b="1" dirty="0">
                <a:solidFill>
                  <a:srgbClr val="FF0000"/>
                </a:solidFill>
                <a:latin typeface="Times New Roman" panose="02020603050405020304" pitchFamily="18" charset="0"/>
                <a:cs typeface="Times New Roman" panose="02020603050405020304" pitchFamily="18" charset="0"/>
              </a:rPr>
              <a:t>vzdevek</a:t>
            </a:r>
            <a:r>
              <a:rPr lang="sl-SI"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53195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14D1DCE9-20A9-48B5-B6BE-9FE8C87B3B7B}"/>
              </a:ext>
            </a:extLst>
          </p:cNvPr>
          <p:cNvSpPr/>
          <p:nvPr/>
        </p:nvSpPr>
        <p:spPr>
          <a:xfrm>
            <a:off x="1278384" y="1465995"/>
            <a:ext cx="10005134" cy="2222468"/>
          </a:xfrm>
          <a:prstGeom prst="rect">
            <a:avLst/>
          </a:prstGeom>
        </p:spPr>
        <p:txBody>
          <a:bodyPr wrap="square">
            <a:spAutoFit/>
          </a:bodyPr>
          <a:lstStyle/>
          <a:p>
            <a:pPr lvl="0">
              <a:lnSpc>
                <a:spcPct val="115000"/>
              </a:lnSpc>
              <a:spcAft>
                <a:spcPts val="1000"/>
              </a:spcAft>
              <a:buSzPts val="1400"/>
            </a:pPr>
            <a:r>
              <a:rPr lang="sl-SI" b="1" dirty="0">
                <a:latin typeface="Times New Roman" panose="02020603050405020304" pitchFamily="18" charset="0"/>
                <a:ea typeface="Times New Roman" panose="02020603050405020304" pitchFamily="18" charset="0"/>
                <a:cs typeface="Times New Roman" panose="02020603050405020304" pitchFamily="18" charset="0"/>
              </a:rPr>
              <a:t>4. Preberi naslednje trditve in ustrezno obkroži. </a:t>
            </a:r>
            <a:r>
              <a:rPr lang="sl-SI" dirty="0">
                <a:latin typeface="Times New Roman" panose="02020603050405020304" pitchFamily="18" charset="0"/>
                <a:ea typeface="Times New Roman" panose="02020603050405020304" pitchFamily="18" charset="0"/>
                <a:cs typeface="Times New Roman" panose="02020603050405020304" pitchFamily="18" charset="0"/>
              </a:rPr>
              <a:t>                                                                             </a:t>
            </a:r>
            <a:r>
              <a:rPr lang="sl-SI" b="1" dirty="0">
                <a:latin typeface="Times New Roman" panose="02020603050405020304" pitchFamily="18" charset="0"/>
                <a:ea typeface="Times New Roman" panose="02020603050405020304" pitchFamily="18" charset="0"/>
                <a:cs typeface="Times New Roman" panose="02020603050405020304" pitchFamily="18" charset="0"/>
              </a:rPr>
              <a:t>/5</a:t>
            </a:r>
            <a:endParaRPr lang="sl-SI"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l-SI" dirty="0">
                <a:latin typeface="Times New Roman" panose="02020603050405020304" pitchFamily="18" charset="0"/>
              </a:rPr>
              <a:t>Pogovor se začne s pozdravom.                                                                         </a:t>
            </a:r>
            <a:r>
              <a:rPr lang="sl-SI" b="1" dirty="0">
                <a:solidFill>
                  <a:srgbClr val="FF0000"/>
                </a:solidFill>
                <a:latin typeface="Times New Roman" panose="02020603050405020304" pitchFamily="18" charset="0"/>
              </a:rPr>
              <a:t>DA</a:t>
            </a:r>
            <a:r>
              <a:rPr lang="sl-SI" dirty="0">
                <a:solidFill>
                  <a:srgbClr val="FF0000"/>
                </a:solidFill>
                <a:latin typeface="Times New Roman" panose="02020603050405020304" pitchFamily="18" charset="0"/>
              </a:rPr>
              <a:t>  </a:t>
            </a:r>
            <a:r>
              <a:rPr lang="sl-SI" dirty="0">
                <a:latin typeface="Times New Roman" panose="02020603050405020304" pitchFamily="18" charset="0"/>
              </a:rPr>
              <a:t>       NE</a:t>
            </a:r>
            <a:endParaRPr lang="sl-SI" dirty="0">
              <a:effectLst/>
            </a:endParaRPr>
          </a:p>
          <a:p>
            <a:r>
              <a:rPr lang="sl-SI" dirty="0">
                <a:latin typeface="Times New Roman" panose="02020603050405020304" pitchFamily="18" charset="0"/>
              </a:rPr>
              <a:t>V pogovoru sodelujeta največ dve osebi.                                                           DA         </a:t>
            </a:r>
            <a:r>
              <a:rPr lang="sl-SI" b="1" dirty="0">
                <a:solidFill>
                  <a:srgbClr val="FF0000"/>
                </a:solidFill>
                <a:latin typeface="Times New Roman" panose="02020603050405020304" pitchFamily="18" charset="0"/>
              </a:rPr>
              <a:t>NE</a:t>
            </a:r>
            <a:r>
              <a:rPr lang="sl-SI" dirty="0">
                <a:latin typeface="Times New Roman" panose="02020603050405020304" pitchFamily="18" charset="0"/>
              </a:rPr>
              <a:t> </a:t>
            </a:r>
            <a:endParaRPr lang="sl-SI" dirty="0">
              <a:effectLst/>
            </a:endParaRPr>
          </a:p>
          <a:p>
            <a:r>
              <a:rPr lang="sl-SI" dirty="0">
                <a:latin typeface="Times New Roman" panose="02020603050405020304" pitchFamily="18" charset="0"/>
              </a:rPr>
              <a:t>V uradnem pogovoru se sogovorca tikata.                                                         DA         </a:t>
            </a:r>
            <a:r>
              <a:rPr lang="sl-SI" b="1" dirty="0">
                <a:solidFill>
                  <a:srgbClr val="FF0000"/>
                </a:solidFill>
                <a:latin typeface="Times New Roman" panose="02020603050405020304" pitchFamily="18" charset="0"/>
              </a:rPr>
              <a:t>NE</a:t>
            </a:r>
            <a:endParaRPr lang="sl-SI" b="1" dirty="0">
              <a:solidFill>
                <a:srgbClr val="FF0000"/>
              </a:solidFill>
              <a:effectLst/>
            </a:endParaRPr>
          </a:p>
          <a:p>
            <a:r>
              <a:rPr lang="sl-SI" dirty="0">
                <a:latin typeface="Times New Roman" panose="02020603050405020304" pitchFamily="18" charset="0"/>
              </a:rPr>
              <a:t>Sogovorca si ne smeta segati v besedo.                                                              </a:t>
            </a:r>
            <a:r>
              <a:rPr lang="sl-SI" b="1" dirty="0">
                <a:solidFill>
                  <a:srgbClr val="FF0000"/>
                </a:solidFill>
                <a:latin typeface="Times New Roman" panose="02020603050405020304" pitchFamily="18" charset="0"/>
              </a:rPr>
              <a:t>DA</a:t>
            </a:r>
            <a:r>
              <a:rPr lang="sl-SI" dirty="0">
                <a:latin typeface="Times New Roman" panose="02020603050405020304" pitchFamily="18" charset="0"/>
              </a:rPr>
              <a:t>         NE</a:t>
            </a:r>
            <a:endParaRPr lang="sl-SI" dirty="0">
              <a:effectLst/>
            </a:endParaRPr>
          </a:p>
          <a:p>
            <a:r>
              <a:rPr lang="sl-SI" dirty="0">
                <a:latin typeface="Times New Roman" panose="02020603050405020304" pitchFamily="18" charset="0"/>
              </a:rPr>
              <a:t>Kadar se pogovarjamo s prijatelji nastane neuradni pogovor.                            </a:t>
            </a:r>
            <a:r>
              <a:rPr lang="sl-SI" b="1" dirty="0">
                <a:solidFill>
                  <a:srgbClr val="FF0000"/>
                </a:solidFill>
                <a:latin typeface="Times New Roman" panose="02020603050405020304" pitchFamily="18" charset="0"/>
              </a:rPr>
              <a:t>DA</a:t>
            </a:r>
            <a:r>
              <a:rPr lang="sl-SI" dirty="0">
                <a:latin typeface="Times New Roman" panose="02020603050405020304" pitchFamily="18" charset="0"/>
              </a:rPr>
              <a:t>         NE</a:t>
            </a:r>
            <a:endParaRPr lang="sl-SI" dirty="0">
              <a:effectLst/>
            </a:endParaRPr>
          </a:p>
          <a:p>
            <a:pPr>
              <a:lnSpc>
                <a:spcPct val="115000"/>
              </a:lnSpc>
              <a:spcAft>
                <a:spcPts val="1000"/>
              </a:spcAft>
            </a:pPr>
            <a:r>
              <a:rPr lang="sl-SI" dirty="0">
                <a:latin typeface="Times New Roman" panose="02020603050405020304" pitchFamily="18" charset="0"/>
                <a:ea typeface="Times New Roman" panose="02020603050405020304" pitchFamily="18" charset="0"/>
                <a:cs typeface="Times New Roman" panose="02020603050405020304" pitchFamily="18" charset="0"/>
              </a:rPr>
              <a:t> </a:t>
            </a:r>
            <a:endParaRPr lang="sl-SI"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6550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890BA354-7A49-4C20-B47C-3C40D0E12934}"/>
              </a:ext>
            </a:extLst>
          </p:cNvPr>
          <p:cNvSpPr/>
          <p:nvPr/>
        </p:nvSpPr>
        <p:spPr>
          <a:xfrm>
            <a:off x="1083074" y="1813358"/>
            <a:ext cx="10440141" cy="2135456"/>
          </a:xfrm>
          <a:prstGeom prst="rect">
            <a:avLst/>
          </a:prstGeom>
        </p:spPr>
        <p:txBody>
          <a:bodyPr wrap="square">
            <a:spAutoFit/>
          </a:bodyPr>
          <a:lstStyle/>
          <a:p>
            <a:pPr lvl="0">
              <a:lnSpc>
                <a:spcPct val="115000"/>
              </a:lnSpc>
              <a:spcAft>
                <a:spcPts val="1000"/>
              </a:spcAft>
              <a:buSzPts val="1400"/>
            </a:pPr>
            <a:r>
              <a:rPr lang="sl-SI" b="1" dirty="0">
                <a:latin typeface="Times New Roman" panose="02020603050405020304" pitchFamily="18" charset="0"/>
                <a:ea typeface="Times New Roman" panose="02020603050405020304" pitchFamily="18" charset="0"/>
                <a:cs typeface="Times New Roman" panose="02020603050405020304" pitchFamily="18" charset="0"/>
              </a:rPr>
              <a:t>5. Dopolni. </a:t>
            </a:r>
            <a:r>
              <a:rPr lang="sl-SI" dirty="0">
                <a:latin typeface="Times New Roman" panose="02020603050405020304" pitchFamily="18" charset="0"/>
                <a:ea typeface="Times New Roman" panose="02020603050405020304" pitchFamily="18" charset="0"/>
                <a:cs typeface="Times New Roman" panose="02020603050405020304" pitchFamily="18" charset="0"/>
              </a:rPr>
              <a:t>                                                                                                                                                       </a:t>
            </a:r>
            <a:r>
              <a:rPr lang="sl-SI" b="1" dirty="0">
                <a:latin typeface="Times New Roman" panose="02020603050405020304" pitchFamily="18" charset="0"/>
                <a:ea typeface="Times New Roman" panose="02020603050405020304" pitchFamily="18" charset="0"/>
                <a:cs typeface="Times New Roman" panose="02020603050405020304" pitchFamily="18" charset="0"/>
              </a:rPr>
              <a:t>/1</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sl-SI" dirty="0">
                <a:latin typeface="Times New Roman" panose="02020603050405020304" pitchFamily="18" charset="0"/>
                <a:ea typeface="Times New Roman" panose="02020603050405020304" pitchFamily="18" charset="0"/>
                <a:cs typeface="Times New Roman" panose="02020603050405020304" pitchFamily="18" charset="0"/>
              </a:rPr>
              <a:t>Ime, priimek, datum rojstva, kraj rojstva, domači naslov, elektronski naslov, številka prenosnega telefona so </a:t>
            </a:r>
            <a:r>
              <a:rPr lang="sl-SI"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osebni</a:t>
            </a:r>
            <a:r>
              <a:rPr lang="sl-SI" dirty="0">
                <a:latin typeface="Times New Roman" panose="02020603050405020304" pitchFamily="18" charset="0"/>
                <a:ea typeface="Times New Roman" panose="02020603050405020304" pitchFamily="18" charset="0"/>
                <a:cs typeface="Times New Roman" panose="02020603050405020304" pitchFamily="18" charset="0"/>
              </a:rPr>
              <a:t> podatki.</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sl-SI" b="1" dirty="0">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spcAft>
                <a:spcPts val="0"/>
              </a:spcAft>
              <a:buSzPts val="1400"/>
            </a:pPr>
            <a:endParaRPr lang="sl-SI"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2818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E57DC0EB-E736-4C53-B229-8B50913DEC1B}"/>
              </a:ext>
            </a:extLst>
          </p:cNvPr>
          <p:cNvSpPr/>
          <p:nvPr/>
        </p:nvSpPr>
        <p:spPr>
          <a:xfrm>
            <a:off x="1038687" y="2186392"/>
            <a:ext cx="10520039" cy="1391471"/>
          </a:xfrm>
          <a:prstGeom prst="rect">
            <a:avLst/>
          </a:prstGeom>
        </p:spPr>
        <p:txBody>
          <a:bodyPr wrap="square">
            <a:spAutoFit/>
          </a:bodyPr>
          <a:lstStyle/>
          <a:p>
            <a:pPr lvl="0">
              <a:spcAft>
                <a:spcPts val="0"/>
              </a:spcAft>
              <a:buSzPts val="1400"/>
            </a:pPr>
            <a:r>
              <a:rPr lang="sl-SI" b="1" dirty="0">
                <a:latin typeface="Times New Roman" panose="02020603050405020304" pitchFamily="18" charset="0"/>
                <a:ea typeface="Times New Roman" panose="02020603050405020304" pitchFamily="18" charset="0"/>
                <a:cs typeface="Times New Roman" panose="02020603050405020304" pitchFamily="18" charset="0"/>
              </a:rPr>
              <a:t>6. Zapisana imena razvrsti po abecedi. </a:t>
            </a:r>
            <a:r>
              <a:rPr lang="sl-SI" dirty="0">
                <a:latin typeface="Times New Roman" panose="02020603050405020304" pitchFamily="18" charset="0"/>
                <a:ea typeface="Times New Roman" panose="02020603050405020304" pitchFamily="18" charset="0"/>
                <a:cs typeface="Times New Roman" panose="02020603050405020304" pitchFamily="18" charset="0"/>
              </a:rPr>
              <a:t>                                                                                                   </a:t>
            </a:r>
            <a:r>
              <a:rPr lang="sl-SI" b="1" dirty="0">
                <a:latin typeface="Times New Roman" panose="02020603050405020304" pitchFamily="18" charset="0"/>
                <a:ea typeface="Times New Roman" panose="02020603050405020304" pitchFamily="18" charset="0"/>
                <a:cs typeface="Times New Roman" panose="02020603050405020304" pitchFamily="18" charset="0"/>
              </a:rPr>
              <a:t>/1</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spcAft>
                <a:spcPts val="0"/>
              </a:spcAft>
            </a:pPr>
            <a:r>
              <a:rPr lang="sl-SI" dirty="0">
                <a:latin typeface="Times New Roman" panose="02020603050405020304" pitchFamily="18" charset="0"/>
                <a:ea typeface="Times New Roman" panose="02020603050405020304" pitchFamily="18" charset="0"/>
                <a:cs typeface="Times New Roman" panose="02020603050405020304" pitchFamily="18" charset="0"/>
              </a:rPr>
              <a:t> </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sl-SI" dirty="0">
                <a:latin typeface="Times New Roman" panose="02020603050405020304" pitchFamily="18" charset="0"/>
                <a:ea typeface="Times New Roman" panose="02020603050405020304" pitchFamily="18" charset="0"/>
                <a:cs typeface="Times New Roman" panose="02020603050405020304" pitchFamily="18" charset="0"/>
              </a:rPr>
              <a:t>Tanja, Franko, Boštjan, Pavla, Nevenka, Adam, Zoran</a:t>
            </a:r>
          </a:p>
          <a:p>
            <a:pPr>
              <a:lnSpc>
                <a:spcPct val="115000"/>
              </a:lnSpc>
              <a:spcAft>
                <a:spcPts val="1000"/>
              </a:spcAft>
            </a:pPr>
            <a:r>
              <a:rPr lang="sl-SI"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Adam, Boštjan, Franko, Nevenka, Pavla, Tanja, Zoran</a:t>
            </a:r>
            <a:endParaRPr lang="sl-SI" dirty="0"/>
          </a:p>
        </p:txBody>
      </p:sp>
    </p:spTree>
    <p:extLst>
      <p:ext uri="{BB962C8B-B14F-4D97-AF65-F5344CB8AC3E}">
        <p14:creationId xmlns:p14="http://schemas.microsoft.com/office/powerpoint/2010/main" val="1949304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D5C750F8-A59C-4072-9AC5-9D26C41473B4}"/>
              </a:ext>
            </a:extLst>
          </p:cNvPr>
          <p:cNvSpPr/>
          <p:nvPr/>
        </p:nvSpPr>
        <p:spPr>
          <a:xfrm>
            <a:off x="497150" y="193241"/>
            <a:ext cx="11611991" cy="6101927"/>
          </a:xfrm>
          <a:prstGeom prst="rect">
            <a:avLst/>
          </a:prstGeom>
        </p:spPr>
        <p:txBody>
          <a:bodyPr wrap="square">
            <a:spAutoFit/>
          </a:bodyPr>
          <a:lstStyle/>
          <a:p>
            <a:pPr lvl="0">
              <a:lnSpc>
                <a:spcPct val="200000"/>
              </a:lnSpc>
              <a:spcAft>
                <a:spcPts val="0"/>
              </a:spcAft>
              <a:buSzPts val="1400"/>
              <a:tabLst>
                <a:tab pos="540385" algn="l"/>
              </a:tabLst>
            </a:pPr>
            <a:r>
              <a:rPr lang="sl-SI" b="1" dirty="0">
                <a:latin typeface="Times New Roman" panose="02020603050405020304" pitchFamily="18" charset="0"/>
                <a:ea typeface="Times New Roman" panose="02020603050405020304" pitchFamily="18" charset="0"/>
              </a:rPr>
              <a:t>7. Dopolni in ustrezno obkroži. </a:t>
            </a:r>
            <a:r>
              <a:rPr lang="sl-SI" dirty="0">
                <a:latin typeface="Times New Roman" panose="02020603050405020304" pitchFamily="18" charset="0"/>
                <a:ea typeface="Times New Roman" panose="02020603050405020304" pitchFamily="18" charset="0"/>
              </a:rPr>
              <a:t>                                                                                                                    </a:t>
            </a:r>
            <a:r>
              <a:rPr lang="sl-SI" b="1" dirty="0">
                <a:latin typeface="Times New Roman" panose="02020603050405020304" pitchFamily="18" charset="0"/>
                <a:ea typeface="Times New Roman" panose="02020603050405020304" pitchFamily="18" charset="0"/>
              </a:rPr>
              <a:t>/4</a:t>
            </a:r>
            <a:endParaRPr lang="sl-SI" dirty="0">
              <a:effectLst/>
              <a:latin typeface="Times New Roman" panose="02020603050405020304" pitchFamily="18" charset="0"/>
              <a:ea typeface="Times New Roman" panose="02020603050405020304" pitchFamily="18" charset="0"/>
            </a:endParaRPr>
          </a:p>
          <a:p>
            <a:pPr marL="457200">
              <a:lnSpc>
                <a:spcPct val="200000"/>
              </a:lnSpc>
              <a:spcAft>
                <a:spcPts val="0"/>
              </a:spcAft>
            </a:pPr>
            <a:r>
              <a:rPr lang="sl-SI" b="1" dirty="0">
                <a:latin typeface="Times New Roman" panose="02020603050405020304" pitchFamily="18" charset="0"/>
                <a:ea typeface="Times New Roman" panose="02020603050405020304" pitchFamily="18" charset="0"/>
              </a:rPr>
              <a:t> </a:t>
            </a:r>
            <a:r>
              <a:rPr lang="sl-SI" dirty="0">
                <a:latin typeface="Times New Roman" panose="02020603050405020304" pitchFamily="18" charset="0"/>
                <a:ea typeface="Times New Roman" panose="02020603050405020304" pitchFamily="18" charset="0"/>
              </a:rPr>
              <a:t>Tvoji starši so Slovenci, Brigitini pa so Nemci. </a:t>
            </a:r>
            <a:endParaRPr lang="sl-SI" dirty="0">
              <a:effectLst/>
              <a:latin typeface="Times New Roman" panose="02020603050405020304" pitchFamily="18" charset="0"/>
              <a:ea typeface="Times New Roman" panose="02020603050405020304" pitchFamily="18" charset="0"/>
            </a:endParaRPr>
          </a:p>
          <a:p>
            <a:pPr marL="285750" indent="-285750">
              <a:lnSpc>
                <a:spcPct val="200000"/>
              </a:lnSpc>
              <a:spcAft>
                <a:spcPts val="0"/>
              </a:spcAft>
              <a:buFont typeface="Wingdings" panose="05000000000000000000" pitchFamily="2" charset="2"/>
              <a:buChar char="Ø"/>
            </a:pPr>
            <a:r>
              <a:rPr lang="sl-SI" dirty="0">
                <a:latin typeface="Times New Roman" panose="02020603050405020304" pitchFamily="18" charset="0"/>
                <a:ea typeface="Times New Roman" panose="02020603050405020304" pitchFamily="18" charset="0"/>
              </a:rPr>
              <a:t> Tvoj materni jezik je </a:t>
            </a:r>
            <a:r>
              <a:rPr lang="sl-SI" b="1" dirty="0">
                <a:solidFill>
                  <a:srgbClr val="FF0000"/>
                </a:solidFill>
                <a:latin typeface="Times New Roman" panose="02020603050405020304" pitchFamily="18" charset="0"/>
                <a:ea typeface="Times New Roman" panose="02020603050405020304" pitchFamily="18" charset="0"/>
              </a:rPr>
              <a:t>slovenščina</a:t>
            </a:r>
            <a:r>
              <a:rPr lang="sl-SI" dirty="0">
                <a:latin typeface="Times New Roman" panose="02020603050405020304" pitchFamily="18" charset="0"/>
                <a:ea typeface="Times New Roman" panose="02020603050405020304" pitchFamily="18" charset="0"/>
              </a:rPr>
              <a:t>, Brigitin pa je </a:t>
            </a:r>
            <a:r>
              <a:rPr lang="sl-SI" b="1" dirty="0">
                <a:solidFill>
                  <a:srgbClr val="FF0000"/>
                </a:solidFill>
                <a:latin typeface="Times New Roman" panose="02020603050405020304" pitchFamily="18" charset="0"/>
                <a:ea typeface="Times New Roman" panose="02020603050405020304" pitchFamily="18" charset="0"/>
              </a:rPr>
              <a:t>nemščina</a:t>
            </a:r>
            <a:r>
              <a:rPr lang="sl-SI" dirty="0">
                <a:latin typeface="Times New Roman" panose="02020603050405020304" pitchFamily="18" charset="0"/>
                <a:ea typeface="Times New Roman" panose="02020603050405020304" pitchFamily="18" charset="0"/>
              </a:rPr>
              <a:t>.</a:t>
            </a:r>
            <a:endParaRPr lang="sl-SI" dirty="0">
              <a:effectLst/>
              <a:latin typeface="Times New Roman" panose="02020603050405020304" pitchFamily="18" charset="0"/>
              <a:ea typeface="Times New Roman" panose="02020603050405020304" pitchFamily="18" charset="0"/>
            </a:endParaRPr>
          </a:p>
          <a:p>
            <a:pPr marL="285750" indent="-285750">
              <a:lnSpc>
                <a:spcPct val="200000"/>
              </a:lnSpc>
              <a:spcAft>
                <a:spcPts val="0"/>
              </a:spcAft>
              <a:buFont typeface="Wingdings" panose="05000000000000000000" pitchFamily="2" charset="2"/>
              <a:buChar char="Ø"/>
            </a:pPr>
            <a:r>
              <a:rPr lang="sl-SI" dirty="0">
                <a:latin typeface="Times New Roman" panose="02020603050405020304" pitchFamily="18" charset="0"/>
                <a:ea typeface="Times New Roman" panose="02020603050405020304" pitchFamily="18" charset="0"/>
              </a:rPr>
              <a:t>V šoli se z Brigito učita angleščino. Angleščina je vajin</a:t>
            </a:r>
          </a:p>
          <a:p>
            <a:pPr>
              <a:lnSpc>
                <a:spcPct val="200000"/>
              </a:lnSpc>
              <a:spcAft>
                <a:spcPts val="0"/>
              </a:spcAft>
            </a:pPr>
            <a:r>
              <a:rPr lang="sl-SI" dirty="0">
                <a:latin typeface="Times New Roman" panose="02020603050405020304" pitchFamily="18" charset="0"/>
                <a:ea typeface="Times New Roman" panose="02020603050405020304" pitchFamily="18" charset="0"/>
              </a:rPr>
              <a:t>a)  prvi ali materni jezik</a:t>
            </a:r>
            <a:endParaRPr lang="sl-SI" dirty="0">
              <a:effectLst/>
              <a:latin typeface="Times New Roman" panose="02020603050405020304" pitchFamily="18" charset="0"/>
              <a:ea typeface="Times New Roman" panose="02020603050405020304" pitchFamily="18" charset="0"/>
            </a:endParaRPr>
          </a:p>
          <a:p>
            <a:pPr>
              <a:lnSpc>
                <a:spcPct val="200000"/>
              </a:lnSpc>
              <a:spcAft>
                <a:spcPts val="0"/>
              </a:spcAft>
            </a:pPr>
            <a:r>
              <a:rPr lang="sl-SI" b="1" dirty="0">
                <a:solidFill>
                  <a:srgbClr val="FF0000"/>
                </a:solidFill>
                <a:latin typeface="Times New Roman" panose="02020603050405020304" pitchFamily="18" charset="0"/>
                <a:ea typeface="Times New Roman" panose="02020603050405020304" pitchFamily="18" charset="0"/>
              </a:rPr>
              <a:t>b) tuji jezik</a:t>
            </a:r>
            <a:endParaRPr lang="sl-SI" b="1" dirty="0">
              <a:solidFill>
                <a:srgbClr val="FF0000"/>
              </a:solidFill>
              <a:effectLst/>
              <a:latin typeface="Times New Roman" panose="02020603050405020304" pitchFamily="18" charset="0"/>
              <a:ea typeface="Times New Roman" panose="02020603050405020304" pitchFamily="18" charset="0"/>
            </a:endParaRPr>
          </a:p>
          <a:p>
            <a:pPr>
              <a:lnSpc>
                <a:spcPct val="200000"/>
              </a:lnSpc>
              <a:spcAft>
                <a:spcPts val="0"/>
              </a:spcAft>
            </a:pPr>
            <a:r>
              <a:rPr lang="sl-SI" dirty="0">
                <a:latin typeface="Times New Roman" panose="02020603050405020304" pitchFamily="18" charset="0"/>
                <a:ea typeface="Times New Roman" panose="02020603050405020304" pitchFamily="18" charset="0"/>
              </a:rPr>
              <a:t>c) drugi jezik ali jezik okolja</a:t>
            </a:r>
            <a:endParaRPr lang="sl-SI" dirty="0">
              <a:effectLst/>
              <a:latin typeface="Times New Roman" panose="02020603050405020304" pitchFamily="18" charset="0"/>
              <a:ea typeface="Times New Roman" panose="02020603050405020304" pitchFamily="18" charset="0"/>
            </a:endParaRPr>
          </a:p>
          <a:p>
            <a:pPr marL="285750" indent="-285750">
              <a:lnSpc>
                <a:spcPct val="200000"/>
              </a:lnSpc>
              <a:spcAft>
                <a:spcPts val="0"/>
              </a:spcAft>
              <a:buFont typeface="Wingdings" panose="05000000000000000000" pitchFamily="2" charset="2"/>
              <a:buChar char="Ø"/>
            </a:pPr>
            <a:r>
              <a:rPr lang="sl-SI" dirty="0">
                <a:latin typeface="Times New Roman" panose="02020603050405020304" pitchFamily="18" charset="0"/>
                <a:ea typeface="Times New Roman" panose="02020603050405020304" pitchFamily="18" charset="0"/>
              </a:rPr>
              <a:t>Brigita živi v Sloveniji in obiskuje slovensko šolo. Slovenščina je zanjo</a:t>
            </a:r>
            <a:endParaRPr lang="sl-SI" dirty="0">
              <a:effectLst/>
              <a:latin typeface="Times New Roman" panose="02020603050405020304" pitchFamily="18" charset="0"/>
              <a:ea typeface="Times New Roman" panose="02020603050405020304" pitchFamily="18" charset="0"/>
            </a:endParaRPr>
          </a:p>
          <a:p>
            <a:pPr marL="342900" lvl="0" indent="-342900">
              <a:lnSpc>
                <a:spcPct val="200000"/>
              </a:lnSpc>
              <a:spcAft>
                <a:spcPts val="0"/>
              </a:spcAft>
              <a:buFont typeface="+mj-lt"/>
              <a:buAutoNum type="alphaLcParenR"/>
            </a:pPr>
            <a:r>
              <a:rPr lang="sl-SI" dirty="0">
                <a:latin typeface="Times New Roman" panose="02020603050405020304" pitchFamily="18" charset="0"/>
                <a:ea typeface="Times New Roman" panose="02020603050405020304" pitchFamily="18" charset="0"/>
                <a:cs typeface="Times New Roman" panose="02020603050405020304" pitchFamily="18" charset="0"/>
              </a:rPr>
              <a:t>tuji jezik</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200000"/>
              </a:lnSpc>
              <a:spcAft>
                <a:spcPts val="0"/>
              </a:spcAft>
              <a:buFont typeface="+mj-lt"/>
              <a:buAutoNum type="alphaLcParenR"/>
            </a:pPr>
            <a:r>
              <a:rPr lang="sl-SI" dirty="0">
                <a:latin typeface="Times New Roman" panose="02020603050405020304" pitchFamily="18" charset="0"/>
                <a:ea typeface="Times New Roman" panose="02020603050405020304" pitchFamily="18" charset="0"/>
                <a:cs typeface="Times New Roman" panose="02020603050405020304" pitchFamily="18" charset="0"/>
              </a:rPr>
              <a:t>prvi ali materni jezik</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200000"/>
              </a:lnSpc>
              <a:spcAft>
                <a:spcPts val="0"/>
              </a:spcAft>
              <a:buFont typeface="+mj-lt"/>
              <a:buAutoNum type="alphaLcParenR"/>
            </a:pPr>
            <a:r>
              <a:rPr lang="sl-SI"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drugi jezik ali jezik okolja</a:t>
            </a:r>
            <a:endParaRPr lang="sl-SI"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9942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896A7AA3-1AFB-4034-9C6B-EB5FC3693B7F}"/>
              </a:ext>
            </a:extLst>
          </p:cNvPr>
          <p:cNvSpPr/>
          <p:nvPr/>
        </p:nvSpPr>
        <p:spPr>
          <a:xfrm>
            <a:off x="1367161" y="1605281"/>
            <a:ext cx="8336132" cy="980910"/>
          </a:xfrm>
          <a:prstGeom prst="rect">
            <a:avLst/>
          </a:prstGeom>
        </p:spPr>
        <p:txBody>
          <a:bodyPr wrap="square">
            <a:spAutoFit/>
          </a:bodyPr>
          <a:lstStyle/>
          <a:p>
            <a:pPr lvl="0">
              <a:lnSpc>
                <a:spcPct val="115000"/>
              </a:lnSpc>
              <a:spcAft>
                <a:spcPts val="0"/>
              </a:spcAft>
              <a:buSzPts val="1400"/>
            </a:pPr>
            <a:r>
              <a:rPr lang="sl-SI" b="1" dirty="0">
                <a:latin typeface="Times New Roman" panose="02020603050405020304" pitchFamily="18" charset="0"/>
                <a:ea typeface="Times New Roman" panose="02020603050405020304" pitchFamily="18" charset="0"/>
                <a:cs typeface="Times New Roman" panose="02020603050405020304" pitchFamily="18" charset="0"/>
              </a:rPr>
              <a:t>8. Dopolni.                                                                                                                    /2</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spcAft>
                <a:spcPts val="0"/>
              </a:spcAft>
            </a:pPr>
            <a:r>
              <a:rPr lang="sl-SI" b="1" dirty="0">
                <a:latin typeface="Times New Roman" panose="02020603050405020304" pitchFamily="18" charset="0"/>
                <a:cs typeface="Times New Roman" panose="02020603050405020304" pitchFamily="18" charset="0"/>
              </a:rPr>
              <a:t> </a:t>
            </a:r>
            <a:endParaRPr lang="sl-SI" dirty="0">
              <a:effectLst/>
              <a:latin typeface="Times New Roman" panose="02020603050405020304" pitchFamily="18" charset="0"/>
              <a:cs typeface="Times New Roman" panose="02020603050405020304" pitchFamily="18" charset="0"/>
            </a:endParaRPr>
          </a:p>
          <a:p>
            <a:pPr>
              <a:lnSpc>
                <a:spcPct val="115000"/>
              </a:lnSpc>
              <a:spcAft>
                <a:spcPts val="1000"/>
              </a:spcAft>
            </a:pPr>
            <a:r>
              <a:rPr lang="sl-SI" dirty="0">
                <a:latin typeface="Times New Roman" panose="02020603050405020304" pitchFamily="18" charset="0"/>
                <a:ea typeface="Times New Roman" panose="02020603050405020304" pitchFamily="18" charset="0"/>
                <a:cs typeface="Times New Roman" panose="02020603050405020304" pitchFamily="18" charset="0"/>
              </a:rPr>
              <a:t>Ljudje se sporazumevamo </a:t>
            </a:r>
            <a:r>
              <a:rPr lang="sl-SI"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besedno</a:t>
            </a:r>
            <a:r>
              <a:rPr lang="sl-SI" dirty="0">
                <a:latin typeface="Times New Roman" panose="02020603050405020304" pitchFamily="18" charset="0"/>
                <a:ea typeface="Times New Roman" panose="02020603050405020304" pitchFamily="18" charset="0"/>
                <a:cs typeface="Times New Roman" panose="02020603050405020304" pitchFamily="18" charset="0"/>
              </a:rPr>
              <a:t> ali </a:t>
            </a:r>
            <a:r>
              <a:rPr lang="sl-SI"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nebesedno</a:t>
            </a:r>
            <a:r>
              <a:rPr lang="sl-SI" dirty="0">
                <a:latin typeface="Times New Roman" panose="02020603050405020304" pitchFamily="18" charset="0"/>
                <a:ea typeface="Times New Roman" panose="02020603050405020304" pitchFamily="18" charset="0"/>
                <a:cs typeface="Times New Roman" panose="02020603050405020304" pitchFamily="18" charset="0"/>
              </a:rPr>
              <a:t>.</a:t>
            </a:r>
            <a:endParaRPr lang="sl-SI"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462991"/>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1048</Words>
  <Application>Microsoft Office PowerPoint</Application>
  <PresentationFormat>Widescreen</PresentationFormat>
  <Paragraphs>117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Times New Roman</vt:lpstr>
      <vt:lpstr>Wingdings</vt:lpstr>
      <vt:lpstr>Officeova tema</vt:lpstr>
      <vt:lpstr>          POPRAVA  PREVERJANJA ZNANJA  IZ SLOVENŠČINE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Učenec</dc:creator>
  <cp:lastModifiedBy>MCesnik</cp:lastModifiedBy>
  <cp:revision>13</cp:revision>
  <dcterms:created xsi:type="dcterms:W3CDTF">2020-12-07T10:36:11Z</dcterms:created>
  <dcterms:modified xsi:type="dcterms:W3CDTF">2020-12-08T07:30:32Z</dcterms:modified>
</cp:coreProperties>
</file>