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59" r:id="rId4"/>
    <p:sldId id="257" r:id="rId5"/>
    <p:sldId id="258" r:id="rId6"/>
    <p:sldId id="260" r:id="rId7"/>
    <p:sldId id="261" r:id="rId8"/>
    <p:sldId id="262" r:id="rId9"/>
    <p:sldId id="263" r:id="rId10"/>
    <p:sldId id="266" r:id="rId11"/>
    <p:sldId id="2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Naslovni diapozitiv">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sl-SI" smtClean="0"/>
              <a:t>Uredite slog naslova matrice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l-SI" smtClean="0"/>
              <a:t>Kliknite, da uredite slog podnaslova matrice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Naslov in napis">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sl-SI" smtClean="0"/>
              <a:t>Uredite slog naslova matrice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t z napisom">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l-SI" smtClean="0"/>
              <a:t>Uredite slog naslova matrice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artica z imenom">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sl-SI" smtClean="0"/>
              <a:t>Uredite slog naslova matrice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l-SI" smtClean="0"/>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12/10/2020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t kartice z imenom">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sl-SI" smtClean="0"/>
              <a:t>Uredite slog naslova matrice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l-SI" smtClean="0"/>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12/10/2020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Resnično ali neresničn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sl-SI" smtClean="0"/>
              <a:t>Uredite slog naslova matrice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sl-SI" smtClean="0"/>
              <a:t>Uredite sloge besedila matrice</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sl-SI" smtClean="0"/>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12/10/2020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Naslov in navpično besedi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Vertical Text Placeholder 2"/>
          <p:cNvSpPr>
            <a:spLocks noGrp="1"/>
          </p:cNvSpPr>
          <p:nvPr>
            <p:ph type="body" orient="vert" idx="1"/>
          </p:nvPr>
        </p:nvSpPr>
        <p:spPr/>
        <p:txBody>
          <a:bodyPr vert="eaVert" ancho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Navpični naslov in besedil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sl-SI" smtClean="0"/>
              <a:t>Uredite slog naslova matrice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slov in vsebina">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sl-SI" smtClean="0"/>
              <a:t>Uredite slog naslova matrice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Glava odseka">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sl-SI" smtClean="0"/>
              <a:t>Uredite slog naslova matrice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l-SI" smtClean="0"/>
              <a:t>Uredite sloge besedila matrice</a:t>
            </a:r>
          </a:p>
        </p:txBody>
      </p:sp>
      <p:sp>
        <p:nvSpPr>
          <p:cNvPr id="4" name="Date Placeholder 3"/>
          <p:cNvSpPr>
            <a:spLocks noGrp="1"/>
          </p:cNvSpPr>
          <p:nvPr>
            <p:ph type="dt" sz="half" idx="10"/>
          </p:nvPr>
        </p:nvSpPr>
        <p:spPr/>
        <p:txBody>
          <a:bodyPr/>
          <a:lstStyle/>
          <a:p>
            <a:fld id="{B61BEF0D-F0BB-DE4B-95CE-6DB70DBA9567}" type="datetimeFigureOut">
              <a:rPr lang="en-US" dirty="0"/>
              <a:pPr/>
              <a:t>12/10/2020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e vsebin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l-SI" smtClean="0"/>
              <a:t>Uredite slog naslova matrice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12/10/2020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rimerjav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sl-SI" smtClean="0"/>
              <a:t>Uredite slog naslova matrice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l-SI" smtClean="0"/>
              <a:t>Uredite sloge besedila matrice</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12/10/2020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amo naslov">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l-SI" smtClean="0"/>
              <a:t>Uredite slog naslova matrice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12/10/2020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azen">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12/10/2020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Vsebina z naslovom">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sl-SI" smtClean="0"/>
              <a:t>Uredite slog naslova matrice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12/10/2020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Naslov in slik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sl-SI" smtClean="0"/>
              <a:t>Uredite slog naslova matrice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sl-SI" smtClean="0"/>
              <a:t>Kliknite ikono, če želite dodati sliko</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l-SI" smtClean="0"/>
              <a:t>Uredite sloge besedila matrice</a:t>
            </a:r>
          </a:p>
        </p:txBody>
      </p:sp>
      <p:sp>
        <p:nvSpPr>
          <p:cNvPr id="5" name="Date Placeholder 4"/>
          <p:cNvSpPr>
            <a:spLocks noGrp="1"/>
          </p:cNvSpPr>
          <p:nvPr>
            <p:ph type="dt" sz="half" idx="10"/>
          </p:nvPr>
        </p:nvSpPr>
        <p:spPr/>
        <p:txBody>
          <a:bodyPr/>
          <a:lstStyle/>
          <a:p>
            <a:fld id="{B61BEF0D-F0BB-DE4B-95CE-6DB70DBA9567}" type="datetimeFigureOut">
              <a:rPr lang="en-US" dirty="0"/>
              <a:pPr/>
              <a:t>12/10/2020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sl-SI" smtClean="0"/>
              <a:t>Uredite slog naslova matrice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sl-SI" smtClean="0"/>
              <a:t>Uredite sloge besedila matrice</a:t>
            </a:r>
          </a:p>
          <a:p>
            <a:pPr lvl="1"/>
            <a:r>
              <a:rPr lang="sl-SI" smtClean="0"/>
              <a:t>Druga raven</a:t>
            </a:r>
          </a:p>
          <a:p>
            <a:pPr lvl="2"/>
            <a:r>
              <a:rPr lang="sl-SI" smtClean="0"/>
              <a:t>Tretja raven</a:t>
            </a:r>
          </a:p>
          <a:p>
            <a:pPr lvl="3"/>
            <a:r>
              <a:rPr lang="sl-SI" smtClean="0"/>
              <a:t>Četrta raven</a:t>
            </a:r>
          </a:p>
          <a:p>
            <a:pPr lvl="4"/>
            <a:r>
              <a:rPr lang="sl-SI" smtClean="0"/>
              <a:t>Peta raven</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12/10/2020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orLqxPDlI1k"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OHD7Vfx-J78" TargetMode="External"/><Relationship Id="rId2" Type="http://schemas.openxmlformats.org/officeDocument/2006/relationships/hyperlink" Target="https://www.youtube.com/watch?v=baxCv9WIaCE"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www.youtube.com/watch?v=3iDx6jad6bQ" TargetMode="Externa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beOGRjdfsdY"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wneDKHAiZig" TargetMode="External"/><Relationship Id="rId2" Type="http://schemas.openxmlformats.org/officeDocument/2006/relationships/hyperlink" Target="https://www.youtube.com/watch?v=ob9FI3bGVbI"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youtube.com/watch?v=fn8dBcQYB4g"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JdeQNxn20i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s://www.youtube.com/watch?v=VWOHVc7G-UI"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570310" y="426721"/>
            <a:ext cx="8915399" cy="1524000"/>
          </a:xfrm>
        </p:spPr>
        <p:txBody>
          <a:bodyPr>
            <a:normAutofit fontScale="90000"/>
          </a:bodyPr>
          <a:lstStyle/>
          <a:p>
            <a:pPr algn="ctr"/>
            <a:r>
              <a:rPr lang="sl-SI" b="1" dirty="0" smtClean="0">
                <a:solidFill>
                  <a:srgbClr val="FF0000"/>
                </a:solidFill>
              </a:rPr>
              <a:t>KJE DOBIM VSE POTREBNO ZA ŽIVLJENJE</a:t>
            </a:r>
            <a:endParaRPr lang="sl-SI" b="1" dirty="0">
              <a:solidFill>
                <a:srgbClr val="FF0000"/>
              </a:solidFill>
            </a:endParaRPr>
          </a:p>
        </p:txBody>
      </p:sp>
      <p:sp>
        <p:nvSpPr>
          <p:cNvPr id="3" name="Podnaslov 2"/>
          <p:cNvSpPr>
            <a:spLocks noGrp="1"/>
          </p:cNvSpPr>
          <p:nvPr>
            <p:ph type="subTitle" idx="1"/>
          </p:nvPr>
        </p:nvSpPr>
        <p:spPr>
          <a:xfrm>
            <a:off x="1570310" y="1950721"/>
            <a:ext cx="8915399" cy="1753298"/>
          </a:xfrm>
        </p:spPr>
        <p:txBody>
          <a:bodyPr/>
          <a:lstStyle/>
          <a:p>
            <a:pPr algn="ctr"/>
            <a:r>
              <a:rPr lang="sl-SI" b="1" dirty="0" smtClean="0">
                <a:solidFill>
                  <a:srgbClr val="FF0000"/>
                </a:solidFill>
              </a:rPr>
              <a:t>Razpoložljivost in uporaba virov</a:t>
            </a:r>
          </a:p>
          <a:p>
            <a:pPr algn="ctr"/>
            <a:endParaRPr lang="sl-SI" b="1" dirty="0">
              <a:solidFill>
                <a:srgbClr val="FF0000"/>
              </a:solidFill>
            </a:endParaRPr>
          </a:p>
        </p:txBody>
      </p:sp>
      <p:pic>
        <p:nvPicPr>
          <p:cNvPr id="4" name="Slika 3"/>
          <p:cNvPicPr>
            <a:picLocks noChangeAspect="1"/>
          </p:cNvPicPr>
          <p:nvPr/>
        </p:nvPicPr>
        <p:blipFill>
          <a:blip r:embed="rId2"/>
          <a:stretch>
            <a:fillRect/>
          </a:stretch>
        </p:blipFill>
        <p:spPr>
          <a:xfrm>
            <a:off x="3361509" y="2638152"/>
            <a:ext cx="5761853" cy="3641491"/>
          </a:xfrm>
          <a:prstGeom prst="rect">
            <a:avLst/>
          </a:prstGeom>
        </p:spPr>
      </p:pic>
    </p:spTree>
    <p:extLst>
      <p:ext uri="{BB962C8B-B14F-4D97-AF65-F5344CB8AC3E}">
        <p14:creationId xmlns:p14="http://schemas.microsoft.com/office/powerpoint/2010/main" val="412459441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619793" y="624110"/>
            <a:ext cx="9884819" cy="943548"/>
          </a:xfrm>
        </p:spPr>
        <p:txBody>
          <a:bodyPr>
            <a:normAutofit/>
          </a:bodyPr>
          <a:lstStyle/>
          <a:p>
            <a:r>
              <a:rPr lang="sl-SI" sz="2400" dirty="0" smtClean="0">
                <a:solidFill>
                  <a:srgbClr val="FF0000"/>
                </a:solidFill>
              </a:rPr>
              <a:t>5.b) </a:t>
            </a:r>
            <a:r>
              <a:rPr lang="sl-SI" sz="2400" dirty="0" smtClean="0"/>
              <a:t>Zato Polona in Igor razmišljata o uporabi </a:t>
            </a:r>
            <a:r>
              <a:rPr lang="sl-SI" sz="2400" b="1" dirty="0" smtClean="0"/>
              <a:t>OBNOVLJIVIH VIROV, </a:t>
            </a:r>
            <a:r>
              <a:rPr lang="sl-SI" sz="2400" dirty="0" smtClean="0"/>
              <a:t>ti so sonce, veter, voda, …</a:t>
            </a:r>
            <a:endParaRPr lang="sl-SI" sz="2400" dirty="0"/>
          </a:p>
        </p:txBody>
      </p:sp>
      <p:sp>
        <p:nvSpPr>
          <p:cNvPr id="3" name="Označba mesta vsebine 2"/>
          <p:cNvSpPr>
            <a:spLocks noGrp="1"/>
          </p:cNvSpPr>
          <p:nvPr>
            <p:ph idx="1"/>
          </p:nvPr>
        </p:nvSpPr>
        <p:spPr>
          <a:xfrm>
            <a:off x="1471749" y="1706880"/>
            <a:ext cx="10102532" cy="3777622"/>
          </a:xfrm>
        </p:spPr>
        <p:txBody>
          <a:bodyPr/>
          <a:lstStyle/>
          <a:p>
            <a:r>
              <a:rPr lang="sl-SI" dirty="0" smtClean="0">
                <a:hlinkClick r:id="rId2"/>
              </a:rPr>
              <a:t>https://www.youtube.com/watch?v=orLqxPDlI1k</a:t>
            </a:r>
            <a:r>
              <a:rPr lang="sl-SI" dirty="0" smtClean="0"/>
              <a:t> (OBNOVLJIVI VIRI ENERGIJE)</a:t>
            </a:r>
          </a:p>
          <a:p>
            <a:endParaRPr lang="sl-SI" dirty="0"/>
          </a:p>
        </p:txBody>
      </p:sp>
      <p:pic>
        <p:nvPicPr>
          <p:cNvPr id="6" name="Slika 5"/>
          <p:cNvPicPr>
            <a:picLocks noChangeAspect="1"/>
          </p:cNvPicPr>
          <p:nvPr/>
        </p:nvPicPr>
        <p:blipFill>
          <a:blip r:embed="rId3"/>
          <a:stretch>
            <a:fillRect/>
          </a:stretch>
        </p:blipFill>
        <p:spPr>
          <a:xfrm>
            <a:off x="2751907" y="2204810"/>
            <a:ext cx="6827521" cy="4313965"/>
          </a:xfrm>
          <a:prstGeom prst="rect">
            <a:avLst/>
          </a:prstGeom>
        </p:spPr>
      </p:pic>
    </p:spTree>
    <p:extLst>
      <p:ext uri="{BB962C8B-B14F-4D97-AF65-F5344CB8AC3E}">
        <p14:creationId xmlns:p14="http://schemas.microsoft.com/office/powerpoint/2010/main" val="32246490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576251" y="624110"/>
            <a:ext cx="9928362" cy="1280890"/>
          </a:xfrm>
        </p:spPr>
        <p:txBody>
          <a:bodyPr>
            <a:normAutofit fontScale="90000"/>
          </a:bodyPr>
          <a:lstStyle/>
          <a:p>
            <a:r>
              <a:rPr lang="sl-SI" sz="2000" b="1" dirty="0" smtClean="0">
                <a:solidFill>
                  <a:srgbClr val="FF0000"/>
                </a:solidFill>
              </a:rPr>
              <a:t>5.c) </a:t>
            </a:r>
            <a:r>
              <a:rPr lang="sl-SI" sz="2000" b="1" dirty="0" smtClean="0"/>
              <a:t>Odločila </a:t>
            </a:r>
            <a:r>
              <a:rPr lang="sl-SI" sz="2000" b="1" dirty="0"/>
              <a:t>sta se, da bosta odslej uporabljala varčne žarnice, varčevala z vodo, potovala bosta s kolesom in z javnimi prevoznimi sredstvi </a:t>
            </a:r>
            <a:r>
              <a:rPr lang="sl-SI" sz="2000" b="1" dirty="0" smtClean="0"/>
              <a:t>(avtobusi</a:t>
            </a:r>
            <a:r>
              <a:rPr lang="sl-SI" sz="2000" b="1" dirty="0"/>
              <a:t>, vlaki, tramvaji) ter kupovala reciklirane izdelke. </a:t>
            </a:r>
            <a:r>
              <a:rPr lang="sl-SI" sz="2000" b="1" dirty="0" smtClean="0"/>
              <a:t/>
            </a:r>
            <a:br>
              <a:rPr lang="sl-SI" sz="2000" b="1" dirty="0" smtClean="0"/>
            </a:br>
            <a:r>
              <a:rPr lang="sl-SI" sz="2000" dirty="0" smtClean="0"/>
              <a:t>Oglej si spodnji posnetek: </a:t>
            </a:r>
            <a:r>
              <a:rPr lang="sl-SI" sz="2000" b="1" dirty="0" smtClean="0"/>
              <a:t/>
            </a:r>
            <a:br>
              <a:rPr lang="sl-SI" sz="2000" b="1" dirty="0" smtClean="0"/>
            </a:br>
            <a:r>
              <a:rPr lang="sl-SI" sz="2000" b="1" dirty="0" smtClean="0">
                <a:hlinkClick r:id="rId2"/>
              </a:rPr>
              <a:t>https://www.youtube.com/watch?v=baxCv9WIaCE</a:t>
            </a:r>
            <a:r>
              <a:rPr lang="sl-SI" sz="2000" b="1" dirty="0" smtClean="0"/>
              <a:t/>
            </a:r>
            <a:br>
              <a:rPr lang="sl-SI" sz="2000" b="1" dirty="0" smtClean="0"/>
            </a:br>
            <a:r>
              <a:rPr lang="sl-SI" sz="2000" b="1" dirty="0" smtClean="0">
                <a:hlinkClick r:id="rId3"/>
              </a:rPr>
              <a:t>https://www.youtube.com/watch?v=OHD7Vfx-J78</a:t>
            </a:r>
            <a:r>
              <a:rPr lang="sl-SI" sz="2000" b="1" dirty="0" smtClean="0"/>
              <a:t> (Planet plastike)</a:t>
            </a:r>
            <a:endParaRPr lang="sl-SI" sz="2000" dirty="0"/>
          </a:p>
        </p:txBody>
      </p:sp>
      <p:pic>
        <p:nvPicPr>
          <p:cNvPr id="4" name="Označba mesta vsebine 3"/>
          <p:cNvPicPr>
            <a:picLocks noGrp="1" noChangeAspect="1"/>
          </p:cNvPicPr>
          <p:nvPr>
            <p:ph idx="1"/>
          </p:nvPr>
        </p:nvPicPr>
        <p:blipFill>
          <a:blip r:embed="rId4"/>
          <a:stretch>
            <a:fillRect/>
          </a:stretch>
        </p:blipFill>
        <p:spPr>
          <a:xfrm>
            <a:off x="6958148" y="3799522"/>
            <a:ext cx="2366304" cy="2366304"/>
          </a:xfrm>
          <a:prstGeom prst="rect">
            <a:avLst/>
          </a:prstGeom>
        </p:spPr>
      </p:pic>
      <p:pic>
        <p:nvPicPr>
          <p:cNvPr id="5" name="Slika 4"/>
          <p:cNvPicPr>
            <a:picLocks noChangeAspect="1"/>
          </p:cNvPicPr>
          <p:nvPr/>
        </p:nvPicPr>
        <p:blipFill>
          <a:blip r:embed="rId5"/>
          <a:stretch>
            <a:fillRect/>
          </a:stretch>
        </p:blipFill>
        <p:spPr>
          <a:xfrm>
            <a:off x="9437664" y="4347754"/>
            <a:ext cx="2385189" cy="1987658"/>
          </a:xfrm>
          <a:prstGeom prst="rect">
            <a:avLst/>
          </a:prstGeom>
        </p:spPr>
      </p:pic>
      <p:pic>
        <p:nvPicPr>
          <p:cNvPr id="6" name="Slika 5"/>
          <p:cNvPicPr>
            <a:picLocks noChangeAspect="1"/>
          </p:cNvPicPr>
          <p:nvPr/>
        </p:nvPicPr>
        <p:blipFill>
          <a:blip r:embed="rId6"/>
          <a:stretch>
            <a:fillRect/>
          </a:stretch>
        </p:blipFill>
        <p:spPr>
          <a:xfrm>
            <a:off x="849754" y="2601338"/>
            <a:ext cx="5403000" cy="4043245"/>
          </a:xfrm>
          <a:prstGeom prst="rect">
            <a:avLst/>
          </a:prstGeom>
        </p:spPr>
      </p:pic>
    </p:spTree>
    <p:extLst>
      <p:ext uri="{BB962C8B-B14F-4D97-AF65-F5344CB8AC3E}">
        <p14:creationId xmlns:p14="http://schemas.microsoft.com/office/powerpoint/2010/main" val="30366815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367246" y="624110"/>
            <a:ext cx="10137367" cy="1280890"/>
          </a:xfrm>
        </p:spPr>
        <p:txBody>
          <a:bodyPr>
            <a:noAutofit/>
          </a:bodyPr>
          <a:lstStyle/>
          <a:p>
            <a:r>
              <a:rPr lang="sl-SI" sz="2400" dirty="0" smtClean="0"/>
              <a:t>V prejšnji uri smo spoznali, da svoje potrebe lahko zadovoljimo z izdelki in storitvami. Izdelki pa nastanejo iz snovi oz. </a:t>
            </a:r>
            <a:r>
              <a:rPr lang="sl-SI" sz="2400" b="1" dirty="0" smtClean="0"/>
              <a:t>virov. </a:t>
            </a:r>
            <a:r>
              <a:rPr lang="sl-SI" sz="2400" dirty="0" smtClean="0"/>
              <a:t/>
            </a:r>
            <a:br>
              <a:rPr lang="sl-SI" sz="2400" dirty="0" smtClean="0"/>
            </a:br>
            <a:r>
              <a:rPr lang="sl-SI" sz="2400" b="1" dirty="0" smtClean="0"/>
              <a:t>Danes pa bomo spoznali kako so ti viri človeštvu na razpolago in kako jih človeštvo izkorišča do skrajnosti. </a:t>
            </a:r>
            <a:endParaRPr lang="sl-SI" sz="2400" b="1" dirty="0"/>
          </a:p>
        </p:txBody>
      </p:sp>
      <p:sp>
        <p:nvSpPr>
          <p:cNvPr id="3" name="Označba mesta vsebine 2"/>
          <p:cNvSpPr>
            <a:spLocks noGrp="1"/>
          </p:cNvSpPr>
          <p:nvPr>
            <p:ph idx="1"/>
          </p:nvPr>
        </p:nvSpPr>
        <p:spPr>
          <a:xfrm>
            <a:off x="940526" y="2124891"/>
            <a:ext cx="10564086" cy="3786331"/>
          </a:xfrm>
        </p:spPr>
        <p:txBody>
          <a:bodyPr/>
          <a:lstStyle/>
          <a:p>
            <a:r>
              <a:rPr lang="sl-SI" dirty="0" smtClean="0"/>
              <a:t>Oglej si posnetek kako izginja brazilski deževni gozd: </a:t>
            </a:r>
          </a:p>
          <a:p>
            <a:r>
              <a:rPr lang="sl-SI" dirty="0" smtClean="0">
                <a:hlinkClick r:id="rId2"/>
              </a:rPr>
              <a:t>https://www.youtube.com/watch?v=3iDx6jad6bQ</a:t>
            </a:r>
            <a:endParaRPr lang="sl-SI" dirty="0" smtClean="0"/>
          </a:p>
          <a:p>
            <a:endParaRPr lang="sl-SI" dirty="0" smtClean="0"/>
          </a:p>
          <a:p>
            <a:endParaRPr lang="sl-SI" dirty="0"/>
          </a:p>
        </p:txBody>
      </p:sp>
      <p:pic>
        <p:nvPicPr>
          <p:cNvPr id="4" name="Slika 3"/>
          <p:cNvPicPr>
            <a:picLocks noChangeAspect="1"/>
          </p:cNvPicPr>
          <p:nvPr/>
        </p:nvPicPr>
        <p:blipFill>
          <a:blip r:embed="rId3"/>
          <a:stretch>
            <a:fillRect/>
          </a:stretch>
        </p:blipFill>
        <p:spPr>
          <a:xfrm>
            <a:off x="6049658" y="3036384"/>
            <a:ext cx="5349861" cy="3442793"/>
          </a:xfrm>
          <a:prstGeom prst="rect">
            <a:avLst/>
          </a:prstGeom>
        </p:spPr>
      </p:pic>
      <p:pic>
        <p:nvPicPr>
          <p:cNvPr id="5" name="Slika 4"/>
          <p:cNvPicPr>
            <a:picLocks noChangeAspect="1"/>
          </p:cNvPicPr>
          <p:nvPr/>
        </p:nvPicPr>
        <p:blipFill>
          <a:blip r:embed="rId4"/>
          <a:stretch>
            <a:fillRect/>
          </a:stretch>
        </p:blipFill>
        <p:spPr>
          <a:xfrm>
            <a:off x="857031" y="3839616"/>
            <a:ext cx="5087534" cy="2543767"/>
          </a:xfrm>
          <a:prstGeom prst="rect">
            <a:avLst/>
          </a:prstGeom>
        </p:spPr>
      </p:pic>
    </p:spTree>
    <p:extLst>
      <p:ext uri="{BB962C8B-B14F-4D97-AF65-F5344CB8AC3E}">
        <p14:creationId xmlns:p14="http://schemas.microsoft.com/office/powerpoint/2010/main" val="42460520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645921" y="624110"/>
            <a:ext cx="9858692" cy="1280890"/>
          </a:xfrm>
        </p:spPr>
        <p:txBody>
          <a:bodyPr/>
          <a:lstStyle/>
          <a:p>
            <a:r>
              <a:rPr lang="sl-SI" dirty="0"/>
              <a:t>Polona in Igor se odpravljata na izlet v naravo. </a:t>
            </a:r>
          </a:p>
        </p:txBody>
      </p:sp>
      <p:sp>
        <p:nvSpPr>
          <p:cNvPr id="3" name="Označba mesta vsebine 2"/>
          <p:cNvSpPr>
            <a:spLocks noGrp="1"/>
          </p:cNvSpPr>
          <p:nvPr>
            <p:ph idx="1"/>
          </p:nvPr>
        </p:nvSpPr>
        <p:spPr>
          <a:xfrm>
            <a:off x="1735772" y="1436914"/>
            <a:ext cx="8915400" cy="3777622"/>
          </a:xfrm>
        </p:spPr>
        <p:txBody>
          <a:bodyPr>
            <a:normAutofit/>
          </a:bodyPr>
          <a:lstStyle/>
          <a:p>
            <a:pPr marL="0" indent="0" algn="ctr">
              <a:buNone/>
            </a:pPr>
            <a:r>
              <a:rPr lang="sl-SI" sz="4000" b="1" dirty="0">
                <a:solidFill>
                  <a:srgbClr val="FF0000"/>
                </a:solidFill>
              </a:rPr>
              <a:t>KAJ POTREBUJETA?</a:t>
            </a:r>
          </a:p>
        </p:txBody>
      </p:sp>
      <p:pic>
        <p:nvPicPr>
          <p:cNvPr id="4" name="Slika 3"/>
          <p:cNvPicPr>
            <a:picLocks noChangeAspect="1"/>
          </p:cNvPicPr>
          <p:nvPr/>
        </p:nvPicPr>
        <p:blipFill>
          <a:blip r:embed="rId2"/>
          <a:stretch>
            <a:fillRect/>
          </a:stretch>
        </p:blipFill>
        <p:spPr>
          <a:xfrm>
            <a:off x="3252152" y="2294961"/>
            <a:ext cx="6135688" cy="3886627"/>
          </a:xfrm>
          <a:prstGeom prst="rect">
            <a:avLst/>
          </a:prstGeom>
        </p:spPr>
      </p:pic>
    </p:spTree>
    <p:extLst>
      <p:ext uri="{BB962C8B-B14F-4D97-AF65-F5344CB8AC3E}">
        <p14:creationId xmlns:p14="http://schemas.microsoft.com/office/powerpoint/2010/main" val="6151102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724297" y="624110"/>
            <a:ext cx="9780315" cy="1280890"/>
          </a:xfrm>
        </p:spPr>
        <p:txBody>
          <a:bodyPr/>
          <a:lstStyle/>
          <a:p>
            <a:r>
              <a:rPr lang="sl-SI" dirty="0" smtClean="0"/>
              <a:t>1. Potrebujeta </a:t>
            </a:r>
            <a:r>
              <a:rPr lang="sl-SI" b="1" dirty="0" smtClean="0"/>
              <a:t>ČAS</a:t>
            </a:r>
            <a:endParaRPr lang="sl-SI" b="1" dirty="0"/>
          </a:p>
        </p:txBody>
      </p:sp>
      <p:sp>
        <p:nvSpPr>
          <p:cNvPr id="3" name="Označba mesta vsebine 2"/>
          <p:cNvSpPr>
            <a:spLocks noGrp="1"/>
          </p:cNvSpPr>
          <p:nvPr>
            <p:ph idx="1"/>
          </p:nvPr>
        </p:nvSpPr>
        <p:spPr>
          <a:xfrm>
            <a:off x="1045029" y="1384663"/>
            <a:ext cx="10694125" cy="4789714"/>
          </a:xfrm>
        </p:spPr>
        <p:txBody>
          <a:bodyPr/>
          <a:lstStyle/>
          <a:p>
            <a:r>
              <a:rPr lang="sl-SI" dirty="0" smtClean="0"/>
              <a:t>Polona in Igor rada počneta veliko stvari, zato skrbno razporejata svoj čas. Odločila sta se za enodnevni izlet v naravo. </a:t>
            </a:r>
          </a:p>
          <a:p>
            <a:r>
              <a:rPr lang="sl-SI" b="1" dirty="0" smtClean="0"/>
              <a:t>NASVET: </a:t>
            </a:r>
          </a:p>
          <a:p>
            <a:pPr marL="0" indent="0">
              <a:buNone/>
            </a:pPr>
            <a:r>
              <a:rPr lang="sl-SI" b="1" dirty="0" smtClean="0"/>
              <a:t>Svoje želje in potrebe moraš vedno prilagajati času, ki ga imaš na razpolago. Dan ima 24 ur in v tem času moramo opraviti vsa svoja opravila. Več opravil imamo, bolj si moramo natančno razporediti svoj čas. </a:t>
            </a:r>
          </a:p>
          <a:p>
            <a:pPr marL="0" indent="0">
              <a:buNone/>
            </a:pPr>
            <a:r>
              <a:rPr lang="sl-SI" b="1" dirty="0" smtClean="0"/>
              <a:t>Oglej si posnetek, kako se je potrebno učiti: </a:t>
            </a:r>
            <a:r>
              <a:rPr lang="sl-SI" b="1" dirty="0" smtClean="0">
                <a:hlinkClick r:id="rId2"/>
              </a:rPr>
              <a:t>https://www.youtube.com/watch?v=beOGRjdfsdY</a:t>
            </a:r>
            <a:endParaRPr lang="sl-SI" b="1" dirty="0"/>
          </a:p>
        </p:txBody>
      </p:sp>
      <p:pic>
        <p:nvPicPr>
          <p:cNvPr id="4" name="Slika 3"/>
          <p:cNvPicPr>
            <a:picLocks noChangeAspect="1"/>
          </p:cNvPicPr>
          <p:nvPr/>
        </p:nvPicPr>
        <p:blipFill>
          <a:blip r:embed="rId3"/>
          <a:stretch>
            <a:fillRect/>
          </a:stretch>
        </p:blipFill>
        <p:spPr>
          <a:xfrm>
            <a:off x="4559549" y="4086707"/>
            <a:ext cx="3665083" cy="1927041"/>
          </a:xfrm>
          <a:prstGeom prst="rect">
            <a:avLst/>
          </a:prstGeom>
        </p:spPr>
      </p:pic>
    </p:spTree>
    <p:extLst>
      <p:ext uri="{BB962C8B-B14F-4D97-AF65-F5344CB8AC3E}">
        <p14:creationId xmlns:p14="http://schemas.microsoft.com/office/powerpoint/2010/main" val="1448761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645921" y="624110"/>
            <a:ext cx="9858692" cy="1280890"/>
          </a:xfrm>
        </p:spPr>
        <p:txBody>
          <a:bodyPr/>
          <a:lstStyle/>
          <a:p>
            <a:r>
              <a:rPr lang="sl-SI" dirty="0" smtClean="0"/>
              <a:t>2. Potrebujeta tudi </a:t>
            </a:r>
            <a:r>
              <a:rPr lang="sl-SI" b="1" dirty="0" smtClean="0"/>
              <a:t>HRANO. </a:t>
            </a:r>
            <a:endParaRPr lang="sl-SI" b="1" dirty="0"/>
          </a:p>
        </p:txBody>
      </p:sp>
      <p:sp>
        <p:nvSpPr>
          <p:cNvPr id="3" name="Označba mesta vsebine 2"/>
          <p:cNvSpPr>
            <a:spLocks noGrp="1"/>
          </p:cNvSpPr>
          <p:nvPr>
            <p:ph idx="1"/>
          </p:nvPr>
        </p:nvSpPr>
        <p:spPr>
          <a:xfrm>
            <a:off x="1036320" y="1436914"/>
            <a:ext cx="10468292" cy="4474308"/>
          </a:xfrm>
        </p:spPr>
        <p:txBody>
          <a:bodyPr/>
          <a:lstStyle/>
          <a:p>
            <a:r>
              <a:rPr lang="sl-SI" dirty="0" smtClean="0"/>
              <a:t>Na celodnevnem potepanju po naravi bosta gotovo postala lačna in žejna, zato potrebujeta hrano. Pripravila sta si sendviče, sadje, čokolado za moč in svoji najljubši pijači. Brez hrane in vode bi oslabela in se ne bi počutila dobro. </a:t>
            </a:r>
          </a:p>
          <a:p>
            <a:r>
              <a:rPr lang="sl-SI" b="1" dirty="0" smtClean="0"/>
              <a:t>NASVET: </a:t>
            </a:r>
          </a:p>
          <a:p>
            <a:pPr marL="0" indent="0">
              <a:buNone/>
            </a:pPr>
            <a:r>
              <a:rPr lang="sl-SI" b="1" dirty="0" smtClean="0"/>
              <a:t>Vedno poskrbi za svoj želodec ter si privošči zdravo in pravilno uravnoteženo hrano. </a:t>
            </a:r>
          </a:p>
          <a:p>
            <a:r>
              <a:rPr lang="sl-SI" dirty="0" smtClean="0"/>
              <a:t>Oglej si posnetek kakšen odnos imajo učenci do hrane: </a:t>
            </a:r>
            <a:r>
              <a:rPr lang="sl-SI" b="1" dirty="0" smtClean="0">
                <a:hlinkClick r:id="rId2"/>
              </a:rPr>
              <a:t>https://www.youtube.com/watch?v=ob9FI3bGVbI</a:t>
            </a:r>
            <a:endParaRPr lang="sl-SI" b="1" dirty="0" smtClean="0"/>
          </a:p>
          <a:p>
            <a:r>
              <a:rPr lang="sl-SI" b="1" dirty="0" smtClean="0">
                <a:hlinkClick r:id="rId3"/>
              </a:rPr>
              <a:t>https://www.youtube.com/watch?v=wneDKHAiZig</a:t>
            </a:r>
            <a:r>
              <a:rPr lang="sl-SI" b="1" dirty="0" smtClean="0"/>
              <a:t> (zavajajoči oglasi za otroke)</a:t>
            </a:r>
            <a:endParaRPr lang="sl-SI" b="1" dirty="0"/>
          </a:p>
        </p:txBody>
      </p:sp>
      <p:pic>
        <p:nvPicPr>
          <p:cNvPr id="4" name="Slika 3"/>
          <p:cNvPicPr>
            <a:picLocks noChangeAspect="1"/>
          </p:cNvPicPr>
          <p:nvPr/>
        </p:nvPicPr>
        <p:blipFill>
          <a:blip r:embed="rId4"/>
          <a:stretch>
            <a:fillRect/>
          </a:stretch>
        </p:blipFill>
        <p:spPr>
          <a:xfrm>
            <a:off x="7036526" y="4291849"/>
            <a:ext cx="4189638" cy="2067613"/>
          </a:xfrm>
          <a:prstGeom prst="rect">
            <a:avLst/>
          </a:prstGeom>
        </p:spPr>
      </p:pic>
    </p:spTree>
    <p:extLst>
      <p:ext uri="{BB962C8B-B14F-4D97-AF65-F5344CB8AC3E}">
        <p14:creationId xmlns:p14="http://schemas.microsoft.com/office/powerpoint/2010/main" val="19767959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602377" y="624110"/>
            <a:ext cx="9902235" cy="1280890"/>
          </a:xfrm>
        </p:spPr>
        <p:txBody>
          <a:bodyPr/>
          <a:lstStyle/>
          <a:p>
            <a:r>
              <a:rPr lang="sl-SI" dirty="0" smtClean="0"/>
              <a:t>3. Potrebujeta </a:t>
            </a:r>
            <a:r>
              <a:rPr lang="sl-SI" b="1" dirty="0" smtClean="0"/>
              <a:t>DENAR. </a:t>
            </a:r>
            <a:endParaRPr lang="sl-SI" b="1" dirty="0"/>
          </a:p>
        </p:txBody>
      </p:sp>
      <p:sp>
        <p:nvSpPr>
          <p:cNvPr id="3" name="Označba mesta vsebine 2"/>
          <p:cNvSpPr>
            <a:spLocks noGrp="1"/>
          </p:cNvSpPr>
          <p:nvPr>
            <p:ph idx="1"/>
          </p:nvPr>
        </p:nvSpPr>
        <p:spPr>
          <a:xfrm>
            <a:off x="740229" y="1506583"/>
            <a:ext cx="10764383" cy="4572000"/>
          </a:xfrm>
        </p:spPr>
        <p:txBody>
          <a:bodyPr/>
          <a:lstStyle/>
          <a:p>
            <a:r>
              <a:rPr lang="sl-SI" dirty="0" smtClean="0"/>
              <a:t>S prihranjenim denarjem sta kupila hrano, vozovnici za vlak in Igorjeve pohodne čevlje. V trgovinah si z denarjem lahko kupimo najrazličnejše izdelke (hrano, obleko, obutev, igrače, pohištvo, …) in plačamo storitve (prevoz z vlakom, striženje las, …)</a:t>
            </a:r>
          </a:p>
          <a:p>
            <a:r>
              <a:rPr lang="sl-SI" b="1" dirty="0" smtClean="0"/>
              <a:t>NASVET:</a:t>
            </a:r>
          </a:p>
          <a:p>
            <a:pPr marL="0" indent="0">
              <a:buNone/>
            </a:pPr>
            <a:r>
              <a:rPr lang="sl-SI" b="1" dirty="0" smtClean="0"/>
              <a:t>Varčuj z denarjem, ne kupuj stvari, ki jih ne boš rabil. </a:t>
            </a:r>
          </a:p>
          <a:p>
            <a:r>
              <a:rPr lang="sl-SI" dirty="0" smtClean="0"/>
              <a:t>Oglej si posnetek o tem kaj menijo učenci o denarju: </a:t>
            </a:r>
            <a:r>
              <a:rPr lang="sl-SI" b="1" dirty="0" smtClean="0">
                <a:hlinkClick r:id="rId2"/>
              </a:rPr>
              <a:t>https://www.youtube.com/watch?v=fn8dBcQYB4g</a:t>
            </a:r>
            <a:endParaRPr lang="sl-SI" b="1" dirty="0"/>
          </a:p>
        </p:txBody>
      </p:sp>
      <p:pic>
        <p:nvPicPr>
          <p:cNvPr id="4" name="Slika 3"/>
          <p:cNvPicPr>
            <a:picLocks noChangeAspect="1"/>
          </p:cNvPicPr>
          <p:nvPr/>
        </p:nvPicPr>
        <p:blipFill>
          <a:blip r:embed="rId3"/>
          <a:stretch>
            <a:fillRect/>
          </a:stretch>
        </p:blipFill>
        <p:spPr>
          <a:xfrm>
            <a:off x="7236823" y="3378926"/>
            <a:ext cx="4630087" cy="2598964"/>
          </a:xfrm>
          <a:prstGeom prst="rect">
            <a:avLst/>
          </a:prstGeom>
        </p:spPr>
      </p:pic>
    </p:spTree>
    <p:extLst>
      <p:ext uri="{BB962C8B-B14F-4D97-AF65-F5344CB8AC3E}">
        <p14:creationId xmlns:p14="http://schemas.microsoft.com/office/powerpoint/2010/main" val="1791077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584961" y="624110"/>
            <a:ext cx="9919652" cy="1280890"/>
          </a:xfrm>
        </p:spPr>
        <p:txBody>
          <a:bodyPr>
            <a:normAutofit/>
          </a:bodyPr>
          <a:lstStyle/>
          <a:p>
            <a:r>
              <a:rPr lang="sl-SI" sz="3200" dirty="0" smtClean="0"/>
              <a:t>4. Vse tisto, kar obdaja Polono in Igorja pa je </a:t>
            </a:r>
            <a:r>
              <a:rPr lang="sl-SI" sz="3200" b="1" dirty="0" smtClean="0"/>
              <a:t>OKOLJE. </a:t>
            </a:r>
            <a:endParaRPr lang="sl-SI" sz="3200" b="1" dirty="0"/>
          </a:p>
        </p:txBody>
      </p:sp>
      <p:sp>
        <p:nvSpPr>
          <p:cNvPr id="3" name="Označba mesta vsebine 2"/>
          <p:cNvSpPr>
            <a:spLocks noGrp="1"/>
          </p:cNvSpPr>
          <p:nvPr>
            <p:ph idx="1"/>
          </p:nvPr>
        </p:nvSpPr>
        <p:spPr>
          <a:xfrm>
            <a:off x="1062446" y="1637211"/>
            <a:ext cx="10442166" cy="4274011"/>
          </a:xfrm>
        </p:spPr>
        <p:txBody>
          <a:bodyPr/>
          <a:lstStyle/>
          <a:p>
            <a:r>
              <a:rPr lang="sl-SI" dirty="0" smtClean="0"/>
              <a:t>Polona in Igor se odpravljata v naravno okolje. </a:t>
            </a:r>
          </a:p>
          <a:p>
            <a:r>
              <a:rPr lang="sl-SI" dirty="0" smtClean="0"/>
              <a:t>V mestu ali na vasi živimo v mestnem ali podeželskem okolju. Ljudje svoje okolje čedalje bolj širimo in s tem spreminjamo naravno okolje. Polona in Igor skrbita, da bi čim manj vplivala na naravno okolje. </a:t>
            </a:r>
          </a:p>
          <a:p>
            <a:r>
              <a:rPr lang="sl-SI" dirty="0" smtClean="0"/>
              <a:t>Vse odpadke bosta odnesla nazaj domov in narava bo ostala čista. Potovala bosta z električnim vlakom in tako prispevala k čim manjšemu onesnaženju zraka. </a:t>
            </a:r>
          </a:p>
          <a:p>
            <a:r>
              <a:rPr lang="sl-SI" dirty="0" smtClean="0"/>
              <a:t>Oglej si posnetek kako skrbimo za okolje: </a:t>
            </a:r>
            <a:r>
              <a:rPr lang="sl-SI" dirty="0" smtClean="0">
                <a:hlinkClick r:id="rId2"/>
              </a:rPr>
              <a:t>https://www.youtube.com/watch?v=JdeQNxn20is</a:t>
            </a:r>
            <a:endParaRPr lang="sl-SI" dirty="0" smtClean="0"/>
          </a:p>
          <a:p>
            <a:endParaRPr lang="sl-SI" dirty="0"/>
          </a:p>
        </p:txBody>
      </p:sp>
      <p:pic>
        <p:nvPicPr>
          <p:cNvPr id="4" name="Slika 3"/>
          <p:cNvPicPr>
            <a:picLocks noChangeAspect="1"/>
          </p:cNvPicPr>
          <p:nvPr/>
        </p:nvPicPr>
        <p:blipFill>
          <a:blip r:embed="rId3"/>
          <a:stretch>
            <a:fillRect/>
          </a:stretch>
        </p:blipFill>
        <p:spPr>
          <a:xfrm>
            <a:off x="7593875" y="3896949"/>
            <a:ext cx="3489144" cy="2416555"/>
          </a:xfrm>
          <a:prstGeom prst="rect">
            <a:avLst/>
          </a:prstGeom>
        </p:spPr>
      </p:pic>
    </p:spTree>
    <p:extLst>
      <p:ext uri="{BB962C8B-B14F-4D97-AF65-F5344CB8AC3E}">
        <p14:creationId xmlns:p14="http://schemas.microsoft.com/office/powerpoint/2010/main" val="14618882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489166" y="624110"/>
            <a:ext cx="10015446" cy="1280890"/>
          </a:xfrm>
        </p:spPr>
        <p:txBody>
          <a:bodyPr>
            <a:normAutofit fontScale="90000"/>
          </a:bodyPr>
          <a:lstStyle/>
          <a:p>
            <a:r>
              <a:rPr lang="sl-SI" sz="2400" dirty="0" smtClean="0"/>
              <a:t>5. Ljudje želimo živeti čim bolj udobno, pri tem pa onesnažujemo vodo, zemljo in zrak, pridelamo kupe odpadkov in čezmerno izkoriščamo naravne vire </a:t>
            </a:r>
            <a:r>
              <a:rPr lang="sl-SI" sz="2400" b="1" dirty="0" smtClean="0"/>
              <a:t>ENERGIJE, kot so nafta, premog, zemeljski plin, voda, les, …. </a:t>
            </a:r>
            <a:endParaRPr lang="sl-SI" sz="2400" b="1" dirty="0"/>
          </a:p>
        </p:txBody>
      </p:sp>
      <p:pic>
        <p:nvPicPr>
          <p:cNvPr id="6" name="Slika 5"/>
          <p:cNvPicPr>
            <a:picLocks noChangeAspect="1"/>
          </p:cNvPicPr>
          <p:nvPr/>
        </p:nvPicPr>
        <p:blipFill>
          <a:blip r:embed="rId2"/>
          <a:stretch>
            <a:fillRect/>
          </a:stretch>
        </p:blipFill>
        <p:spPr>
          <a:xfrm>
            <a:off x="2107474" y="2037808"/>
            <a:ext cx="6969469" cy="4355918"/>
          </a:xfrm>
          <a:prstGeom prst="rect">
            <a:avLst/>
          </a:prstGeom>
        </p:spPr>
      </p:pic>
      <p:sp>
        <p:nvSpPr>
          <p:cNvPr id="7" name="Označba mesta vsebine 6"/>
          <p:cNvSpPr>
            <a:spLocks noGrp="1"/>
          </p:cNvSpPr>
          <p:nvPr>
            <p:ph idx="1"/>
          </p:nvPr>
        </p:nvSpPr>
        <p:spPr>
          <a:xfrm>
            <a:off x="3059475" y="2168434"/>
            <a:ext cx="8915400" cy="3777622"/>
          </a:xfrm>
        </p:spPr>
        <p:txBody>
          <a:bodyPr/>
          <a:lstStyle/>
          <a:p>
            <a:endParaRPr lang="sl-SI" dirty="0"/>
          </a:p>
        </p:txBody>
      </p:sp>
    </p:spTree>
    <p:extLst>
      <p:ext uri="{BB962C8B-B14F-4D97-AF65-F5344CB8AC3E}">
        <p14:creationId xmlns:p14="http://schemas.microsoft.com/office/powerpoint/2010/main" val="35415747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title"/>
          </p:nvPr>
        </p:nvSpPr>
        <p:spPr>
          <a:xfrm>
            <a:off x="1454331" y="624110"/>
            <a:ext cx="10050281" cy="1631410"/>
          </a:xfrm>
        </p:spPr>
        <p:txBody>
          <a:bodyPr>
            <a:normAutofit fontScale="90000"/>
          </a:bodyPr>
          <a:lstStyle/>
          <a:p>
            <a:r>
              <a:rPr lang="sl-SI" sz="2000" b="1" dirty="0" smtClean="0">
                <a:solidFill>
                  <a:srgbClr val="FF0000"/>
                </a:solidFill>
              </a:rPr>
              <a:t>5. a) Najpogosteje rabljeni viri so: </a:t>
            </a:r>
            <a:r>
              <a:rPr lang="sl-SI" sz="2000" dirty="0" smtClean="0"/>
              <a:t>sonce, nafta in zemeljski plin, voda, premog, veter, biološki materiali (les, kompostnik). </a:t>
            </a:r>
            <a:br>
              <a:rPr lang="sl-SI" sz="2000" dirty="0" smtClean="0"/>
            </a:br>
            <a:r>
              <a:rPr lang="sl-SI" sz="2000" dirty="0" smtClean="0"/>
              <a:t>Igor in Polona sta spoznala, da </a:t>
            </a:r>
            <a:r>
              <a:rPr lang="sl-SI" sz="2000" b="1" dirty="0" smtClean="0"/>
              <a:t>nam bo nekaterih virov energije, kot so nafta, zemeljski plin, premog, pitno voda, kmalu zmanjkalo, če se ne bomo varčno obnašali. </a:t>
            </a:r>
            <a:br>
              <a:rPr lang="sl-SI" sz="2000" b="1" dirty="0" smtClean="0"/>
            </a:br>
            <a:r>
              <a:rPr lang="sl-SI" sz="2000" b="1" dirty="0" smtClean="0">
                <a:solidFill>
                  <a:srgbClr val="FF0000"/>
                </a:solidFill>
              </a:rPr>
              <a:t>TEM VIROM PRAVIMO NEOBNOVLJIVI VIRI ENERGIJE. </a:t>
            </a:r>
            <a:r>
              <a:rPr lang="sl-SI" sz="2000" b="1" dirty="0" smtClean="0"/>
              <a:t/>
            </a:r>
            <a:br>
              <a:rPr lang="sl-SI" sz="2000" b="1" dirty="0" smtClean="0"/>
            </a:br>
            <a:r>
              <a:rPr lang="sl-SI" sz="2000" b="1" dirty="0" smtClean="0"/>
              <a:t/>
            </a:r>
            <a:br>
              <a:rPr lang="sl-SI" sz="2000" b="1" dirty="0" smtClean="0"/>
            </a:br>
            <a:r>
              <a:rPr lang="sl-SI" sz="2000" dirty="0" smtClean="0"/>
              <a:t>Oglej si slabo in varčno obnašanje ljudi: </a:t>
            </a:r>
            <a:r>
              <a:rPr lang="sl-SI" sz="2000" b="1" dirty="0" smtClean="0">
                <a:hlinkClick r:id="rId2"/>
              </a:rPr>
              <a:t>https://www.youtube.com/watch?v=VWOHVc7G-UI</a:t>
            </a:r>
            <a:r>
              <a:rPr lang="sl-SI" sz="2000" b="1" dirty="0" smtClean="0"/>
              <a:t> (podnebne spremembe)</a:t>
            </a:r>
            <a:endParaRPr lang="sl-SI" sz="2000" b="1" dirty="0"/>
          </a:p>
        </p:txBody>
      </p:sp>
      <p:pic>
        <p:nvPicPr>
          <p:cNvPr id="6" name="Označba mesta vsebine 5"/>
          <p:cNvPicPr>
            <a:picLocks noGrp="1" noChangeAspect="1"/>
          </p:cNvPicPr>
          <p:nvPr>
            <p:ph idx="1"/>
          </p:nvPr>
        </p:nvPicPr>
        <p:blipFill>
          <a:blip r:embed="rId3"/>
          <a:stretch>
            <a:fillRect/>
          </a:stretch>
        </p:blipFill>
        <p:spPr>
          <a:xfrm>
            <a:off x="3534093" y="3074178"/>
            <a:ext cx="5853746" cy="3698685"/>
          </a:xfrm>
          <a:prstGeom prst="rect">
            <a:avLst/>
          </a:prstGeom>
        </p:spPr>
      </p:pic>
    </p:spTree>
    <p:extLst>
      <p:ext uri="{BB962C8B-B14F-4D97-AF65-F5344CB8AC3E}">
        <p14:creationId xmlns:p14="http://schemas.microsoft.com/office/powerpoint/2010/main" val="2941424532"/>
      </p:ext>
    </p:extLst>
  </p:cSld>
  <p:clrMapOvr>
    <a:masterClrMapping/>
  </p:clrMapOvr>
</p:sld>
</file>

<file path=ppt/theme/theme1.xml><?xml version="1.0" encoding="utf-8"?>
<a:theme xmlns:a="http://schemas.openxmlformats.org/drawingml/2006/main" name="Šelest">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81</TotalTime>
  <Words>651</Words>
  <Application>Microsoft Office PowerPoint</Application>
  <PresentationFormat>Širokozaslonsko</PresentationFormat>
  <Paragraphs>33</Paragraphs>
  <Slides>11</Slides>
  <Notes>0</Notes>
  <HiddenSlides>0</HiddenSlides>
  <MMClips>0</MMClips>
  <ScaleCrop>false</ScaleCrop>
  <HeadingPairs>
    <vt:vector size="6" baseType="variant">
      <vt:variant>
        <vt:lpstr>Uporabljene pisave</vt:lpstr>
      </vt:variant>
      <vt:variant>
        <vt:i4>3</vt:i4>
      </vt:variant>
      <vt:variant>
        <vt:lpstr>Tema</vt:lpstr>
      </vt:variant>
      <vt:variant>
        <vt:i4>1</vt:i4>
      </vt:variant>
      <vt:variant>
        <vt:lpstr>Naslovi diapozitivov</vt:lpstr>
      </vt:variant>
      <vt:variant>
        <vt:i4>11</vt:i4>
      </vt:variant>
    </vt:vector>
  </HeadingPairs>
  <TitlesOfParts>
    <vt:vector size="15" baseType="lpstr">
      <vt:lpstr>Arial</vt:lpstr>
      <vt:lpstr>Century Gothic</vt:lpstr>
      <vt:lpstr>Wingdings 3</vt:lpstr>
      <vt:lpstr>Šelest</vt:lpstr>
      <vt:lpstr>KJE DOBIM VSE POTREBNO ZA ŽIVLJENJE</vt:lpstr>
      <vt:lpstr>V prejšnji uri smo spoznali, da svoje potrebe lahko zadovoljimo z izdelki in storitvami. Izdelki pa nastanejo iz snovi oz. virov.  Danes pa bomo spoznali kako so ti viri človeštvu na razpolago in kako jih človeštvo izkorišča do skrajnosti. </vt:lpstr>
      <vt:lpstr>Polona in Igor se odpravljata na izlet v naravo. </vt:lpstr>
      <vt:lpstr>1. Potrebujeta ČAS</vt:lpstr>
      <vt:lpstr>2. Potrebujeta tudi HRANO. </vt:lpstr>
      <vt:lpstr>3. Potrebujeta DENAR. </vt:lpstr>
      <vt:lpstr>4. Vse tisto, kar obdaja Polono in Igorja pa je OKOLJE. </vt:lpstr>
      <vt:lpstr>5. Ljudje želimo živeti čim bolj udobno, pri tem pa onesnažujemo vodo, zemljo in zrak, pridelamo kupe odpadkov in čezmerno izkoriščamo naravne vire ENERGIJE, kot so nafta, premog, zemeljski plin, voda, les, …. </vt:lpstr>
      <vt:lpstr>5. a) Najpogosteje rabljeni viri so: sonce, nafta in zemeljski plin, voda, premog, veter, biološki materiali (les, kompostnik).  Igor in Polona sta spoznala, da nam bo nekaterih virov energije, kot so nafta, zemeljski plin, premog, pitno voda, kmalu zmanjkalo, če se ne bomo varčno obnašali.  TEM VIROM PRAVIMO NEOBNOVLJIVI VIRI ENERGIJE.   Oglej si slabo in varčno obnašanje ljudi: https://www.youtube.com/watch?v=VWOHVc7G-UI (podnebne spremembe)</vt:lpstr>
      <vt:lpstr>5.b) Zato Polona in Igor razmišljata o uporabi OBNOVLJIVIH VIROV, ti so sonce, veter, voda, …</vt:lpstr>
      <vt:lpstr>5.c) Odločila sta se, da bosta odslej uporabljala varčne žarnice, varčevala z vodo, potovala bosta s kolesom in z javnimi prevoznimi sredstvi (avtobusi, vlaki, tramvaji) ter kupovala reciklirane izdelke.  Oglej si spodnji posnetek:  https://www.youtube.com/watch?v=baxCv9WIaCE https://www.youtube.com/watch?v=OHD7Vfx-J78 (Planet plastike)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KJE DOBIM VSE POTREBNO ZA ŽIVLJENJE</dc:title>
  <dc:creator>Nadja Černetič</dc:creator>
  <cp:lastModifiedBy>petra.bergoc@gmail.com</cp:lastModifiedBy>
  <cp:revision>9</cp:revision>
  <dcterms:created xsi:type="dcterms:W3CDTF">2020-12-10T16:44:34Z</dcterms:created>
  <dcterms:modified xsi:type="dcterms:W3CDTF">2020-12-10T18:41:43Z</dcterms:modified>
</cp:coreProperties>
</file>