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1" r:id="rId5"/>
    <p:sldId id="257" r:id="rId6"/>
    <p:sldId id="260"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sl-SI" smtClean="0"/>
              <a:t>Uredite slog naslova matrice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sl-SI" smtClean="0"/>
              <a:t>Uredite slog naslova matrice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l-SI" smtClean="0"/>
              <a:t>Uredite slog naslova matrice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sl-SI" smtClean="0"/>
              <a:t>Uredite slog naslova matrice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sl-SI" smtClean="0"/>
              <a:t>Uredite slog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sl-SI" smtClean="0"/>
              <a:t>Uredite slog naslova matrice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smtClean="0"/>
              <a:t>Uredite sloge besedila matrice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p:txBody>
          <a:bodyPr vert="eaVert" ancho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sl-SI" smtClean="0"/>
              <a:t>Uredite slog naslova matrice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sl-SI" smtClean="0"/>
              <a:t>Uredite slog naslova matrice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sl-SI" smtClean="0"/>
              <a:t>Uredite slog naslova matrice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sl-SI" smtClean="0"/>
              <a:t>Uredite slog naslova matrice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sl-SI" smtClean="0"/>
              <a:t>Uredite slog naslova matrice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B61BEF0D-F0BB-DE4B-95CE-6DB70DBA9567}" type="datetimeFigureOut">
              <a:rPr lang="en-US" dirty="0"/>
              <a:pPr/>
              <a:t>12/3/2020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sl-SI" smtClean="0"/>
              <a:t>Uredite slog naslova matrice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12/3/2020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435429" y="252549"/>
            <a:ext cx="11069183" cy="1628503"/>
          </a:xfrm>
        </p:spPr>
        <p:txBody>
          <a:bodyPr>
            <a:normAutofit fontScale="90000"/>
          </a:bodyPr>
          <a:lstStyle/>
          <a:p>
            <a:pPr algn="ctr"/>
            <a:r>
              <a:rPr lang="sl-SI" b="1" dirty="0" smtClean="0">
                <a:solidFill>
                  <a:srgbClr val="FF0000"/>
                </a:solidFill>
              </a:rPr>
              <a:t>KJE DOBIM VSE POTREBNO ZA ŽIVLJENJE</a:t>
            </a:r>
            <a:endParaRPr lang="sl-SI" b="1" dirty="0">
              <a:solidFill>
                <a:srgbClr val="FF0000"/>
              </a:solidFill>
            </a:endParaRPr>
          </a:p>
        </p:txBody>
      </p:sp>
      <p:sp>
        <p:nvSpPr>
          <p:cNvPr id="3" name="Podnaslov 2"/>
          <p:cNvSpPr>
            <a:spLocks noGrp="1"/>
          </p:cNvSpPr>
          <p:nvPr>
            <p:ph type="subTitle" idx="1"/>
          </p:nvPr>
        </p:nvSpPr>
        <p:spPr>
          <a:xfrm>
            <a:off x="818607" y="1820092"/>
            <a:ext cx="10686006" cy="4450080"/>
          </a:xfrm>
        </p:spPr>
        <p:txBody>
          <a:bodyPr/>
          <a:lstStyle/>
          <a:p>
            <a:r>
              <a:rPr lang="sl-SI" sz="2000" b="1" dirty="0" smtClean="0">
                <a:solidFill>
                  <a:srgbClr val="0070C0"/>
                </a:solidFill>
                <a:latin typeface="Arial" panose="020B0604020202020204" pitchFamily="34" charset="0"/>
                <a:cs typeface="Arial" panose="020B0604020202020204" pitchFamily="34" charset="0"/>
              </a:rPr>
              <a:t>Ali veš iz česa nastanejo čips, svila, želatina, papir in guma?</a:t>
            </a:r>
          </a:p>
          <a:p>
            <a:r>
              <a:rPr lang="sl-SI" sz="2000" b="1" dirty="0" smtClean="0">
                <a:latin typeface="Arial" panose="020B0604020202020204" pitchFamily="34" charset="0"/>
                <a:cs typeface="Arial" panose="020B0604020202020204" pitchFamily="34" charset="0"/>
              </a:rPr>
              <a:t>Pri iskanju odgovorov si pomagaj z leksikonom, internetom, učbenikom in drugo literaturo.  Odgovore zapiši v spodnjo preglednico, ki si jo preriši zvezek.</a:t>
            </a:r>
          </a:p>
          <a:p>
            <a:r>
              <a:rPr lang="sl-SI" sz="2000" b="1" dirty="0" smtClean="0">
                <a:latin typeface="Arial" panose="020B0604020202020204" pitchFamily="34" charset="0"/>
                <a:cs typeface="Arial" panose="020B0604020202020204" pitchFamily="34" charset="0"/>
              </a:rPr>
              <a:t>Še prej pa zapiši zgornji naslov. </a:t>
            </a:r>
          </a:p>
          <a:p>
            <a:endParaRPr lang="sl-SI" sz="2800" b="1" dirty="0" smtClean="0">
              <a:latin typeface="Arial" panose="020B0604020202020204" pitchFamily="34" charset="0"/>
              <a:cs typeface="Arial" panose="020B0604020202020204" pitchFamily="34" charset="0"/>
            </a:endParaRPr>
          </a:p>
          <a:p>
            <a:endParaRPr lang="sl-SI" sz="2800" b="1" dirty="0" smtClean="0">
              <a:latin typeface="Arial" panose="020B0604020202020204" pitchFamily="34" charset="0"/>
              <a:cs typeface="Arial" panose="020B0604020202020204" pitchFamily="34" charset="0"/>
            </a:endParaRPr>
          </a:p>
          <a:p>
            <a:endParaRPr lang="sl-SI" dirty="0"/>
          </a:p>
        </p:txBody>
      </p:sp>
      <p:graphicFrame>
        <p:nvGraphicFramePr>
          <p:cNvPr id="4" name="Tabela 3"/>
          <p:cNvGraphicFramePr>
            <a:graphicFrameLocks noGrp="1"/>
          </p:cNvGraphicFramePr>
          <p:nvPr>
            <p:extLst>
              <p:ext uri="{D42A27DB-BD31-4B8C-83A1-F6EECF244321}">
                <p14:modId xmlns:p14="http://schemas.microsoft.com/office/powerpoint/2010/main" val="3682635173"/>
              </p:ext>
            </p:extLst>
          </p:nvPr>
        </p:nvGraphicFramePr>
        <p:xfrm>
          <a:off x="1648823" y="3767666"/>
          <a:ext cx="8128000" cy="22250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885506532"/>
                    </a:ext>
                  </a:extLst>
                </a:gridCol>
                <a:gridCol w="4064000">
                  <a:extLst>
                    <a:ext uri="{9D8B030D-6E8A-4147-A177-3AD203B41FA5}">
                      <a16:colId xmlns:a16="http://schemas.microsoft.com/office/drawing/2014/main" val="372980114"/>
                    </a:ext>
                  </a:extLst>
                </a:gridCol>
              </a:tblGrid>
              <a:tr h="370840">
                <a:tc>
                  <a:txBody>
                    <a:bodyPr/>
                    <a:lstStyle/>
                    <a:p>
                      <a:r>
                        <a:rPr lang="sl-SI" dirty="0" smtClean="0"/>
                        <a:t>VIR</a:t>
                      </a:r>
                      <a:endParaRPr lang="sl-SI" dirty="0"/>
                    </a:p>
                  </a:txBody>
                  <a:tcPr/>
                </a:tc>
                <a:tc>
                  <a:txBody>
                    <a:bodyPr/>
                    <a:lstStyle/>
                    <a:p>
                      <a:r>
                        <a:rPr lang="sl-SI" dirty="0" smtClean="0"/>
                        <a:t>IZDELEK</a:t>
                      </a:r>
                      <a:endParaRPr lang="sl-SI" dirty="0"/>
                    </a:p>
                  </a:txBody>
                  <a:tcPr/>
                </a:tc>
                <a:extLst>
                  <a:ext uri="{0D108BD9-81ED-4DB2-BD59-A6C34878D82A}">
                    <a16:rowId xmlns:a16="http://schemas.microsoft.com/office/drawing/2014/main" val="3872837520"/>
                  </a:ext>
                </a:extLst>
              </a:tr>
              <a:tr h="370840">
                <a:tc>
                  <a:txBody>
                    <a:bodyPr/>
                    <a:lstStyle/>
                    <a:p>
                      <a:endParaRPr lang="sl-SI"/>
                    </a:p>
                  </a:txBody>
                  <a:tcPr/>
                </a:tc>
                <a:tc>
                  <a:txBody>
                    <a:bodyPr/>
                    <a:lstStyle/>
                    <a:p>
                      <a:r>
                        <a:rPr lang="sl-SI" dirty="0" smtClean="0"/>
                        <a:t>ČIPS</a:t>
                      </a:r>
                      <a:endParaRPr lang="sl-SI" dirty="0"/>
                    </a:p>
                  </a:txBody>
                  <a:tcPr/>
                </a:tc>
                <a:extLst>
                  <a:ext uri="{0D108BD9-81ED-4DB2-BD59-A6C34878D82A}">
                    <a16:rowId xmlns:a16="http://schemas.microsoft.com/office/drawing/2014/main" val="1903456668"/>
                  </a:ext>
                </a:extLst>
              </a:tr>
              <a:tr h="370840">
                <a:tc>
                  <a:txBody>
                    <a:bodyPr/>
                    <a:lstStyle/>
                    <a:p>
                      <a:endParaRPr lang="sl-SI"/>
                    </a:p>
                  </a:txBody>
                  <a:tcPr/>
                </a:tc>
                <a:tc>
                  <a:txBody>
                    <a:bodyPr/>
                    <a:lstStyle/>
                    <a:p>
                      <a:r>
                        <a:rPr lang="sl-SI" dirty="0" smtClean="0"/>
                        <a:t>SVILA</a:t>
                      </a:r>
                      <a:endParaRPr lang="sl-SI" dirty="0"/>
                    </a:p>
                  </a:txBody>
                  <a:tcPr/>
                </a:tc>
                <a:extLst>
                  <a:ext uri="{0D108BD9-81ED-4DB2-BD59-A6C34878D82A}">
                    <a16:rowId xmlns:a16="http://schemas.microsoft.com/office/drawing/2014/main" val="4258491602"/>
                  </a:ext>
                </a:extLst>
              </a:tr>
              <a:tr h="370840">
                <a:tc>
                  <a:txBody>
                    <a:bodyPr/>
                    <a:lstStyle/>
                    <a:p>
                      <a:endParaRPr lang="sl-SI"/>
                    </a:p>
                  </a:txBody>
                  <a:tcPr/>
                </a:tc>
                <a:tc>
                  <a:txBody>
                    <a:bodyPr/>
                    <a:lstStyle/>
                    <a:p>
                      <a:r>
                        <a:rPr lang="sl-SI" dirty="0" smtClean="0"/>
                        <a:t>ŽELATINA</a:t>
                      </a:r>
                      <a:endParaRPr lang="sl-SI" dirty="0"/>
                    </a:p>
                  </a:txBody>
                  <a:tcPr/>
                </a:tc>
                <a:extLst>
                  <a:ext uri="{0D108BD9-81ED-4DB2-BD59-A6C34878D82A}">
                    <a16:rowId xmlns:a16="http://schemas.microsoft.com/office/drawing/2014/main" val="1092811472"/>
                  </a:ext>
                </a:extLst>
              </a:tr>
              <a:tr h="370840">
                <a:tc>
                  <a:txBody>
                    <a:bodyPr/>
                    <a:lstStyle/>
                    <a:p>
                      <a:endParaRPr lang="sl-SI"/>
                    </a:p>
                  </a:txBody>
                  <a:tcPr/>
                </a:tc>
                <a:tc>
                  <a:txBody>
                    <a:bodyPr/>
                    <a:lstStyle/>
                    <a:p>
                      <a:r>
                        <a:rPr lang="sl-SI" dirty="0" smtClean="0"/>
                        <a:t>PAPIR</a:t>
                      </a:r>
                      <a:endParaRPr lang="sl-SI" dirty="0"/>
                    </a:p>
                  </a:txBody>
                  <a:tcPr/>
                </a:tc>
                <a:extLst>
                  <a:ext uri="{0D108BD9-81ED-4DB2-BD59-A6C34878D82A}">
                    <a16:rowId xmlns:a16="http://schemas.microsoft.com/office/drawing/2014/main" val="3439378716"/>
                  </a:ext>
                </a:extLst>
              </a:tr>
              <a:tr h="370840">
                <a:tc>
                  <a:txBody>
                    <a:bodyPr/>
                    <a:lstStyle/>
                    <a:p>
                      <a:endParaRPr lang="sl-SI"/>
                    </a:p>
                  </a:txBody>
                  <a:tcPr/>
                </a:tc>
                <a:tc>
                  <a:txBody>
                    <a:bodyPr/>
                    <a:lstStyle/>
                    <a:p>
                      <a:r>
                        <a:rPr lang="sl-SI" dirty="0" smtClean="0"/>
                        <a:t>GUMA</a:t>
                      </a:r>
                      <a:endParaRPr lang="sl-SI" dirty="0"/>
                    </a:p>
                  </a:txBody>
                  <a:tcPr/>
                </a:tc>
                <a:extLst>
                  <a:ext uri="{0D108BD9-81ED-4DB2-BD59-A6C34878D82A}">
                    <a16:rowId xmlns:a16="http://schemas.microsoft.com/office/drawing/2014/main" val="3597032598"/>
                  </a:ext>
                </a:extLst>
              </a:tr>
            </a:tbl>
          </a:graphicData>
        </a:graphic>
      </p:graphicFrame>
      <p:pic>
        <p:nvPicPr>
          <p:cNvPr id="5" name="Slika 4"/>
          <p:cNvPicPr>
            <a:picLocks noChangeAspect="1"/>
          </p:cNvPicPr>
          <p:nvPr/>
        </p:nvPicPr>
        <p:blipFill>
          <a:blip r:embed="rId2"/>
          <a:stretch>
            <a:fillRect/>
          </a:stretch>
        </p:blipFill>
        <p:spPr>
          <a:xfrm flipH="1">
            <a:off x="10464708" y="787777"/>
            <a:ext cx="1357721" cy="1357721"/>
          </a:xfrm>
          <a:prstGeom prst="rect">
            <a:avLst/>
          </a:prstGeom>
        </p:spPr>
      </p:pic>
    </p:spTree>
    <p:extLst>
      <p:ext uri="{BB962C8B-B14F-4D97-AF65-F5344CB8AC3E}">
        <p14:creationId xmlns:p14="http://schemas.microsoft.com/office/powerpoint/2010/main" val="24959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95840" y="174171"/>
            <a:ext cx="9602789" cy="2978331"/>
          </a:xfrm>
        </p:spPr>
        <p:txBody>
          <a:bodyPr>
            <a:normAutofit/>
          </a:bodyPr>
          <a:lstStyle/>
          <a:p>
            <a:r>
              <a:rPr lang="sl-SI" sz="3200" dirty="0">
                <a:latin typeface="Arial" panose="020B0604020202020204" pitchFamily="34" charset="0"/>
                <a:cs typeface="Arial" panose="020B0604020202020204" pitchFamily="34" charset="0"/>
              </a:rPr>
              <a:t>Naše potrebe zadovoljujemo z </a:t>
            </a:r>
            <a:r>
              <a:rPr lang="sl-SI" sz="3200" dirty="0">
                <a:solidFill>
                  <a:srgbClr val="FF0000"/>
                </a:solidFill>
                <a:latin typeface="Arial" panose="020B0604020202020204" pitchFamily="34" charset="0"/>
                <a:cs typeface="Arial" panose="020B0604020202020204" pitchFamily="34" charset="0"/>
              </a:rPr>
              <a:t>izdelki in storitvami</a:t>
            </a:r>
            <a:r>
              <a:rPr lang="sl-SI" sz="3200" dirty="0">
                <a:latin typeface="Arial" panose="020B0604020202020204" pitchFamily="34" charset="0"/>
                <a:cs typeface="Arial" panose="020B0604020202020204" pitchFamily="34" charset="0"/>
              </a:rPr>
              <a:t>. </a:t>
            </a:r>
            <a:r>
              <a:rPr lang="sl-SI" sz="3200" dirty="0" smtClean="0">
                <a:latin typeface="Arial" panose="020B0604020202020204" pitchFamily="34" charset="0"/>
                <a:cs typeface="Arial" panose="020B0604020202020204" pitchFamily="34" charset="0"/>
              </a:rPr>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 </a:t>
            </a:r>
            <a:r>
              <a:rPr lang="sl-SI" sz="3200" b="1" dirty="0">
                <a:solidFill>
                  <a:srgbClr val="FF0000"/>
                </a:solidFill>
                <a:latin typeface="Arial" panose="020B0604020202020204" pitchFamily="34" charset="0"/>
                <a:cs typeface="Arial" panose="020B0604020202020204" pitchFamily="34" charset="0"/>
              </a:rPr>
              <a:t>Storitve</a:t>
            </a:r>
            <a:r>
              <a:rPr lang="sl-SI" sz="3200" dirty="0">
                <a:latin typeface="Arial" panose="020B0604020202020204" pitchFamily="34" charset="0"/>
                <a:cs typeface="Arial" panose="020B0604020202020204" pitchFamily="34" charset="0"/>
              </a:rPr>
              <a:t> opravljajo frizerji, maserji, zdravniki, taksisti, </a:t>
            </a:r>
            <a:r>
              <a:rPr lang="sl-SI" sz="3200" dirty="0" smtClean="0">
                <a:latin typeface="Arial" panose="020B0604020202020204" pitchFamily="34" charset="0"/>
                <a:cs typeface="Arial" panose="020B0604020202020204" pitchFamily="34" charset="0"/>
              </a:rPr>
              <a:t>učitelji, poštarji, ... </a:t>
            </a:r>
            <a:br>
              <a:rPr lang="sl-SI" sz="3200" dirty="0" smtClean="0">
                <a:latin typeface="Arial" panose="020B0604020202020204" pitchFamily="34" charset="0"/>
                <a:cs typeface="Arial" panose="020B0604020202020204" pitchFamily="34" charset="0"/>
              </a:rPr>
            </a:br>
            <a:r>
              <a:rPr lang="sl-SI" sz="3200" dirty="0" smtClean="0">
                <a:latin typeface="Arial" panose="020B0604020202020204" pitchFamily="34" charset="0"/>
                <a:cs typeface="Arial" panose="020B0604020202020204" pitchFamily="34" charset="0"/>
              </a:rPr>
              <a:t>• </a:t>
            </a:r>
            <a:r>
              <a:rPr lang="sl-SI" sz="3200" b="1" dirty="0" smtClean="0">
                <a:solidFill>
                  <a:srgbClr val="FF0000"/>
                </a:solidFill>
                <a:latin typeface="Arial" panose="020B0604020202020204" pitchFamily="34" charset="0"/>
                <a:cs typeface="Arial" panose="020B0604020202020204" pitchFamily="34" charset="0"/>
              </a:rPr>
              <a:t>Izdelki</a:t>
            </a:r>
            <a:r>
              <a:rPr lang="sl-SI" sz="3200" dirty="0" smtClean="0">
                <a:latin typeface="Arial" panose="020B0604020202020204" pitchFamily="34" charset="0"/>
                <a:cs typeface="Arial" panose="020B0604020202020204" pitchFamily="34" charset="0"/>
              </a:rPr>
              <a:t> </a:t>
            </a:r>
            <a:r>
              <a:rPr lang="sl-SI" sz="3200" dirty="0">
                <a:latin typeface="Arial" panose="020B0604020202020204" pitchFamily="34" charset="0"/>
                <a:cs typeface="Arial" panose="020B0604020202020204" pitchFamily="34" charset="0"/>
              </a:rPr>
              <a:t>so čokolada, čips, telefon, revija, omara, klobuk...</a:t>
            </a:r>
          </a:p>
        </p:txBody>
      </p:sp>
      <p:pic>
        <p:nvPicPr>
          <p:cNvPr id="4" name="Označba mesta vsebine 3"/>
          <p:cNvPicPr>
            <a:picLocks noGrp="1" noChangeAspect="1"/>
          </p:cNvPicPr>
          <p:nvPr>
            <p:ph idx="1"/>
          </p:nvPr>
        </p:nvPicPr>
        <p:blipFill>
          <a:blip r:embed="rId2"/>
          <a:stretch>
            <a:fillRect/>
          </a:stretch>
        </p:blipFill>
        <p:spPr>
          <a:xfrm>
            <a:off x="1662874" y="2739177"/>
            <a:ext cx="2101023" cy="1771863"/>
          </a:xfrm>
          <a:prstGeom prst="rect">
            <a:avLst/>
          </a:prstGeom>
        </p:spPr>
      </p:pic>
      <p:pic>
        <p:nvPicPr>
          <p:cNvPr id="5" name="Slika 4"/>
          <p:cNvPicPr>
            <a:picLocks noChangeAspect="1"/>
          </p:cNvPicPr>
          <p:nvPr/>
        </p:nvPicPr>
        <p:blipFill>
          <a:blip r:embed="rId3"/>
          <a:stretch>
            <a:fillRect/>
          </a:stretch>
        </p:blipFill>
        <p:spPr>
          <a:xfrm>
            <a:off x="1623312" y="4816233"/>
            <a:ext cx="2759029" cy="1839352"/>
          </a:xfrm>
          <a:prstGeom prst="rect">
            <a:avLst/>
          </a:prstGeom>
        </p:spPr>
      </p:pic>
      <p:pic>
        <p:nvPicPr>
          <p:cNvPr id="6" name="Slika 5"/>
          <p:cNvPicPr>
            <a:picLocks noChangeAspect="1"/>
          </p:cNvPicPr>
          <p:nvPr/>
        </p:nvPicPr>
        <p:blipFill>
          <a:blip r:embed="rId4"/>
          <a:stretch>
            <a:fillRect/>
          </a:stretch>
        </p:blipFill>
        <p:spPr>
          <a:xfrm>
            <a:off x="6528457" y="4511040"/>
            <a:ext cx="3066233" cy="2044155"/>
          </a:xfrm>
          <a:prstGeom prst="rect">
            <a:avLst/>
          </a:prstGeom>
        </p:spPr>
      </p:pic>
      <p:pic>
        <p:nvPicPr>
          <p:cNvPr id="7" name="Slika 6"/>
          <p:cNvPicPr>
            <a:picLocks noChangeAspect="1"/>
          </p:cNvPicPr>
          <p:nvPr/>
        </p:nvPicPr>
        <p:blipFill>
          <a:blip r:embed="rId5"/>
          <a:stretch>
            <a:fillRect/>
          </a:stretch>
        </p:blipFill>
        <p:spPr>
          <a:xfrm>
            <a:off x="6528457" y="2545776"/>
            <a:ext cx="2673228" cy="1777594"/>
          </a:xfrm>
          <a:prstGeom prst="rect">
            <a:avLst/>
          </a:prstGeom>
        </p:spPr>
      </p:pic>
      <p:pic>
        <p:nvPicPr>
          <p:cNvPr id="8" name="Slika 7"/>
          <p:cNvPicPr>
            <a:picLocks noChangeAspect="1"/>
          </p:cNvPicPr>
          <p:nvPr/>
        </p:nvPicPr>
        <p:blipFill>
          <a:blip r:embed="rId6"/>
          <a:stretch>
            <a:fillRect/>
          </a:stretch>
        </p:blipFill>
        <p:spPr>
          <a:xfrm flipH="1">
            <a:off x="10544163" y="680084"/>
            <a:ext cx="1392555" cy="1392555"/>
          </a:xfrm>
          <a:prstGeom prst="rect">
            <a:avLst/>
          </a:prstGeom>
        </p:spPr>
      </p:pic>
    </p:spTree>
    <p:extLst>
      <p:ext uri="{BB962C8B-B14F-4D97-AF65-F5344CB8AC3E}">
        <p14:creationId xmlns:p14="http://schemas.microsoft.com/office/powerpoint/2010/main" val="422198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44732" y="624110"/>
            <a:ext cx="10659880" cy="899890"/>
          </a:xfrm>
        </p:spPr>
        <p:txBody>
          <a:bodyPr/>
          <a:lstStyle/>
          <a:p>
            <a:r>
              <a:rPr lang="sl-SI" dirty="0" smtClean="0"/>
              <a:t>      Kje dobimo vse potrebno za življenje?</a:t>
            </a:r>
            <a:endParaRPr lang="sl-SI" dirty="0"/>
          </a:p>
        </p:txBody>
      </p:sp>
      <p:sp>
        <p:nvSpPr>
          <p:cNvPr id="3" name="Pravokotnik 2"/>
          <p:cNvSpPr/>
          <p:nvPr/>
        </p:nvSpPr>
        <p:spPr>
          <a:xfrm>
            <a:off x="3152503" y="1720334"/>
            <a:ext cx="6001959" cy="584775"/>
          </a:xfrm>
          <a:prstGeom prst="rect">
            <a:avLst/>
          </a:prstGeom>
        </p:spPr>
        <p:txBody>
          <a:bodyPr wrap="square">
            <a:spAutoFit/>
          </a:bodyPr>
          <a:lstStyle/>
          <a:p>
            <a:r>
              <a:rPr lang="sl-SI" sz="3200" b="1" dirty="0"/>
              <a:t>ZADOVOLJEVANJE POTREB</a:t>
            </a:r>
          </a:p>
        </p:txBody>
      </p:sp>
      <p:sp>
        <p:nvSpPr>
          <p:cNvPr id="4" name="Pravokotnik 3"/>
          <p:cNvSpPr/>
          <p:nvPr/>
        </p:nvSpPr>
        <p:spPr>
          <a:xfrm>
            <a:off x="1454332" y="3105835"/>
            <a:ext cx="3143794" cy="2800767"/>
          </a:xfrm>
          <a:prstGeom prst="rect">
            <a:avLst/>
          </a:prstGeom>
        </p:spPr>
        <p:txBody>
          <a:bodyPr wrap="square">
            <a:spAutoFit/>
          </a:bodyPr>
          <a:lstStyle/>
          <a:p>
            <a:pPr algn="ctr"/>
            <a:r>
              <a:rPr lang="sl-SI" sz="3600" b="1" dirty="0">
                <a:solidFill>
                  <a:srgbClr val="FF0000"/>
                </a:solidFill>
              </a:rPr>
              <a:t>IZDELKI </a:t>
            </a:r>
          </a:p>
          <a:p>
            <a:r>
              <a:rPr lang="sl-SI" sz="2800" b="1" dirty="0" smtClean="0"/>
              <a:t>VIR </a:t>
            </a:r>
            <a:r>
              <a:rPr lang="sl-SI" sz="2800" b="1" dirty="0"/>
              <a:t>je snov, iz katere pridobimo IZDELKE. </a:t>
            </a:r>
            <a:r>
              <a:rPr lang="sl-SI" sz="2800" dirty="0"/>
              <a:t>(npr. krompir – čips)</a:t>
            </a:r>
          </a:p>
        </p:txBody>
      </p:sp>
      <p:sp>
        <p:nvSpPr>
          <p:cNvPr id="5" name="Pravokotnik 4"/>
          <p:cNvSpPr/>
          <p:nvPr/>
        </p:nvSpPr>
        <p:spPr>
          <a:xfrm>
            <a:off x="6932022" y="3105835"/>
            <a:ext cx="3300549" cy="2739211"/>
          </a:xfrm>
          <a:prstGeom prst="rect">
            <a:avLst/>
          </a:prstGeom>
        </p:spPr>
        <p:txBody>
          <a:bodyPr wrap="square">
            <a:spAutoFit/>
          </a:bodyPr>
          <a:lstStyle/>
          <a:p>
            <a:r>
              <a:rPr lang="sl-SI" sz="3600" b="1" dirty="0">
                <a:solidFill>
                  <a:srgbClr val="FF0000"/>
                </a:solidFill>
              </a:rPr>
              <a:t>STORITVE </a:t>
            </a:r>
            <a:endParaRPr lang="sl-SI" dirty="0"/>
          </a:p>
          <a:p>
            <a:r>
              <a:rPr lang="sl-SI" sz="2800" b="1" dirty="0" smtClean="0">
                <a:latin typeface="Arial" panose="020B0604020202020204" pitchFamily="34" charset="0"/>
                <a:cs typeface="Arial" panose="020B0604020202020204" pitchFamily="34" charset="0"/>
              </a:rPr>
              <a:t>STORITEV </a:t>
            </a:r>
            <a:r>
              <a:rPr lang="sl-SI" sz="2800" b="1" dirty="0">
                <a:latin typeface="Arial" panose="020B0604020202020204" pitchFamily="34" charset="0"/>
                <a:cs typeface="Arial" panose="020B0604020202020204" pitchFamily="34" charset="0"/>
              </a:rPr>
              <a:t>je dejavnost, ki jo nekdo opravi za nas</a:t>
            </a:r>
            <a:r>
              <a:rPr lang="sl-SI" sz="2400" b="1" dirty="0">
                <a:latin typeface="Arial" panose="020B0604020202020204" pitchFamily="34" charset="0"/>
                <a:cs typeface="Arial" panose="020B0604020202020204" pitchFamily="34" charset="0"/>
              </a:rPr>
              <a:t> </a:t>
            </a:r>
            <a:r>
              <a:rPr lang="sl-SI" sz="2400" dirty="0">
                <a:latin typeface="Arial" panose="020B0604020202020204" pitchFamily="34" charset="0"/>
                <a:cs typeface="Arial" panose="020B0604020202020204" pitchFamily="34" charset="0"/>
              </a:rPr>
              <a:t>(npr. obisk pri zdravniku, frizerju …)</a:t>
            </a:r>
          </a:p>
        </p:txBody>
      </p:sp>
      <p:sp>
        <p:nvSpPr>
          <p:cNvPr id="6" name="Puščica dol 5"/>
          <p:cNvSpPr/>
          <p:nvPr/>
        </p:nvSpPr>
        <p:spPr>
          <a:xfrm>
            <a:off x="3082834" y="2305109"/>
            <a:ext cx="1314995" cy="6470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7" name="Puščica dol 6"/>
          <p:cNvSpPr/>
          <p:nvPr/>
        </p:nvSpPr>
        <p:spPr>
          <a:xfrm>
            <a:off x="7341326" y="2368731"/>
            <a:ext cx="1402080" cy="7371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9" name="Slika 8"/>
          <p:cNvPicPr>
            <a:picLocks noChangeAspect="1"/>
          </p:cNvPicPr>
          <p:nvPr/>
        </p:nvPicPr>
        <p:blipFill>
          <a:blip r:embed="rId2"/>
          <a:stretch>
            <a:fillRect/>
          </a:stretch>
        </p:blipFill>
        <p:spPr>
          <a:xfrm rot="508655">
            <a:off x="10323780" y="1344500"/>
            <a:ext cx="1336442" cy="1336442"/>
          </a:xfrm>
          <a:prstGeom prst="rect">
            <a:avLst/>
          </a:prstGeom>
        </p:spPr>
      </p:pic>
    </p:spTree>
    <p:extLst>
      <p:ext uri="{BB962C8B-B14F-4D97-AF65-F5344CB8AC3E}">
        <p14:creationId xmlns:p14="http://schemas.microsoft.com/office/powerpoint/2010/main" val="3660255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96686" y="624110"/>
            <a:ext cx="10807925" cy="1280890"/>
          </a:xfrm>
        </p:spPr>
        <p:txBody>
          <a:bodyPr>
            <a:normAutofit fontScale="90000"/>
          </a:bodyPr>
          <a:lstStyle/>
          <a:p>
            <a:r>
              <a:rPr lang="sl-SI" b="1" dirty="0"/>
              <a:t>Večino potreb zadovoljimo v družini. </a:t>
            </a:r>
            <a:br>
              <a:rPr lang="sl-SI" b="1" dirty="0"/>
            </a:br>
            <a:r>
              <a:rPr lang="sl-SI" sz="3100" dirty="0">
                <a:solidFill>
                  <a:srgbClr val="0070C0"/>
                </a:solidFill>
                <a:latin typeface="Arial" panose="020B0604020202020204" pitchFamily="34" charset="0"/>
                <a:cs typeface="Arial" panose="020B0604020202020204" pitchFamily="34" charset="0"/>
              </a:rPr>
              <a:t>Čas, denar, energija, hrana in okolje so osnovni viri za zadovoljevanje potreb.</a:t>
            </a:r>
            <a:br>
              <a:rPr lang="sl-SI" sz="3100" dirty="0">
                <a:solidFill>
                  <a:srgbClr val="0070C0"/>
                </a:solidFill>
                <a:latin typeface="Arial" panose="020B0604020202020204" pitchFamily="34" charset="0"/>
                <a:cs typeface="Arial" panose="020B0604020202020204" pitchFamily="34" charset="0"/>
              </a:rPr>
            </a:br>
            <a:r>
              <a:rPr lang="sl-SI" sz="3100" dirty="0" smtClean="0">
                <a:latin typeface="Arial" panose="020B0604020202020204" pitchFamily="34" charset="0"/>
                <a:cs typeface="Arial" panose="020B0604020202020204" pitchFamily="34" charset="0"/>
              </a:rPr>
              <a:t>Starši imajo različne poklice, v zameno za delo dobijo denar (osebni dohodek). </a:t>
            </a:r>
            <a:br>
              <a:rPr lang="sl-SI" sz="3100" dirty="0" smtClean="0">
                <a:latin typeface="Arial" panose="020B0604020202020204" pitchFamily="34" charset="0"/>
                <a:cs typeface="Arial" panose="020B0604020202020204" pitchFamily="34" charset="0"/>
              </a:rPr>
            </a:br>
            <a:r>
              <a:rPr lang="sl-SI" sz="3100" dirty="0" smtClean="0">
                <a:latin typeface="Arial" panose="020B0604020202020204" pitchFamily="34" charset="0"/>
                <a:cs typeface="Arial" panose="020B0604020202020204" pitchFamily="34" charset="0"/>
              </a:rPr>
              <a:t>Denar porabimo za nakup stvari, ki jih družina potrebuje. </a:t>
            </a:r>
            <a:br>
              <a:rPr lang="sl-SI" sz="3100" dirty="0" smtClean="0">
                <a:latin typeface="Arial" panose="020B0604020202020204" pitchFamily="34" charset="0"/>
                <a:cs typeface="Arial" panose="020B0604020202020204" pitchFamily="34" charset="0"/>
              </a:rPr>
            </a:br>
            <a:r>
              <a:rPr lang="sl-SI" sz="3100" dirty="0" smtClean="0">
                <a:latin typeface="Arial" panose="020B0604020202020204" pitchFamily="34" charset="0"/>
                <a:cs typeface="Arial" panose="020B0604020202020204" pitchFamily="34" charset="0"/>
              </a:rPr>
              <a:t>Vsaka družina pa potrebuje hrano, obleko, stanovanje, igrače, knjige in druge stvari, ki jih kupimo z denarjem. </a:t>
            </a:r>
            <a:br>
              <a:rPr lang="sl-SI" sz="3100" dirty="0" smtClean="0">
                <a:latin typeface="Arial" panose="020B0604020202020204" pitchFamily="34" charset="0"/>
                <a:cs typeface="Arial" panose="020B0604020202020204" pitchFamily="34" charset="0"/>
              </a:rPr>
            </a:br>
            <a:r>
              <a:rPr lang="sl-SI" sz="3100" dirty="0" smtClean="0">
                <a:latin typeface="Arial" panose="020B0604020202020204" pitchFamily="34" charset="0"/>
                <a:cs typeface="Arial" panose="020B0604020202020204" pitchFamily="34" charset="0"/>
              </a:rPr>
              <a:t/>
            </a:r>
            <a:br>
              <a:rPr lang="sl-SI" sz="3100" dirty="0" smtClean="0">
                <a:latin typeface="Arial" panose="020B0604020202020204" pitchFamily="34" charset="0"/>
                <a:cs typeface="Arial" panose="020B0604020202020204" pitchFamily="34" charset="0"/>
              </a:rPr>
            </a:br>
            <a:endParaRPr lang="sl-SI" sz="3100" dirty="0">
              <a:latin typeface="Arial" panose="020B0604020202020204" pitchFamily="34" charset="0"/>
              <a:cs typeface="Arial" panose="020B0604020202020204" pitchFamily="34" charset="0"/>
            </a:endParaRPr>
          </a:p>
        </p:txBody>
      </p:sp>
      <p:pic>
        <p:nvPicPr>
          <p:cNvPr id="3" name="Slika 2"/>
          <p:cNvPicPr>
            <a:picLocks noChangeAspect="1"/>
          </p:cNvPicPr>
          <p:nvPr/>
        </p:nvPicPr>
        <p:blipFill>
          <a:blip r:embed="rId2"/>
          <a:stretch>
            <a:fillRect/>
          </a:stretch>
        </p:blipFill>
        <p:spPr>
          <a:xfrm>
            <a:off x="1460543" y="4278663"/>
            <a:ext cx="3366086" cy="2244057"/>
          </a:xfrm>
          <a:prstGeom prst="rect">
            <a:avLst/>
          </a:prstGeom>
        </p:spPr>
      </p:pic>
      <p:pic>
        <p:nvPicPr>
          <p:cNvPr id="4" name="Slika 3"/>
          <p:cNvPicPr>
            <a:picLocks noChangeAspect="1"/>
          </p:cNvPicPr>
          <p:nvPr/>
        </p:nvPicPr>
        <p:blipFill>
          <a:blip r:embed="rId3"/>
          <a:stretch>
            <a:fillRect/>
          </a:stretch>
        </p:blipFill>
        <p:spPr>
          <a:xfrm>
            <a:off x="5186498" y="4278663"/>
            <a:ext cx="4445182" cy="2322434"/>
          </a:xfrm>
          <a:prstGeom prst="rect">
            <a:avLst/>
          </a:prstGeom>
        </p:spPr>
      </p:pic>
    </p:spTree>
    <p:extLst>
      <p:ext uri="{BB962C8B-B14F-4D97-AF65-F5344CB8AC3E}">
        <p14:creationId xmlns:p14="http://schemas.microsoft.com/office/powerpoint/2010/main" val="328450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88571" y="415104"/>
            <a:ext cx="10566852" cy="1280890"/>
          </a:xfrm>
        </p:spPr>
        <p:txBody>
          <a:bodyPr>
            <a:normAutofit fontScale="90000"/>
          </a:bodyPr>
          <a:lstStyle/>
          <a:p>
            <a:r>
              <a:rPr lang="sl-SI" dirty="0" smtClean="0">
                <a:latin typeface="Arial" panose="020B0604020202020204" pitchFamily="34" charset="0"/>
                <a:cs typeface="Arial" panose="020B0604020202020204" pitchFamily="34" charset="0"/>
              </a:rPr>
              <a:t>Polona in Igor svojo potrebo po hrani zelo rada potešita s kosom kruha in z jogurtom. Od kje pa pride ta hrana?</a:t>
            </a:r>
            <a:endParaRPr lang="sl-SI" dirty="0">
              <a:latin typeface="Arial" panose="020B0604020202020204" pitchFamily="34" charset="0"/>
              <a:cs typeface="Arial" panose="020B0604020202020204" pitchFamily="34" charset="0"/>
            </a:endParaRPr>
          </a:p>
        </p:txBody>
      </p:sp>
      <p:pic>
        <p:nvPicPr>
          <p:cNvPr id="4" name="Označba mesta vsebine 3"/>
          <p:cNvPicPr>
            <a:picLocks noGrp="1" noChangeAspect="1"/>
          </p:cNvPicPr>
          <p:nvPr>
            <p:ph idx="1"/>
          </p:nvPr>
        </p:nvPicPr>
        <p:blipFill>
          <a:blip r:embed="rId2"/>
          <a:stretch>
            <a:fillRect/>
          </a:stretch>
        </p:blipFill>
        <p:spPr>
          <a:xfrm>
            <a:off x="1548054" y="1657478"/>
            <a:ext cx="1902117" cy="2267909"/>
          </a:xfrm>
          <a:prstGeom prst="rect">
            <a:avLst/>
          </a:prstGeom>
        </p:spPr>
      </p:pic>
      <p:pic>
        <p:nvPicPr>
          <p:cNvPr id="5" name="Slika 4"/>
          <p:cNvPicPr>
            <a:picLocks noChangeAspect="1"/>
          </p:cNvPicPr>
          <p:nvPr/>
        </p:nvPicPr>
        <p:blipFill>
          <a:blip r:embed="rId3"/>
          <a:stretch>
            <a:fillRect/>
          </a:stretch>
        </p:blipFill>
        <p:spPr>
          <a:xfrm>
            <a:off x="1512136" y="4611247"/>
            <a:ext cx="1926503" cy="1914310"/>
          </a:xfrm>
          <a:prstGeom prst="rect">
            <a:avLst/>
          </a:prstGeom>
        </p:spPr>
      </p:pic>
      <p:pic>
        <p:nvPicPr>
          <p:cNvPr id="6" name="Slika 5"/>
          <p:cNvPicPr>
            <a:picLocks noChangeAspect="1"/>
          </p:cNvPicPr>
          <p:nvPr/>
        </p:nvPicPr>
        <p:blipFill>
          <a:blip r:embed="rId4"/>
          <a:stretch>
            <a:fillRect/>
          </a:stretch>
        </p:blipFill>
        <p:spPr>
          <a:xfrm>
            <a:off x="4021665" y="2398224"/>
            <a:ext cx="3645724" cy="3115326"/>
          </a:xfrm>
          <a:prstGeom prst="rect">
            <a:avLst/>
          </a:prstGeom>
        </p:spPr>
      </p:pic>
      <p:pic>
        <p:nvPicPr>
          <p:cNvPr id="7" name="Slika 6"/>
          <p:cNvPicPr>
            <a:picLocks noChangeAspect="1"/>
          </p:cNvPicPr>
          <p:nvPr/>
        </p:nvPicPr>
        <p:blipFill>
          <a:blip r:embed="rId5"/>
          <a:stretch>
            <a:fillRect/>
          </a:stretch>
        </p:blipFill>
        <p:spPr>
          <a:xfrm>
            <a:off x="7970637" y="2791432"/>
            <a:ext cx="2798307" cy="2139881"/>
          </a:xfrm>
          <a:prstGeom prst="rect">
            <a:avLst/>
          </a:prstGeom>
        </p:spPr>
      </p:pic>
      <p:pic>
        <p:nvPicPr>
          <p:cNvPr id="9" name="Slika 8"/>
          <p:cNvPicPr>
            <a:picLocks noChangeAspect="1"/>
          </p:cNvPicPr>
          <p:nvPr/>
        </p:nvPicPr>
        <p:blipFill>
          <a:blip r:embed="rId6"/>
          <a:stretch>
            <a:fillRect/>
          </a:stretch>
        </p:blipFill>
        <p:spPr>
          <a:xfrm>
            <a:off x="1413930" y="4041220"/>
            <a:ext cx="2170364" cy="573074"/>
          </a:xfrm>
          <a:prstGeom prst="rect">
            <a:avLst/>
          </a:prstGeom>
        </p:spPr>
      </p:pic>
      <p:pic>
        <p:nvPicPr>
          <p:cNvPr id="10" name="Slika 9"/>
          <p:cNvPicPr>
            <a:picLocks noChangeAspect="1"/>
          </p:cNvPicPr>
          <p:nvPr/>
        </p:nvPicPr>
        <p:blipFill>
          <a:blip r:embed="rId7"/>
          <a:stretch>
            <a:fillRect/>
          </a:stretch>
        </p:blipFill>
        <p:spPr>
          <a:xfrm>
            <a:off x="8464455" y="5064997"/>
            <a:ext cx="1810669" cy="573074"/>
          </a:xfrm>
          <a:prstGeom prst="rect">
            <a:avLst/>
          </a:prstGeom>
        </p:spPr>
      </p:pic>
      <p:pic>
        <p:nvPicPr>
          <p:cNvPr id="13" name="Slika 12"/>
          <p:cNvPicPr>
            <a:picLocks noChangeAspect="1"/>
          </p:cNvPicPr>
          <p:nvPr/>
        </p:nvPicPr>
        <p:blipFill>
          <a:blip r:embed="rId8"/>
          <a:stretch>
            <a:fillRect/>
          </a:stretch>
        </p:blipFill>
        <p:spPr>
          <a:xfrm>
            <a:off x="4968611" y="3730315"/>
            <a:ext cx="1810669" cy="853514"/>
          </a:xfrm>
          <a:prstGeom prst="rect">
            <a:avLst/>
          </a:prstGeom>
        </p:spPr>
      </p:pic>
      <p:pic>
        <p:nvPicPr>
          <p:cNvPr id="14" name="Slika 13"/>
          <p:cNvPicPr>
            <a:picLocks noChangeAspect="1"/>
          </p:cNvPicPr>
          <p:nvPr/>
        </p:nvPicPr>
        <p:blipFill>
          <a:blip r:embed="rId9"/>
          <a:stretch>
            <a:fillRect/>
          </a:stretch>
        </p:blipFill>
        <p:spPr>
          <a:xfrm>
            <a:off x="3603482" y="4126572"/>
            <a:ext cx="597460" cy="402371"/>
          </a:xfrm>
          <a:prstGeom prst="rect">
            <a:avLst/>
          </a:prstGeom>
        </p:spPr>
      </p:pic>
      <p:pic>
        <p:nvPicPr>
          <p:cNvPr id="15" name="Slika 14"/>
          <p:cNvPicPr>
            <a:picLocks noChangeAspect="1"/>
          </p:cNvPicPr>
          <p:nvPr/>
        </p:nvPicPr>
        <p:blipFill>
          <a:blip r:embed="rId9"/>
          <a:stretch>
            <a:fillRect/>
          </a:stretch>
        </p:blipFill>
        <p:spPr>
          <a:xfrm>
            <a:off x="7035479" y="3955887"/>
            <a:ext cx="597460" cy="402371"/>
          </a:xfrm>
          <a:prstGeom prst="rect">
            <a:avLst/>
          </a:prstGeom>
        </p:spPr>
      </p:pic>
    </p:spTree>
    <p:extLst>
      <p:ext uri="{BB962C8B-B14F-4D97-AF65-F5344CB8AC3E}">
        <p14:creationId xmlns:p14="http://schemas.microsoft.com/office/powerpoint/2010/main" val="141144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097281" y="624110"/>
            <a:ext cx="10407332" cy="1280890"/>
          </a:xfrm>
        </p:spPr>
        <p:txBody>
          <a:bodyPr/>
          <a:lstStyle/>
          <a:p>
            <a:r>
              <a:rPr lang="sl-SI" dirty="0" smtClean="0"/>
              <a:t>V zvezek pisno </a:t>
            </a:r>
            <a:r>
              <a:rPr lang="sl-SI" dirty="0"/>
              <a:t>odgovori na naslednja vprašanja:</a:t>
            </a:r>
          </a:p>
        </p:txBody>
      </p:sp>
      <p:sp>
        <p:nvSpPr>
          <p:cNvPr id="3" name="Označba mesta vsebine 2"/>
          <p:cNvSpPr>
            <a:spLocks noGrp="1"/>
          </p:cNvSpPr>
          <p:nvPr>
            <p:ph idx="1"/>
          </p:nvPr>
        </p:nvSpPr>
        <p:spPr>
          <a:xfrm>
            <a:off x="1097280" y="2133600"/>
            <a:ext cx="10407332" cy="3777622"/>
          </a:xfrm>
        </p:spPr>
        <p:txBody>
          <a:bodyPr/>
          <a:lstStyle/>
          <a:p>
            <a:r>
              <a:rPr lang="sl-SI" dirty="0" smtClean="0"/>
              <a:t>1</a:t>
            </a:r>
            <a:r>
              <a:rPr lang="sl-SI" dirty="0"/>
              <a:t>. Kaj so viri in kaj izdelki? Navedi </a:t>
            </a:r>
            <a:r>
              <a:rPr lang="sl-SI" dirty="0" smtClean="0"/>
              <a:t>primere. </a:t>
            </a:r>
          </a:p>
          <a:p>
            <a:r>
              <a:rPr lang="sl-SI" dirty="0" smtClean="0"/>
              <a:t>2</a:t>
            </a:r>
            <a:r>
              <a:rPr lang="sl-SI" dirty="0"/>
              <a:t>. Kaj so storitve? Navedi nekaj primerov. </a:t>
            </a:r>
            <a:endParaRPr lang="sl-SI" dirty="0" smtClean="0"/>
          </a:p>
          <a:p>
            <a:r>
              <a:rPr lang="sl-SI" dirty="0" smtClean="0"/>
              <a:t>3</a:t>
            </a:r>
            <a:r>
              <a:rPr lang="sl-SI" dirty="0"/>
              <a:t>. V kemični čistilnici so vam očistili hlače. Kaj so za vas opravili</a:t>
            </a:r>
            <a:r>
              <a:rPr lang="sl-SI" dirty="0" smtClean="0"/>
              <a:t>?</a:t>
            </a:r>
          </a:p>
          <a:p>
            <a:r>
              <a:rPr lang="sl-SI" dirty="0" smtClean="0"/>
              <a:t>4. Pravilno uporabi besede; </a:t>
            </a:r>
            <a:r>
              <a:rPr lang="sl-SI" i="1" dirty="0" smtClean="0"/>
              <a:t>storitev, izdelki </a:t>
            </a:r>
            <a:r>
              <a:rPr lang="sl-SI" dirty="0" smtClean="0"/>
              <a:t>in </a:t>
            </a:r>
            <a:r>
              <a:rPr lang="sl-SI" i="1" dirty="0" smtClean="0"/>
              <a:t>viri:</a:t>
            </a:r>
          </a:p>
          <a:p>
            <a:pPr marL="0" indent="0">
              <a:lnSpc>
                <a:spcPct val="200000"/>
              </a:lnSpc>
              <a:buNone/>
            </a:pPr>
            <a:r>
              <a:rPr lang="sl-SI" i="1" dirty="0" smtClean="0"/>
              <a:t>__________________ so snovi, iz katerih pridobimo __________________ za zadovoljevanje naših potreb in želja. Naročene dejavnosti, ki jih za nas opravijo druge osebe, imenujemo __________________.  </a:t>
            </a:r>
          </a:p>
          <a:p>
            <a:pPr>
              <a:lnSpc>
                <a:spcPct val="200000"/>
              </a:lnSpc>
            </a:pPr>
            <a:endParaRPr lang="sl-SI" i="1" dirty="0"/>
          </a:p>
        </p:txBody>
      </p:sp>
      <p:pic>
        <p:nvPicPr>
          <p:cNvPr id="4" name="Slika 3"/>
          <p:cNvPicPr>
            <a:picLocks noChangeAspect="1"/>
          </p:cNvPicPr>
          <p:nvPr/>
        </p:nvPicPr>
        <p:blipFill>
          <a:blip r:embed="rId2"/>
          <a:stretch>
            <a:fillRect/>
          </a:stretch>
        </p:blipFill>
        <p:spPr>
          <a:xfrm flipH="1">
            <a:off x="10168617" y="800916"/>
            <a:ext cx="1218384" cy="1218384"/>
          </a:xfrm>
          <a:prstGeom prst="rect">
            <a:avLst/>
          </a:prstGeom>
        </p:spPr>
      </p:pic>
    </p:spTree>
    <p:extLst>
      <p:ext uri="{BB962C8B-B14F-4D97-AF65-F5344CB8AC3E}">
        <p14:creationId xmlns:p14="http://schemas.microsoft.com/office/powerpoint/2010/main" val="2665765168"/>
      </p:ext>
    </p:extLst>
  </p:cSld>
  <p:clrMapOvr>
    <a:masterClrMapping/>
  </p:clrMapOvr>
</p:sld>
</file>

<file path=ppt/theme/theme1.xml><?xml version="1.0" encoding="utf-8"?>
<a:theme xmlns:a="http://schemas.openxmlformats.org/drawingml/2006/main" name="Šelest">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40</TotalTime>
  <Words>233</Words>
  <Application>Microsoft Office PowerPoint</Application>
  <PresentationFormat>Širokozaslonsko</PresentationFormat>
  <Paragraphs>27</Paragraphs>
  <Slides>6</Slides>
  <Notes>0</Notes>
  <HiddenSlides>0</HiddenSlides>
  <MMClips>0</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6</vt:i4>
      </vt:variant>
    </vt:vector>
  </HeadingPairs>
  <TitlesOfParts>
    <vt:vector size="10" baseType="lpstr">
      <vt:lpstr>Arial</vt:lpstr>
      <vt:lpstr>Century Gothic</vt:lpstr>
      <vt:lpstr>Wingdings 3</vt:lpstr>
      <vt:lpstr>Šelest</vt:lpstr>
      <vt:lpstr>KJE DOBIM VSE POTREBNO ZA ŽIVLJENJE</vt:lpstr>
      <vt:lpstr>Naše potrebe zadovoljujemo z izdelki in storitvami.  • Storitve opravljajo frizerji, maserji, zdravniki, taksisti, učitelji, poštarji, ...  • Izdelki so čokolada, čips, telefon, revija, omara, klobuk...</vt:lpstr>
      <vt:lpstr>      Kje dobimo vse potrebno za življenje?</vt:lpstr>
      <vt:lpstr>Večino potreb zadovoljimo v družini.  Čas, denar, energija, hrana in okolje so osnovni viri za zadovoljevanje potreb. Starši imajo različne poklice, v zameno za delo dobijo denar (osebni dohodek).  Denar porabimo za nakup stvari, ki jih družina potrebuje.  Vsaka družina pa potrebuje hrano, obleko, stanovanje, igrače, knjige in druge stvari, ki jih kupimo z denarjem.   </vt:lpstr>
      <vt:lpstr>Polona in Igor svojo potrebo po hrani zelo rada potešita s kosom kruha in z jogurtom. Od kje pa pride ta hrana?</vt:lpstr>
      <vt:lpstr>V zvezek pisno odgovori na naslednja vprašanja: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KJE DOBIM VSE POTREBNO ZA ŽIVLJENJE</dc:title>
  <dc:creator>Nadja Černetič</dc:creator>
  <cp:lastModifiedBy>Nadja Černetič</cp:lastModifiedBy>
  <cp:revision>6</cp:revision>
  <dcterms:created xsi:type="dcterms:W3CDTF">2020-12-03T15:19:36Z</dcterms:created>
  <dcterms:modified xsi:type="dcterms:W3CDTF">2020-12-03T15:59:36Z</dcterms:modified>
</cp:coreProperties>
</file>