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3" r:id="rId5"/>
    <p:sldId id="258" r:id="rId6"/>
    <p:sldId id="264" r:id="rId7"/>
    <p:sldId id="259" r:id="rId8"/>
    <p:sldId id="260" r:id="rId9"/>
    <p:sldId id="261" r:id="rId10"/>
  </p:sldIdLst>
  <p:sldSz cx="12192000" cy="6858000"/>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ink/ink1.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39.7093" units="1/cm"/>
          <inkml:channelProperty channel="Y" name="resolution" value="39.79275" units="1/cm"/>
          <inkml:channelProperty channel="T" name="resolution" value="1" units="1/dev"/>
        </inkml:channelProperties>
      </inkml:inkSource>
      <inkml:timestamp xml:id="ts0" timeString="2020-12-01T11:03:12.547"/>
    </inkml:context>
    <inkml:brush xml:id="br0">
      <inkml:brushProperty name="width" value="0.06667" units="cm"/>
      <inkml:brushProperty name="height" value="0.06667" units="cm"/>
      <inkml:brushProperty name="color" value="#ED1C24"/>
      <inkml:brushProperty name="fitToCurve" value="1"/>
    </inkml:brush>
  </inkml:definitions>
  <inkml:traceGroup>
    <inkml:annotationXML>
      <emma:emma xmlns:emma="http://www.w3.org/2003/04/emma" version="1.0">
        <emma:interpretation id="{6F89E0D4-1B25-41CB-AA2B-66726D26F41F}" emma:medium="tactile" emma:mode="ink">
          <msink:context xmlns:msink="http://schemas.microsoft.com/ink/2010/main" type="inkDrawing" rotatedBoundingBox="10446,5222 10461,5222 10461,5237 10446,5237" shapeName="Other">
            <msink:destinationLink direction="with" ref="{214DF613-0F8E-47EC-B3F1-596C9EBB8A00}"/>
          </msink:context>
        </emma:interpretation>
      </emma:emma>
    </inkml:annotationXML>
    <inkml:trace contextRef="#ctx0" brushRef="#br0">0 0 0</inkml:trace>
  </inkml:traceGroup>
</inkml:ink>
</file>

<file path=ppt/ink/ink10.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39.7093" units="1/cm"/>
          <inkml:channelProperty channel="Y" name="resolution" value="39.79275" units="1/cm"/>
          <inkml:channelProperty channel="T" name="resolution" value="1" units="1/dev"/>
        </inkml:channelProperties>
      </inkml:inkSource>
      <inkml:timestamp xml:id="ts0" timeString="2020-12-01T11:04:28.330"/>
    </inkml:context>
    <inkml:brush xml:id="br0">
      <inkml:brushProperty name="width" value="0.06667" units="cm"/>
      <inkml:brushProperty name="height" value="0.06667" units="cm"/>
      <inkml:brushProperty name="color" value="#177D36"/>
      <inkml:brushProperty name="fitToCurve" value="1"/>
    </inkml:brush>
  </inkml:definitions>
  <inkml:traceGroup>
    <inkml:annotationXML>
      <emma:emma xmlns:emma="http://www.w3.org/2003/04/emma" version="1.0">
        <emma:interpretation id="{B49CCF0C-8469-48EE-AFAD-A220094B39A2}" emma:medium="tactile" emma:mode="ink">
          <msink:context xmlns:msink="http://schemas.microsoft.com/ink/2010/main" type="inkDrawing" rotatedBoundingBox="8907,11805 19512,9315 19639,9854 9033,12343" semanticType="callout" shapeName="Other"/>
        </emma:interpretation>
      </emma:emma>
    </inkml:annotationXML>
    <inkml:trace contextRef="#ctx0" brushRef="#br0">0 2259 0,'36'0'31,"71"0"-31,-35 0 16,35 0-16,1 0 16,-1 0-1,36 0-15,0 0 16,0 0 0,0 0-16,0 0 15,0 0-15,1 0 16,34 0-1,1 0-15,-36 0 16,108-36-16,-37-71 16,37 35-1,-36 1-15,-1-1 16,-35 1 0,0 71-16,36-72 15,-72 36-15,0-35 16,0 35-1,0 0-15,-36 36 16,1-36 0,-37 36-16,37-35 15,-37-1-15,1 36 16,-37 0 0,1 0-16,-36-36 15,36 36-15,0 0 281,-1-36-281,37 36 16,35 0 0,1 0-16,35-35 15,0-1-15,-36 36 16,-35-36 0,-1 36-16,1 0 15,-1 0 1,1-36-16,-1 36 15,-35-36-15,0 36 16,71-35 0,-71 35-16,36 0 15,-1 0-15,1-36 16,35 36 0,0 0-16,-35-36 15,0 36 1,-1 0-16,1 0 15,-37 0-15,37 0 16,-36 0 0,0 0-16,-1 0 15,37-36 251,-72 1-250,71 35-16,1-72 15,71 36 1,0-35-16,-36-1 15,72 1-15,-36 35 16,1-36 0,-37 37-16,0-1 15,-35 36 1,-1-36-16,37 0 16,-37 0-16,1 36 15,-37 0 1,37 0-16,0-35 15,-37 35-15,1 0 16,36 0 0,-37 0-1,1 0 1,0 0 218,0 0-218,0-36-16,-1 0 16,37 36-16,-36-36 15,-1 1 1,37 35-16,-36 0 31,0 0-31,-1-36 16,1 36-1,0-36 1,0 36 0,-1 0-16,1-36 15,0 36 1,0 0-1,-1-36 1,1 36-16,0-35 16,0 35-1,0-36 1,-1 36 0,1 0 62,0 0-63,-36-36 1,36 36-16,-1 0 16,1 0-1,0 0 1,0 0-1,0 0 79,-1 0-78,1 0 15</inkml:trace>
  </inkml:traceGroup>
</inkml:ink>
</file>

<file path=ppt/ink/ink11.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39.7093" units="1/cm"/>
          <inkml:channelProperty channel="Y" name="resolution" value="39.79275" units="1/cm"/>
          <inkml:channelProperty channel="T" name="resolution" value="1" units="1/dev"/>
        </inkml:channelProperties>
      </inkml:inkSource>
      <inkml:timestamp xml:id="ts0" timeString="2020-12-01T11:07:13.879"/>
    </inkml:context>
    <inkml:brush xml:id="br0">
      <inkml:brushProperty name="width" value="0.04667" units="cm"/>
      <inkml:brushProperty name="height" value="0.04667" units="cm"/>
      <inkml:brushProperty name="color" value="#177D36"/>
      <inkml:brushProperty name="fitToCurve" value="1"/>
    </inkml:brush>
  </inkml:definitions>
  <inkml:traceGroup>
    <inkml:annotationXML>
      <emma:emma xmlns:emma="http://www.w3.org/2003/04/emma" version="1.0">
        <emma:interpretation id="{2AC11B86-9E73-4D5B-8B26-1F65A9AABDB3}" emma:medium="tactile" emma:mode="ink">
          <msink:context xmlns:msink="http://schemas.microsoft.com/ink/2010/main" type="inkDrawing" rotatedBoundingBox="9086,11698 19095,3526 19869,4473 9859,12645" semanticType="callout" shapeName="Other"/>
        </emma:interpretation>
      </emma:emma>
    </inkml:annotationXML>
    <inkml:trace contextRef="#ctx0" brushRef="#br0">0 7552 0,'36'35'32,"0"-35"-32,-1 0 15,1 0-15,0 0 16,0 0 0,71 0-16,-35 0 15,35 0-15,-35 0 16,35 0-1,-36 0-15,1 0 16,35 0 0,-35-35-16,71-1 15,0 0-15,0-35 16,72-37 0,-36 1-16,35-36 15,1-36 1,0 0-16,71-36 15,-36 72-15,-35 0 16,35 0 0,-35 72-16,-72-37 15,0 37-15,36-1 16,-36-35 0,72-72-16,-72 72 15,71-72 1,-35 0-16,-36 0 15,-35 36-15,71-36 16,-72 72 0,0-36-16,-35 35 15,35 37-15,-71-37 16,0 73 0,-1-1-16,1 0 250,-36 0-235,108-71 1,70-108-16,1 1 15,-36-1-15,36 0 16,0 1 0,0 35-16,0 0 15,-36 0 1,72 36-16,-108 71 16,36 1-16,-71-1 15,-1 1 1,1-1-16,35 1 15,-71 35 1,35-36-16,37 1 16,-73 35-16,37-36 15,-36 1 1,35 35-16,1-71 16,-1 35-16,1 1 15,35-1 1,-71 36-16,0 1 15,0 35 1,-36-36 0,71 0 234,1 36-250,-36-71 15,71 35 1,0 0-16,-71 0 16,36 0-1,-1-35-15,-35 71 16,0-36-16,35 0 15,-35 36 1,0-35-16,35-1 16,-35 36-16,36-36 15,-37 0 1,1 36-16,36 0 16,-37-36-1,1 1-15,0 35 16,-36-36-16,72 36 15,-72-36 1,35 36-16,1 0 31,0 0 188</inkml:trace>
  </inkml:traceGroup>
</inkml:ink>
</file>

<file path=ppt/ink/ink12.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39.7093" units="1/cm"/>
          <inkml:channelProperty channel="Y" name="resolution" value="39.79275" units="1/cm"/>
          <inkml:channelProperty channel="T" name="resolution" value="1" units="1/dev"/>
        </inkml:channelProperties>
      </inkml:inkSource>
      <inkml:timestamp xml:id="ts0" timeString="2020-12-01T11:07:22.226"/>
    </inkml:context>
    <inkml:brush xml:id="br0">
      <inkml:brushProperty name="width" value="0.04667" units="cm"/>
      <inkml:brushProperty name="height" value="0.04667" units="cm"/>
      <inkml:brushProperty name="color" value="#FFF200"/>
      <inkml:brushProperty name="fitToCurve" value="1"/>
    </inkml:brush>
  </inkml:definitions>
  <inkml:traceGroup>
    <inkml:annotationXML>
      <emma:emma xmlns:emma="http://www.w3.org/2003/04/emma" version="1.0">
        <emma:interpretation id="{D5CABFD5-C137-4E7A-AEA5-81F66ACEAF96}" emma:medium="tactile" emma:mode="ink">
          <msink:context xmlns:msink="http://schemas.microsoft.com/ink/2010/main" type="inkDrawing" rotatedBoundingBox="7869,9554 19258,5553 19532,6331 8142,10331" shapeName="Other">
            <msink:destinationLink direction="with" ref="{B8FEF042-487B-45C4-AEB2-D931CB0901A7}"/>
          </msink:context>
        </emma:interpretation>
      </emma:emma>
    </inkml:annotationXML>
    <inkml:trace contextRef="#ctx0" brushRef="#br0">0 3578 0,'71'0'94,"1"0"-94,-1 0 16,1 0-1,-1 0-15,37 0 16,35 0 0,71-71-16,1-1 15,35 1-15,37-1 16,-37 1 0,0-1-16,-35 36 15,-36 1-15,36-1 16,-72 0-1,71 0-15,-70 36 16,34-35 0,1-1-16,-36 0 15,36 0-15,-36 0 16,0 1 0,36-1-16,0-36 15,-36-35-15,36 35 16,-36-35-1,0 36-15,-35-37 16,71 1 0,-1 0-16,-70-1 15,35-35-15,36 72 16,-72-37 0,36 1-16,-36 71 15,-71-35 1,36 35-16,-1 0 15,-35 36 1,0 0 0,0-36 249,35 1-249,-35 35 0,36-36-16,35-36 15,72 1 1,35 35-16,-71-36 15,36 1-15,-36-1 16,1 36 0,-1 1-16,0-37 15,36 1 1,-36-1-16,36 1 16,-72 71-16,36-36 15,-36 0 1,1 0-16,-1 0 15,0 36-15,-35-35 16,-1-1 0,1 36-16,35-36 15,-35 36 1,-1-36-16,1 1 16,-36 35-16,35 0 15,1-36 1,-1 0-1,-35 36 1,0 0-16,0 0 16,-1 0-1,1 0 220,0 0-235,0 0 15,35 36 1,37-36-16,-37 36 16,37-1-16,-1 1 15,0-36 1,-71 36-16,0-36 15,35 36 1,-35-36-16,0 0 16,0 0-1,-1 0 1,1 35 0,0-35-1,0 0-15,-1 0 16,1 0-16,0 0 15,0 0 1,0 0 0,-1 0 109</inkml:trace>
  </inkml:traceGroup>
</inkml:ink>
</file>

<file path=ppt/ink/ink13.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39.7093" units="1/cm"/>
          <inkml:channelProperty channel="Y" name="resolution" value="39.79275" units="1/cm"/>
          <inkml:channelProperty channel="T" name="resolution" value="1" units="1/dev"/>
        </inkml:channelProperties>
      </inkml:inkSource>
      <inkml:timestamp xml:id="ts0" timeString="2020-12-01T11:07:27.830"/>
    </inkml:context>
    <inkml:brush xml:id="br0">
      <inkml:brushProperty name="width" value="0.04667" units="cm"/>
      <inkml:brushProperty name="height" value="0.04667" units="cm"/>
      <inkml:brushProperty name="color" value="#FFF200"/>
      <inkml:brushProperty name="fitToCurve" value="1"/>
    </inkml:brush>
  </inkml:definitions>
  <inkml:traceGroup>
    <inkml:annotationXML>
      <emma:emma xmlns:emma="http://www.w3.org/2003/04/emma" version="1.0">
        <emma:interpretation id="{BBD847F8-A5AE-4AB3-8393-C8F0E17A32AE}" emma:medium="tactile" emma:mode="ink">
          <msink:context xmlns:msink="http://schemas.microsoft.com/ink/2010/main" type="inkDrawing" rotatedBoundingBox="7804,9667 19504,12670 19408,13045 7708,10042" shapeName="Other">
            <msink:destinationLink direction="with" ref="{2C7AFC08-E386-4EA0-9E2C-380BFA01B87E}"/>
          </msink:context>
        </emma:interpretation>
      </emma:emma>
    </inkml:annotationXML>
    <inkml:trace contextRef="#ctx0" brushRef="#br0">0 0 0,'36'0'16,"36"0"-1,-1 72-15,36-36 16,72 71-1,36-36-15,-36-35 16,35 72-16,1-37 16,36 1-1,-37-37-15,-35 37 16,36-36 0,-36-1-16,-1 1 15,37 36-15,-72-36 16,36-1-1,-36 37-15,0-36 16,36-1-16,-36 1 16,72 0-1,-72 36-15,36-37 16,-36 37-16,36-1 16,-36-35-1,36 36-15,-36-1 16,0 1-1,0-36-15,72-1 16,-72 37-16,-36-36 16,1 0-1,-37-36-15,-35 35 16,35-35 0,1 36-16,-36-36 15,-1 0-15,37 36 16,0-36-1,-1 0 1,-35 0-16,35 36 31,-35-36 251,0 0-282,36 0 15,35 0-15,0 0 16,36 35-1,-35-35-15,35 0 16,0 0 0,36 36-16,-72 36 15,0-37-15,-35-35 16,35 36 0,-71 0-16,36 0 15,-37-36-15,37 36 16,-1-36-1,-35 35-15,36-35 16,-1 0 0,1 36-16,-1-36 15,1 36-15,35 0 16,-71-36 0,0 0-16,0 0 15,-36 35 1,35-35-16,37 0 265,35 36-265,1 0 16,-1 0 0,0 0-16,1-36 15,-1 35 1,0 1-16,-35 0 16,-1-36-16,1 36 15,-1-1 1,1-35-16,-1 36 15,1 0-15,-36 0 16,0-36 0,71 0-16,-36 0 15,1 36 1,0-36-16,-1 0 16,1 0-16,-1 0 15,-35 0 1,0 0-16,0 0 15,35 0 1,-35 0-16,0 0 16,35 0-16,-35 0 15,0 0 1,-1 0 0,1 0 124,0 0-124,0 0 15,0 0-31,-1 0 16,1 35 15,0-35 63,0 0-63,-1 0 0,1 0 32,0 0-16,0 0-16,0 0 78</inkml:trace>
  </inkml:traceGroup>
</inkml:ink>
</file>

<file path=ppt/ink/ink2.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39.7093" units="1/cm"/>
          <inkml:channelProperty channel="Y" name="resolution" value="39.79275" units="1/cm"/>
          <inkml:channelProperty channel="T" name="resolution" value="1" units="1/dev"/>
        </inkml:channelProperties>
      </inkml:inkSource>
      <inkml:timestamp xml:id="ts0" timeString="2020-12-01T11:03:16.112"/>
    </inkml:context>
    <inkml:brush xml:id="br0">
      <inkml:brushProperty name="width" value="0.06667" units="cm"/>
      <inkml:brushProperty name="height" value="0.06667" units="cm"/>
      <inkml:brushProperty name="color" value="#ED1C24"/>
      <inkml:brushProperty name="fitToCurve" value="1"/>
    </inkml:brush>
  </inkml:definitions>
  <inkml:traceGroup>
    <inkml:annotationXML>
      <emma:emma xmlns:emma="http://www.w3.org/2003/04/emma" version="1.0">
        <emma:interpretation id="{214DF613-0F8E-47EC-B3F1-596C9EBB8A00}" emma:medium="tactile" emma:mode="ink">
          <msink:context xmlns:msink="http://schemas.microsoft.com/ink/2010/main" type="inkDrawing" rotatedBoundingBox="10445,5221 19549,8399 19390,8854 10287,5677" semanticType="callout" shapeName="Other">
            <msink:sourceLink direction="with" ref="{6F89E0D4-1B25-41CB-AA2B-66726D26F41F}"/>
          </msink:context>
        </emma:interpretation>
      </emma:emma>
    </inkml:annotationXML>
    <inkml:trace contextRef="#ctx0" brushRef="#br0">0 0 0,'0'36'125,"35"-36"-110,1 72 1,0-37 0,0 1-16,-1 0 15,1 0 1,0 0-16,36-1 16,-37 1-16,37 0 15,35 35 1,-35-35-16,-1 0 15,1 0 1,-1 0-16,1-1 16,-36 1-16,35 0 15,1 0 1,-36-36-16,35 71 16,1-35-1,-1-36-15,-35 36 16,71 0-16,-71-36 15,36 0 1,-1 35-16,1 1 16,35 0-16,72-36 15,-72 36 1,108-1-16,35 37 16,1 0-1,-72-37-15,0 37 16,-36-1-16,0-35 15,-36 0 1,-35 35-16,35-71 16,-36 72-16,1-36 15,71 35 1,0 1-16,-71-36 16,107 35-1,-72 1-15,0-36 16,-35-1-16,-1 1 15,-35-36 1,0 0 203,0 0-188,71 36-31,-35-36 16,71 36-16,0-1 15,71 37 1,-70-36-16,34-36 16,-35 71-1,36 1-15,-71-36 16,-37-1-16,37 37 15,-37-36 1,36 35-16,-71-35 16,36 36-1,-1-37-15,-35 1 16,0-36-16,0 36 16,-1-36-1,1 36 1,0-36 218,0 0-234,-1 0 16,37 0-1,35 0-15,-35 0 16,-1 0-16,1 0 16,35 0-1,-71 0-15,36 0 16,-37 0-16,1 0 16,0 0-1,0 0 1,0 0-1,-1 0 1,1 35-16,36-35 31,-37 0-15,1 0-16,36 36 31,-1 0-15,-35 0-1,36-36 1,-37 36 0,37-1-1,-36-35 1,-1 36-16,1-36 31,0 36-15,0-36 15,-36 36-31,36-36 31,-1 0-15,1 0 15,-36 35-31,36-35 16,0 0 31,-1 0 125,1 0-110,0 0 1,0 0-48,0 0 1</inkml:trace>
  </inkml:traceGroup>
</inkml:ink>
</file>

<file path=ppt/ink/ink3.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39.7093" units="1/cm"/>
          <inkml:channelProperty channel="Y" name="resolution" value="39.79275" units="1/cm"/>
          <inkml:channelProperty channel="T" name="resolution" value="1" units="1/dev"/>
        </inkml:channelProperties>
      </inkml:inkSource>
      <inkml:timestamp xml:id="ts0" timeString="2020-12-01T11:03:11.492"/>
    </inkml:context>
    <inkml:brush xml:id="br0">
      <inkml:brushProperty name="width" value="0.06667" units="cm"/>
      <inkml:brushProperty name="height" value="0.06667" units="cm"/>
      <inkml:brushProperty name="color" value="#ED1C24"/>
      <inkml:brushProperty name="fitToCurve" value="1"/>
    </inkml:brush>
  </inkml:definitions>
  <inkml:traceGroup>
    <inkml:annotationXML>
      <emma:emma xmlns:emma="http://www.w3.org/2003/04/emma" version="1.0">
        <emma:interpretation id="{82D54383-0D13-475D-B6C7-0BDBAE6AB660}" emma:medium="tactile" emma:mode="ink">
          <msink:context xmlns:msink="http://schemas.microsoft.com/ink/2010/main" type="inkDrawing" rotatedBoundingBox="10446,5222 10461,5222 10461,5237 10446,5237" shapeName="Other"/>
        </emma:interpretation>
      </emma:emma>
    </inkml:annotationXML>
    <inkml:trace contextRef="#ctx0" brushRef="#br0">0 0 0</inkml:trace>
  </inkml:traceGroup>
</inkml:ink>
</file>

<file path=ppt/ink/ink4.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39.7093" units="1/cm"/>
          <inkml:channelProperty channel="Y" name="resolution" value="39.79275" units="1/cm"/>
          <inkml:channelProperty channel="T" name="resolution" value="1" units="1/dev"/>
        </inkml:channelProperties>
      </inkml:inkSource>
      <inkml:timestamp xml:id="ts0" timeString="2020-12-01T11:03:19.593"/>
    </inkml:context>
    <inkml:brush xml:id="br0">
      <inkml:brushProperty name="width" value="0.06667" units="cm"/>
      <inkml:brushProperty name="height" value="0.06667" units="cm"/>
      <inkml:brushProperty name="color" value="#ED1C24"/>
      <inkml:brushProperty name="fitToCurve" value="1"/>
    </inkml:brush>
  </inkml:definitions>
  <inkml:traceGroup>
    <inkml:annotationXML>
      <emma:emma xmlns:emma="http://www.w3.org/2003/04/emma" version="1.0">
        <emma:interpretation id="{8BC8A6A0-A524-4034-9337-4529EF85CCC6}" emma:medium="tactile" emma:mode="ink">
          <msink:context xmlns:msink="http://schemas.microsoft.com/ink/2010/main" type="inkDrawing" rotatedBoundingBox="10410,5257 19736,10428 19212,11372 9886,6201" semanticType="callout" shapeName="Other"/>
        </emma:interpretation>
      </emma:emma>
    </inkml:annotationXML>
    <inkml:trace contextRef="#ctx0" brushRef="#br0">0 0 0,'36'72'62,"35"35"-46,1 36-16,71-36 15,0 72 1,-36-36-16,36 1 16,36-37-16,36 36 15,-1 36 1,1-36-16,0 72 16,35-37-16,-35 1 15,-36 0 1,0 0-16,-1-36 15,1 36 1,36-36-16,0 36 16,-1-36-16,1 0 15,0-35 1,-37-37-16,-34 36 16,70-35-1,-35 35-15,36 1 0,-36 35 0,-36-36 16,71-35-1,-35 35-15,-36-36 16,-35 1 0,35-36-16,-72 35 15,1-35-15,35 0 16,0 0 0,-35-1-16,35 1 15,-35 0-15,-1 0 16,1-36-1,-36 36-15,0-36 16,-1 0 297,37 0-298,-1 35 1,1-35-16,-1 0 15,-35 0 1,36 36-16,-36-36 16,-1 0-1,1 0-15,0 36 16,0-36-16,-1 0 31,1 0-15,0 0 15,0 0-31,0 0 16,35 36-1,-35-36 1,0 0-16,-1 0 16,1 35-1,0-35-15,0 0 16,0 0-16,-1 0 15,73 0 1,-73 36-16,1-36 16,36 36-1,35-36-15,-71 0 16,0 36-16,35-1 16,-35-35-1,0 0-15,35 36 16,-71 0-1,36-36-15,0 36 16,0-36-16,-36 36 16,35-1-1,1-35-15,0 36 16,0-36 0,-1 0-1,-35 36 1,36 0-1,0-36 1,0 0-16,0 0 16,-1 0 124,1 0-77</inkml:trace>
  </inkml:traceGroup>
</inkml:ink>
</file>

<file path=ppt/ink/ink5.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39.7093" units="1/cm"/>
          <inkml:channelProperty channel="Y" name="resolution" value="39.79275" units="1/cm"/>
          <inkml:channelProperty channel="T" name="resolution" value="1" units="1/dev"/>
        </inkml:channelProperties>
      </inkml:inkSource>
      <inkml:timestamp xml:id="ts0" timeString="2020-12-01T11:03:23.196"/>
    </inkml:context>
    <inkml:brush xml:id="br0">
      <inkml:brushProperty name="width" value="0.06667" units="cm"/>
      <inkml:brushProperty name="height" value="0.06667" units="cm"/>
      <inkml:brushProperty name="color" value="#ED1C24"/>
      <inkml:brushProperty name="fitToCurve" value="1"/>
    </inkml:brush>
  </inkml:definitions>
  <inkml:traceGroup>
    <inkml:annotationXML>
      <emma:emma xmlns:emma="http://www.w3.org/2003/04/emma" version="1.0">
        <emma:interpretation id="{2C7AFC08-E386-4EA0-9E2C-380BFA01B87E}" emma:medium="tactile" emma:mode="ink">
          <msink:context xmlns:msink="http://schemas.microsoft.com/ink/2010/main" type="inkDrawing" rotatedBoundingBox="10445,5364 19657,11317 18838,12584 9627,6632" semanticType="callout" shapeName="Other">
            <msink:sourceLink direction="with" ref="{BBD847F8-A5AE-4AB3-8393-C8F0E17A32AE}"/>
          </msink:context>
        </emma:interpretation>
      </emma:emma>
    </inkml:annotationXML>
    <inkml:trace contextRef="#ctx0" brushRef="#br0">0 0 0,'0'36'15,"0"72"1,35-37 0,1 36-16,0 1 15,71 106-15,-35-35 16,35 36 0,-35-36-16,-37-72 15,1-35 1,36 35-16,-1-35 15,-35-1-15,71 36 16,36 37 0,-35-1-16,71-36 15,0 143 1,35-71-16,-71 0 16,36-36-16,-72-35 15,72 35 1,-36 0-16,1-72 15,34 37-15,1-1 16,-71 0 0,71-35-16,-1-1 15,-70 37 1,71-1-16,-36-35 16,36 35-16,-1 36 15,-34-36 1,34 1-16,1-37 15,-71 37-15,35-1 16,-72-36 0,72 37-16,-71-37 15,35-35 1,36 71-16,-107-35 16,71-1-16,1-35 15,-1 36 1,-35-1-16,35-35 15,-36 36-15,1-37 16,-36 1 0,0-36-1,-1 0 220,1 0-204,36 0-15,-1 0-16,-35 0 15,71 36-15,-35-36 16,107 36-1,-72 0-15,36-1 16,-71-35 0,35 36-16,-35-36 15,35 36-15,-36 0 16,1-36 0,-36 0-16,71 35 15,-71-35-15,0 36 16,-1-36-1,1 0-15,0 0 16,36 0 0,-37 36-1,1-36 1,0 0 0,0 0-16,-1 36 31,1-36-31,0 36 15,0-36 1,-36 35 0,36-35 31,-1 36-16,37-36-16,-36 36 1,-1-36 0,1 36-16,0-36 15,0 0 1,-1 0 0,-35 35-16,36-35 31,0 0-31,0 0 78,0 0-62,-1 0 30,1 0-30,0 0 265,0 0-218,-1 0 46,1 0-31</inkml:trace>
  </inkml:traceGroup>
</inkml:ink>
</file>

<file path=ppt/ink/ink6.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39.7093" units="1/cm"/>
          <inkml:channelProperty channel="Y" name="resolution" value="39.79275" units="1/cm"/>
          <inkml:channelProperty channel="T" name="resolution" value="1" units="1/dev"/>
        </inkml:channelProperties>
      </inkml:inkSource>
      <inkml:timestamp xml:id="ts0" timeString="2020-12-01T11:03:30.165"/>
    </inkml:context>
    <inkml:brush xml:id="br0">
      <inkml:brushProperty name="width" value="0.06667" units="cm"/>
      <inkml:brushProperty name="height" value="0.06667" units="cm"/>
      <inkml:brushProperty name="color" value="#3165BB"/>
      <inkml:brushProperty name="fitToCurve" value="1"/>
    </inkml:brush>
  </inkml:definitions>
  <inkml:traceGroup>
    <inkml:annotationXML>
      <emma:emma xmlns:emma="http://www.w3.org/2003/04/emma" version="1.0">
        <emma:interpretation id="{B8FEF042-487B-45C4-AEB2-D931CB0901A7}" emma:medium="tactile" emma:mode="ink">
          <msink:context xmlns:msink="http://schemas.microsoft.com/ink/2010/main" type="inkDrawing" rotatedBoundingBox="8131,7172 19530,5462 19576,5772 8178,7482" semanticType="callout" shapeName="Other">
            <msink:sourceLink direction="with" ref="{845C1B65-FC17-44D1-A5BF-4A5743913BC3}"/>
            <msink:sourceLink direction="with" ref="{D5CABFD5-C137-4E7A-AEA5-81F66ACEAF96}"/>
          </msink:context>
        </emma:interpretation>
      </emma:emma>
    </inkml:annotationXML>
    <inkml:trace contextRef="#ctx0" brushRef="#br0">0 1860 0,'36'0'141,"0"0"-126,71 0-15,-36 0 16,37 0-16,35-36 15,36-35 1,-36 35-16,0 0 16,36 0-1,-36 1-15,-36 35 16,1-36-16,-1 36 16,36 0-1,-36 0-15,36 0 16,-35 0-16,35-36 15,0 36 1,36-36-16,-36 1 16,0-1-1,36 36-15,0-36 16,0 0-16,-1 0 16,-70 1-1,35-1-15,-36 36 16,1-36-16,35 0 15,0 1 1,36-1-16,-36 0 16,0 36-1,0 0-15,-36 0 16,1 0-16,-1 0 16,0-36-1,-35 1-15,-36 35 16,-1-36-1,1 36-15,0 0 16,0 0 234,35 0-234,1 0-1,71 0-15,0 0 16,36-36-16,0 36 16,-36-36-1,-36 36-15,-35-36 16,35 36-1,-71 0-15,71 0 16,-71 0-16,0 0 16,71 0-1,-36 0-15,37 0 16,-37-35 0,37 35-16,-1-36 15,-35 36-15,-1 0 16,1-36-1,-37 36-15,73 0 16,-37 0-16,1 0 16,-1 0-1,1 0-15,-1 0 16,1-36 0,35 36-16,-35 0 15,-1-35-15,1 35 16,-36 0-1,71 0-15,0-36 16,-35 36 0,0 0-16,-1-36 15,1 36-15,-1-36 16,36 0 0,-71 36-16,36 0 15,-36 0 1,35 0-16,-35 0 15,0 0 17,-1 0 233,1 0-249,0 0 0,0-71-16,35 71 15,-35 0 1,0-36-16,35 0 15,-35 36-15,0 0 16,0-35 0,35-1-1,-35 36-15,0 0 16,35-36 0,1 0-16,0 36 31,-37 0-31,1-36 15,0 1-15,35-1 32,-35 36-17,-36-36 1,72 36-16,-37 0 16,-35-36-1,36 36 1,0 0-16,0 0 47,0 0 0,-1 0-32,1 0 1,0 0-1,0 0 79,-1-35-78,37 35-1,-36-36 17,0 36 61,-1 0-77</inkml:trace>
  </inkml:traceGroup>
</inkml:ink>
</file>

<file path=ppt/ink/ink7.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39.7093" units="1/cm"/>
          <inkml:channelProperty channel="Y" name="resolution" value="39.79275" units="1/cm"/>
          <inkml:channelProperty channel="T" name="resolution" value="1" units="1/dev"/>
        </inkml:channelProperties>
      </inkml:inkSource>
      <inkml:timestamp xml:id="ts0" timeString="2020-12-01T11:03:58.072"/>
    </inkml:context>
    <inkml:brush xml:id="br0">
      <inkml:brushProperty name="width" value="0.06667" units="cm"/>
      <inkml:brushProperty name="height" value="0.06667" units="cm"/>
      <inkml:brushProperty name="color" value="#3165BB"/>
      <inkml:brushProperty name="fitToCurve" value="1"/>
    </inkml:brush>
  </inkml:definitions>
  <inkml:traceGroup>
    <inkml:annotationXML>
      <emma:emma xmlns:emma="http://www.w3.org/2003/04/emma" version="1.0">
        <emma:interpretation id="{845C1B65-FC17-44D1-A5BF-4A5743913BC3}" emma:medium="tactile" emma:mode="ink">
          <msink:context xmlns:msink="http://schemas.microsoft.com/ink/2010/main" type="inkDrawing" rotatedBoundingBox="7941,7512 19519,7100 19544,7797 7965,8208" shapeName="Other">
            <msink:destinationLink direction="with" ref="{B8FEF042-487B-45C4-AEB2-D931CB0901A7}"/>
          </msink:context>
        </emma:interpretation>
      </emma:emma>
    </inkml:annotationXML>
    <inkml:trace contextRef="#ctx0" brushRef="#br0">0 91 0,'36'0'1250,"0"0"-1219,0 0-31,-1 36 16,37 0 15,-36-36-31,35 35 16,1 1-1,35-36 1,-35 36-16,35 0 16,0-1-1,72 1-15,-71-36 16,35 36-16,-36-36 15,0 36 1,1-36-16,-37 0 16,37 35-16,35-35 15,35 36 1,-34-36-16,-37 36 16,36 0-1,36-36-15,-72 36 16,-35-1-16,-1-35 15,37 0 1,-37 0-16,1 0 16,-1 0-1,37 0-15,-37 0 16,-35 0-16,35 0 16,1 0-1,-72-35-15,36 35 16,35 0 218,1 0-234,71 0 16,72 0-16,71-72 15,0 36 1,-36 0-16,37 1 16,-37-37-1,36 72-15,-35-36 16,-37 36-16,-35-35 16,36 35-1,-72 0-15,0 0 16,0 0-16,0 0 15,0 0 1,0 0-16,-35 0 16,35 0-1,-36 0-15,-35 0 16,-1 0-16,1 35 16,-36-35-1,-1 0-15,1 0 16,0 0-1,0 0-15,0 0 16,-1 0-16,1 0 234,36 0-218,-1 0 0,72 0-1,108 0-15,-1-35 16,36-37 0,0 1-16,-35-1 15,-36 72-15,-72-36 16,-36 0-1,36 36-15,-71 0 16,-1 0-16,1 0 16,-36 0-1,-1 0 1,1 0 0,0 0 296,0 0-296,-1 0-16,37 0 15,-1 0-15,-35 0 16,0 0 0,0 0-16,0 0 15,-1 0-15,1 0 16,0 0-1,0 0 17,-1 0-1,1 0-15,0 0-1,0 0 48,0 0 46,-1 0-15</inkml:trace>
  </inkml:traceGroup>
</inkml:ink>
</file>

<file path=ppt/ink/ink8.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39.7093" units="1/cm"/>
          <inkml:channelProperty channel="Y" name="resolution" value="39.79275" units="1/cm"/>
          <inkml:channelProperty channel="T" name="resolution" value="1" units="1/dev"/>
        </inkml:channelProperties>
      </inkml:inkSource>
      <inkml:timestamp xml:id="ts0" timeString="2020-12-01T11:04:06.418"/>
    </inkml:context>
    <inkml:brush xml:id="br0">
      <inkml:brushProperty name="width" value="0.06667" units="cm"/>
      <inkml:brushProperty name="height" value="0.06667" units="cm"/>
      <inkml:brushProperty name="color" value="#3165BB"/>
      <inkml:brushProperty name="fitToCurve" value="1"/>
    </inkml:brush>
  </inkml:definitions>
  <inkml:traceGroup>
    <inkml:annotationXML>
      <emma:emma xmlns:emma="http://www.w3.org/2003/04/emma" version="1.0">
        <emma:interpretation id="{E41DA39D-A747-48EF-9A97-A8C0EB28F6FF}" emma:medium="tactile" emma:mode="ink">
          <msink:context xmlns:msink="http://schemas.microsoft.com/ink/2010/main" type="inkDrawing" rotatedBoundingBox="8155,7618 19618,13997 19048,15020 7586,8642" shapeName="Other"/>
        </emma:interpretation>
      </emma:emma>
    </inkml:annotationXML>
    <inkml:trace contextRef="#ctx0" brushRef="#br0">0 0 0,'0'72'78,"36"-1"-63,0-35-15,-1 36 16,37 71 0,-36-72-16,35 1 15,-35-1-15,36 37 16,-1-1 0,1 0-16,35 1 15,-36 35 1,73 0-16,34 0 15,-70 0-15,71 36 16,0-36 0,35 36-16,1-36 15,107 0-15,-108-35 16,37-1 0,-1 0-16,1-35 15,-1 35 1,108 36-16,-108-36 15,1 1-15,35-1 16,0 36 0,-35-35-16,-37 35 15,-35-36-15,-72 0 16,1-35 0,-37-1-16,-35 1 15,0-36 1,0 35-16,-36-35 15,35-36-15,1 36 688,-36 0-672,36-1-16,0 1 15,35 0 1,1 35-16,35 1 15,36 0 1,0 35-16,36 0 16,0 1-16,0-1 15,-36-36 1,36 37-16,-36-1 16,0-35-16,-36 35 15,37 0 1,-1 1-16,0-37 15,-36 36 1,72 1-16,-72-72 16,72 35-16,-36 1 15,36-1 1,-36-35-16,-36-36 16,72 36-1,-36 35-15,1-35 16,-1 0-16,-36 0 15,36-36 1,-71 35-16,-1-35 16,1 36-16,-36-36 31,35 0 188,-35 0-204,0 0 1,35 0-16,-35 0 16,0-36-1,35 1-15,-71-1 16,36 36-16,36-36 15,-37 36 1,1-36-16,0 36 31,0-35-15,-1 35-16,1 0 31,0 0 0,0 0 1,0 0-17,-36-36 1,35 36 15,-35-36-15,36 36-1,0 0 79</inkml:trace>
  </inkml:traceGroup>
</inkml:ink>
</file>

<file path=ppt/ink/ink9.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39.7093" units="1/cm"/>
          <inkml:channelProperty channel="Y" name="resolution" value="39.79275" units="1/cm"/>
          <inkml:channelProperty channel="T" name="resolution" value="1" units="1/dev"/>
        </inkml:channelProperties>
      </inkml:inkSource>
      <inkml:timestamp xml:id="ts0" timeString="2020-12-01T11:04:22.236"/>
    </inkml:context>
    <inkml:brush xml:id="br0">
      <inkml:brushProperty name="width" value="0.06667" units="cm"/>
      <inkml:brushProperty name="height" value="0.06667" units="cm"/>
      <inkml:brushProperty name="color" value="#177D36"/>
      <inkml:brushProperty name="fitToCurve" value="1"/>
    </inkml:brush>
  </inkml:definitions>
  <inkml:traceGroup>
    <inkml:annotationXML>
      <emma:emma xmlns:emma="http://www.w3.org/2003/04/emma" version="1.0">
        <emma:interpretation id="{9B1F910F-21F2-47C1-866C-12F028F84A75}" emma:medium="tactile" emma:mode="ink">
          <msink:context xmlns:msink="http://schemas.microsoft.com/ink/2010/main" type="inkDrawing" rotatedBoundingBox="8437,11107 18719,2208 19532,3147 9249,12046" semanticType="callout" shapeName="Other"/>
        </emma:interpretation>
      </emma:emma>
    </inkml:annotationXML>
    <inkml:trace contextRef="#ctx0" brushRef="#br0">0 8586 0,'36'0'78,"-1"-35"-78,73-1 16,-37-36-16,37 1 15,70-72 1,1-36-16,0 0 15,0-36-15,0 1 16,0 35 0,35-36-16,1 72 15,0-72 1,-36 72-16,-1-36 16,1 0-16,0 1 15,0-1 1,0 36-16,-72-36 15,36 71-15,36-35 16,-71 0 0,70 0-16,1 0 15,0 0 1,36-72-16,0-35 16,71-108-16,0-35 15,-107 71 1,35 107-16,-106 36 15,106-36-15,-106 37 16,35 34 0,-36 37-16,-35 36 15,-37-1 1,37 36-16,-72 1 16,36-1-16,0 0 15,-1 36 266,1 0-265,36 0-16,-1-72 16,72 1-16,-35-1 15,35 1 1,-36-1-16,0 36 16,-35-35-1,-1-1-15,73 37 16,-73-37-16,-35 72 15,35-72 1,-35 37-16,0-1 16,36 0-16,-37-35 15,73 35 1,-73 0-16,1 0 16,36 1-1,-36-37-15,35 72 16,1-72-16,-1 72 15,-35-35 1,35-1-16,1 0 16,-36 36-16,35 0 15,-35-36 1,0 1-16,35 35 16,-35 0-1,-36-36-15,72 36 16,-36-36-16,-1 36 15,37 0 1,-36 0-16,-1 0 16,1-36-16,0 36 15,0 0 1,0 0-16,35-36 31,-35 36-31,0-35 16,-1 35-16,1 0 15,0 0 1,36 0 0,-37 0-1,1 0 1,0 0-16,0 0 16,35-36-1,1 0 1,-37 36-16,1-36 15,36 1 1,-1-1 0,-71 0-1,36 0-15,36 0 16,-37 36 390,1 0-390,0 0-1,0 0-15,0 0 16,-1 0 15</inkml:trace>
  </inkml:traceGroup>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1524000" y="1122363"/>
            <a:ext cx="9144000" cy="2387600"/>
          </a:xfrm>
        </p:spPr>
        <p:txBody>
          <a:bodyPr anchor="b"/>
          <a:lstStyle>
            <a:lvl1pPr algn="ctr">
              <a:defRPr sz="6000"/>
            </a:lvl1pPr>
          </a:lstStyle>
          <a:p>
            <a:r>
              <a:rPr lang="sl-SI" smtClean="0"/>
              <a:t>Uredite slog naslova matrice</a:t>
            </a:r>
            <a:endParaRPr lang="sl-SI"/>
          </a:p>
        </p:txBody>
      </p:sp>
      <p:sp>
        <p:nvSpPr>
          <p:cNvPr id="3" name="Podnaslov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smtClean="0"/>
              <a:t>Kliknite, da uredite slog podnaslova matrice</a:t>
            </a:r>
            <a:endParaRPr lang="sl-SI"/>
          </a:p>
        </p:txBody>
      </p:sp>
      <p:sp>
        <p:nvSpPr>
          <p:cNvPr id="4" name="Označba mesta datuma 3"/>
          <p:cNvSpPr>
            <a:spLocks noGrp="1"/>
          </p:cNvSpPr>
          <p:nvPr>
            <p:ph type="dt" sz="half" idx="10"/>
          </p:nvPr>
        </p:nvSpPr>
        <p:spPr/>
        <p:txBody>
          <a:bodyPr/>
          <a:lstStyle/>
          <a:p>
            <a:fld id="{9B9E581D-9F7A-4473-B524-BD84313CF29D}" type="datetimeFigureOut">
              <a:rPr lang="sl-SI" smtClean="0"/>
              <a:t>1. 12. 2020</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4C9201C8-94C9-435A-B991-4AE41CB2B16B}" type="slidenum">
              <a:rPr lang="sl-SI" smtClean="0"/>
              <a:t>‹#›</a:t>
            </a:fld>
            <a:endParaRPr lang="sl-SI"/>
          </a:p>
        </p:txBody>
      </p:sp>
    </p:spTree>
    <p:extLst>
      <p:ext uri="{BB962C8B-B14F-4D97-AF65-F5344CB8AC3E}">
        <p14:creationId xmlns:p14="http://schemas.microsoft.com/office/powerpoint/2010/main" val="1649009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navpičnega besedila 2"/>
          <p:cNvSpPr>
            <a:spLocks noGrp="1"/>
          </p:cNvSpPr>
          <p:nvPr>
            <p:ph type="body" orient="vert" idx="1"/>
          </p:nvPr>
        </p:nvSpPr>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9B9E581D-9F7A-4473-B524-BD84313CF29D}" type="datetimeFigureOut">
              <a:rPr lang="sl-SI" smtClean="0"/>
              <a:t>1. 12. 2020</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4C9201C8-94C9-435A-B991-4AE41CB2B16B}" type="slidenum">
              <a:rPr lang="sl-SI" smtClean="0"/>
              <a:t>‹#›</a:t>
            </a:fld>
            <a:endParaRPr lang="sl-SI"/>
          </a:p>
        </p:txBody>
      </p:sp>
    </p:spTree>
    <p:extLst>
      <p:ext uri="{BB962C8B-B14F-4D97-AF65-F5344CB8AC3E}">
        <p14:creationId xmlns:p14="http://schemas.microsoft.com/office/powerpoint/2010/main" val="234882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8724900" y="365125"/>
            <a:ext cx="2628900" cy="5811838"/>
          </a:xfrm>
        </p:spPr>
        <p:txBody>
          <a:bodyPr vert="eaVert"/>
          <a:lstStyle/>
          <a:p>
            <a:r>
              <a:rPr lang="sl-SI" smtClean="0"/>
              <a:t>Uredite slog naslova matrice</a:t>
            </a:r>
            <a:endParaRPr lang="sl-SI"/>
          </a:p>
        </p:txBody>
      </p:sp>
      <p:sp>
        <p:nvSpPr>
          <p:cNvPr id="3" name="Označba mesta navpičnega besedila 2"/>
          <p:cNvSpPr>
            <a:spLocks noGrp="1"/>
          </p:cNvSpPr>
          <p:nvPr>
            <p:ph type="body" orient="vert" idx="1"/>
          </p:nvPr>
        </p:nvSpPr>
        <p:spPr>
          <a:xfrm>
            <a:off x="838200" y="365125"/>
            <a:ext cx="7734300" cy="5811838"/>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9B9E581D-9F7A-4473-B524-BD84313CF29D}" type="datetimeFigureOut">
              <a:rPr lang="sl-SI" smtClean="0"/>
              <a:t>1. 12. 2020</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4C9201C8-94C9-435A-B991-4AE41CB2B16B}" type="slidenum">
              <a:rPr lang="sl-SI" smtClean="0"/>
              <a:t>‹#›</a:t>
            </a:fld>
            <a:endParaRPr lang="sl-SI"/>
          </a:p>
        </p:txBody>
      </p:sp>
    </p:spTree>
    <p:extLst>
      <p:ext uri="{BB962C8B-B14F-4D97-AF65-F5344CB8AC3E}">
        <p14:creationId xmlns:p14="http://schemas.microsoft.com/office/powerpoint/2010/main" val="3683756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vsebine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9B9E581D-9F7A-4473-B524-BD84313CF29D}" type="datetimeFigureOut">
              <a:rPr lang="sl-SI" smtClean="0"/>
              <a:t>1. 12. 2020</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4C9201C8-94C9-435A-B991-4AE41CB2B16B}" type="slidenum">
              <a:rPr lang="sl-SI" smtClean="0"/>
              <a:t>‹#›</a:t>
            </a:fld>
            <a:endParaRPr lang="sl-SI"/>
          </a:p>
        </p:txBody>
      </p:sp>
    </p:spTree>
    <p:extLst>
      <p:ext uri="{BB962C8B-B14F-4D97-AF65-F5344CB8AC3E}">
        <p14:creationId xmlns:p14="http://schemas.microsoft.com/office/powerpoint/2010/main" val="3167328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831850" y="1709738"/>
            <a:ext cx="10515600" cy="2852737"/>
          </a:xfrm>
        </p:spPr>
        <p:txBody>
          <a:bodyPr anchor="b"/>
          <a:lstStyle>
            <a:lvl1pPr>
              <a:defRPr sz="6000"/>
            </a:lvl1pPr>
          </a:lstStyle>
          <a:p>
            <a:r>
              <a:rPr lang="sl-SI" smtClean="0"/>
              <a:t>Uredite slog naslova matrice</a:t>
            </a:r>
            <a:endParaRPr lang="sl-SI"/>
          </a:p>
        </p:txBody>
      </p:sp>
      <p:sp>
        <p:nvSpPr>
          <p:cNvPr id="3" name="Označba mesta besedila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smtClean="0"/>
              <a:t>Uredite sloge besedila matrice</a:t>
            </a:r>
          </a:p>
        </p:txBody>
      </p:sp>
      <p:sp>
        <p:nvSpPr>
          <p:cNvPr id="4" name="Označba mesta datuma 3"/>
          <p:cNvSpPr>
            <a:spLocks noGrp="1"/>
          </p:cNvSpPr>
          <p:nvPr>
            <p:ph type="dt" sz="half" idx="10"/>
          </p:nvPr>
        </p:nvSpPr>
        <p:spPr/>
        <p:txBody>
          <a:bodyPr/>
          <a:lstStyle/>
          <a:p>
            <a:fld id="{9B9E581D-9F7A-4473-B524-BD84313CF29D}" type="datetimeFigureOut">
              <a:rPr lang="sl-SI" smtClean="0"/>
              <a:t>1. 12. 2020</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4C9201C8-94C9-435A-B991-4AE41CB2B16B}" type="slidenum">
              <a:rPr lang="sl-SI" smtClean="0"/>
              <a:t>‹#›</a:t>
            </a:fld>
            <a:endParaRPr lang="sl-SI"/>
          </a:p>
        </p:txBody>
      </p:sp>
    </p:spTree>
    <p:extLst>
      <p:ext uri="{BB962C8B-B14F-4D97-AF65-F5344CB8AC3E}">
        <p14:creationId xmlns:p14="http://schemas.microsoft.com/office/powerpoint/2010/main" val="542840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vsebine 2"/>
          <p:cNvSpPr>
            <a:spLocks noGrp="1"/>
          </p:cNvSpPr>
          <p:nvPr>
            <p:ph sz="half" idx="1"/>
          </p:nvPr>
        </p:nvSpPr>
        <p:spPr>
          <a:xfrm>
            <a:off x="838200" y="1825625"/>
            <a:ext cx="5181600" cy="435133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vsebine 3"/>
          <p:cNvSpPr>
            <a:spLocks noGrp="1"/>
          </p:cNvSpPr>
          <p:nvPr>
            <p:ph sz="half" idx="2"/>
          </p:nvPr>
        </p:nvSpPr>
        <p:spPr>
          <a:xfrm>
            <a:off x="6172200" y="1825625"/>
            <a:ext cx="5181600" cy="435133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značba mesta datuma 4"/>
          <p:cNvSpPr>
            <a:spLocks noGrp="1"/>
          </p:cNvSpPr>
          <p:nvPr>
            <p:ph type="dt" sz="half" idx="10"/>
          </p:nvPr>
        </p:nvSpPr>
        <p:spPr/>
        <p:txBody>
          <a:bodyPr/>
          <a:lstStyle/>
          <a:p>
            <a:fld id="{9B9E581D-9F7A-4473-B524-BD84313CF29D}" type="datetimeFigureOut">
              <a:rPr lang="sl-SI" smtClean="0"/>
              <a:t>1. 12. 2020</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4C9201C8-94C9-435A-B991-4AE41CB2B16B}" type="slidenum">
              <a:rPr lang="sl-SI" smtClean="0"/>
              <a:t>‹#›</a:t>
            </a:fld>
            <a:endParaRPr lang="sl-SI"/>
          </a:p>
        </p:txBody>
      </p:sp>
    </p:spTree>
    <p:extLst>
      <p:ext uri="{BB962C8B-B14F-4D97-AF65-F5344CB8AC3E}">
        <p14:creationId xmlns:p14="http://schemas.microsoft.com/office/powerpoint/2010/main" val="1179417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839788" y="365125"/>
            <a:ext cx="10515600" cy="1325563"/>
          </a:xfrm>
        </p:spPr>
        <p:txBody>
          <a:bodyPr/>
          <a:lstStyle/>
          <a:p>
            <a:r>
              <a:rPr lang="sl-SI" smtClean="0"/>
              <a:t>Uredite slog naslova matrice</a:t>
            </a:r>
            <a:endParaRPr lang="sl-SI"/>
          </a:p>
        </p:txBody>
      </p:sp>
      <p:sp>
        <p:nvSpPr>
          <p:cNvPr id="3" name="Označba mesta besedila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Označba mesta vsebine 3"/>
          <p:cNvSpPr>
            <a:spLocks noGrp="1"/>
          </p:cNvSpPr>
          <p:nvPr>
            <p:ph sz="half" idx="2"/>
          </p:nvPr>
        </p:nvSpPr>
        <p:spPr>
          <a:xfrm>
            <a:off x="839788" y="2505075"/>
            <a:ext cx="5157787" cy="368458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značba mesta besedila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Označba mesta vsebine 5"/>
          <p:cNvSpPr>
            <a:spLocks noGrp="1"/>
          </p:cNvSpPr>
          <p:nvPr>
            <p:ph sz="quarter" idx="4"/>
          </p:nvPr>
        </p:nvSpPr>
        <p:spPr>
          <a:xfrm>
            <a:off x="6172200" y="2505075"/>
            <a:ext cx="5183188" cy="368458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7" name="Označba mesta datuma 6"/>
          <p:cNvSpPr>
            <a:spLocks noGrp="1"/>
          </p:cNvSpPr>
          <p:nvPr>
            <p:ph type="dt" sz="half" idx="10"/>
          </p:nvPr>
        </p:nvSpPr>
        <p:spPr/>
        <p:txBody>
          <a:bodyPr/>
          <a:lstStyle/>
          <a:p>
            <a:fld id="{9B9E581D-9F7A-4473-B524-BD84313CF29D}" type="datetimeFigureOut">
              <a:rPr lang="sl-SI" smtClean="0"/>
              <a:t>1. 12. 2020</a:t>
            </a:fld>
            <a:endParaRPr lang="sl-SI"/>
          </a:p>
        </p:txBody>
      </p:sp>
      <p:sp>
        <p:nvSpPr>
          <p:cNvPr id="8" name="Označba mesta noge 7"/>
          <p:cNvSpPr>
            <a:spLocks noGrp="1"/>
          </p:cNvSpPr>
          <p:nvPr>
            <p:ph type="ftr" sz="quarter" idx="11"/>
          </p:nvPr>
        </p:nvSpPr>
        <p:spPr/>
        <p:txBody>
          <a:bodyPr/>
          <a:lstStyle/>
          <a:p>
            <a:endParaRPr lang="sl-SI"/>
          </a:p>
        </p:txBody>
      </p:sp>
      <p:sp>
        <p:nvSpPr>
          <p:cNvPr id="9" name="Označba mesta številke diapozitiva 8"/>
          <p:cNvSpPr>
            <a:spLocks noGrp="1"/>
          </p:cNvSpPr>
          <p:nvPr>
            <p:ph type="sldNum" sz="quarter" idx="12"/>
          </p:nvPr>
        </p:nvSpPr>
        <p:spPr/>
        <p:txBody>
          <a:bodyPr/>
          <a:lstStyle/>
          <a:p>
            <a:fld id="{4C9201C8-94C9-435A-B991-4AE41CB2B16B}" type="slidenum">
              <a:rPr lang="sl-SI" smtClean="0"/>
              <a:t>‹#›</a:t>
            </a:fld>
            <a:endParaRPr lang="sl-SI"/>
          </a:p>
        </p:txBody>
      </p:sp>
    </p:spTree>
    <p:extLst>
      <p:ext uri="{BB962C8B-B14F-4D97-AF65-F5344CB8AC3E}">
        <p14:creationId xmlns:p14="http://schemas.microsoft.com/office/powerpoint/2010/main" val="1347749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datuma 2"/>
          <p:cNvSpPr>
            <a:spLocks noGrp="1"/>
          </p:cNvSpPr>
          <p:nvPr>
            <p:ph type="dt" sz="half" idx="10"/>
          </p:nvPr>
        </p:nvSpPr>
        <p:spPr/>
        <p:txBody>
          <a:bodyPr/>
          <a:lstStyle/>
          <a:p>
            <a:fld id="{9B9E581D-9F7A-4473-B524-BD84313CF29D}" type="datetimeFigureOut">
              <a:rPr lang="sl-SI" smtClean="0"/>
              <a:t>1. 12. 2020</a:t>
            </a:fld>
            <a:endParaRPr lang="sl-SI"/>
          </a:p>
        </p:txBody>
      </p:sp>
      <p:sp>
        <p:nvSpPr>
          <p:cNvPr id="4" name="Označba mesta noge 3"/>
          <p:cNvSpPr>
            <a:spLocks noGrp="1"/>
          </p:cNvSpPr>
          <p:nvPr>
            <p:ph type="ftr" sz="quarter" idx="11"/>
          </p:nvPr>
        </p:nvSpPr>
        <p:spPr/>
        <p:txBody>
          <a:bodyPr/>
          <a:lstStyle/>
          <a:p>
            <a:endParaRPr lang="sl-SI"/>
          </a:p>
        </p:txBody>
      </p:sp>
      <p:sp>
        <p:nvSpPr>
          <p:cNvPr id="5" name="Označba mesta številke diapozitiva 4"/>
          <p:cNvSpPr>
            <a:spLocks noGrp="1"/>
          </p:cNvSpPr>
          <p:nvPr>
            <p:ph type="sldNum" sz="quarter" idx="12"/>
          </p:nvPr>
        </p:nvSpPr>
        <p:spPr/>
        <p:txBody>
          <a:bodyPr/>
          <a:lstStyle/>
          <a:p>
            <a:fld id="{4C9201C8-94C9-435A-B991-4AE41CB2B16B}" type="slidenum">
              <a:rPr lang="sl-SI" smtClean="0"/>
              <a:t>‹#›</a:t>
            </a:fld>
            <a:endParaRPr lang="sl-SI"/>
          </a:p>
        </p:txBody>
      </p:sp>
    </p:spTree>
    <p:extLst>
      <p:ext uri="{BB962C8B-B14F-4D97-AF65-F5344CB8AC3E}">
        <p14:creationId xmlns:p14="http://schemas.microsoft.com/office/powerpoint/2010/main" val="542138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značba mesta datuma 1"/>
          <p:cNvSpPr>
            <a:spLocks noGrp="1"/>
          </p:cNvSpPr>
          <p:nvPr>
            <p:ph type="dt" sz="half" idx="10"/>
          </p:nvPr>
        </p:nvSpPr>
        <p:spPr/>
        <p:txBody>
          <a:bodyPr/>
          <a:lstStyle/>
          <a:p>
            <a:fld id="{9B9E581D-9F7A-4473-B524-BD84313CF29D}" type="datetimeFigureOut">
              <a:rPr lang="sl-SI" smtClean="0"/>
              <a:t>1. 12. 2020</a:t>
            </a:fld>
            <a:endParaRPr lang="sl-SI"/>
          </a:p>
        </p:txBody>
      </p:sp>
      <p:sp>
        <p:nvSpPr>
          <p:cNvPr id="3" name="Označba mesta noge 2"/>
          <p:cNvSpPr>
            <a:spLocks noGrp="1"/>
          </p:cNvSpPr>
          <p:nvPr>
            <p:ph type="ftr" sz="quarter" idx="11"/>
          </p:nvPr>
        </p:nvSpPr>
        <p:spPr/>
        <p:txBody>
          <a:bodyPr/>
          <a:lstStyle/>
          <a:p>
            <a:endParaRPr lang="sl-SI"/>
          </a:p>
        </p:txBody>
      </p:sp>
      <p:sp>
        <p:nvSpPr>
          <p:cNvPr id="4" name="Označba mesta številke diapozitiva 3"/>
          <p:cNvSpPr>
            <a:spLocks noGrp="1"/>
          </p:cNvSpPr>
          <p:nvPr>
            <p:ph type="sldNum" sz="quarter" idx="12"/>
          </p:nvPr>
        </p:nvSpPr>
        <p:spPr/>
        <p:txBody>
          <a:bodyPr/>
          <a:lstStyle/>
          <a:p>
            <a:fld id="{4C9201C8-94C9-435A-B991-4AE41CB2B16B}" type="slidenum">
              <a:rPr lang="sl-SI" smtClean="0"/>
              <a:t>‹#›</a:t>
            </a:fld>
            <a:endParaRPr lang="sl-SI"/>
          </a:p>
        </p:txBody>
      </p:sp>
    </p:spTree>
    <p:extLst>
      <p:ext uri="{BB962C8B-B14F-4D97-AF65-F5344CB8AC3E}">
        <p14:creationId xmlns:p14="http://schemas.microsoft.com/office/powerpoint/2010/main" val="2010570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smtClean="0"/>
              <a:t>Uredite slog naslova matrice</a:t>
            </a:r>
            <a:endParaRPr lang="sl-SI"/>
          </a:p>
        </p:txBody>
      </p:sp>
      <p:sp>
        <p:nvSpPr>
          <p:cNvPr id="3" name="Označba mesta vsebin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Označba mesta datuma 4"/>
          <p:cNvSpPr>
            <a:spLocks noGrp="1"/>
          </p:cNvSpPr>
          <p:nvPr>
            <p:ph type="dt" sz="half" idx="10"/>
          </p:nvPr>
        </p:nvSpPr>
        <p:spPr/>
        <p:txBody>
          <a:bodyPr/>
          <a:lstStyle/>
          <a:p>
            <a:fld id="{9B9E581D-9F7A-4473-B524-BD84313CF29D}" type="datetimeFigureOut">
              <a:rPr lang="sl-SI" smtClean="0"/>
              <a:t>1. 12. 2020</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4C9201C8-94C9-435A-B991-4AE41CB2B16B}" type="slidenum">
              <a:rPr lang="sl-SI" smtClean="0"/>
              <a:t>‹#›</a:t>
            </a:fld>
            <a:endParaRPr lang="sl-SI"/>
          </a:p>
        </p:txBody>
      </p:sp>
    </p:spTree>
    <p:extLst>
      <p:ext uri="{BB962C8B-B14F-4D97-AF65-F5344CB8AC3E}">
        <p14:creationId xmlns:p14="http://schemas.microsoft.com/office/powerpoint/2010/main" val="15280708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smtClean="0"/>
              <a:t>Uredite slog naslova matrice</a:t>
            </a:r>
            <a:endParaRPr lang="sl-SI"/>
          </a:p>
        </p:txBody>
      </p:sp>
      <p:sp>
        <p:nvSpPr>
          <p:cNvPr id="3" name="Označba mesta slik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Označba mesta datuma 4"/>
          <p:cNvSpPr>
            <a:spLocks noGrp="1"/>
          </p:cNvSpPr>
          <p:nvPr>
            <p:ph type="dt" sz="half" idx="10"/>
          </p:nvPr>
        </p:nvSpPr>
        <p:spPr/>
        <p:txBody>
          <a:bodyPr/>
          <a:lstStyle/>
          <a:p>
            <a:fld id="{9B9E581D-9F7A-4473-B524-BD84313CF29D}" type="datetimeFigureOut">
              <a:rPr lang="sl-SI" smtClean="0"/>
              <a:t>1. 12. 2020</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4C9201C8-94C9-435A-B991-4AE41CB2B16B}" type="slidenum">
              <a:rPr lang="sl-SI" smtClean="0"/>
              <a:t>‹#›</a:t>
            </a:fld>
            <a:endParaRPr lang="sl-SI"/>
          </a:p>
        </p:txBody>
      </p:sp>
    </p:spTree>
    <p:extLst>
      <p:ext uri="{BB962C8B-B14F-4D97-AF65-F5344CB8AC3E}">
        <p14:creationId xmlns:p14="http://schemas.microsoft.com/office/powerpoint/2010/main" val="4033010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naslova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l-SI" smtClean="0"/>
              <a:t>Uredite slog naslova matrice</a:t>
            </a:r>
            <a:endParaRPr lang="sl-SI"/>
          </a:p>
        </p:txBody>
      </p:sp>
      <p:sp>
        <p:nvSpPr>
          <p:cNvPr id="3" name="Označba mesta besedila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9E581D-9F7A-4473-B524-BD84313CF29D}" type="datetimeFigureOut">
              <a:rPr lang="sl-SI" smtClean="0"/>
              <a:t>1. 12. 2020</a:t>
            </a:fld>
            <a:endParaRPr lang="sl-SI"/>
          </a:p>
        </p:txBody>
      </p:sp>
      <p:sp>
        <p:nvSpPr>
          <p:cNvPr id="5" name="Označba mesta no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Označba mesta številke diapoz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9201C8-94C9-435A-B991-4AE41CB2B16B}" type="slidenum">
              <a:rPr lang="sl-SI" smtClean="0"/>
              <a:t>‹#›</a:t>
            </a:fld>
            <a:endParaRPr lang="sl-SI"/>
          </a:p>
        </p:txBody>
      </p:sp>
    </p:spTree>
    <p:extLst>
      <p:ext uri="{BB962C8B-B14F-4D97-AF65-F5344CB8AC3E}">
        <p14:creationId xmlns:p14="http://schemas.microsoft.com/office/powerpoint/2010/main" val="1055887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4.emf"/><Relationship Id="rId13" Type="http://schemas.openxmlformats.org/officeDocument/2006/relationships/customXml" Target="../ink/ink7.xml"/><Relationship Id="rId18" Type="http://schemas.openxmlformats.org/officeDocument/2006/relationships/image" Target="../media/image9.emf"/><Relationship Id="rId26" Type="http://schemas.openxmlformats.org/officeDocument/2006/relationships/image" Target="../media/image13.emf"/><Relationship Id="rId3" Type="http://schemas.openxmlformats.org/officeDocument/2006/relationships/image" Target="../media/image2.emf"/><Relationship Id="rId21" Type="http://schemas.openxmlformats.org/officeDocument/2006/relationships/customXml" Target="../ink/ink11.xml"/><Relationship Id="rId7" Type="http://schemas.openxmlformats.org/officeDocument/2006/relationships/customXml" Target="../ink/ink4.xml"/><Relationship Id="rId12" Type="http://schemas.openxmlformats.org/officeDocument/2006/relationships/image" Target="../media/image6.emf"/><Relationship Id="rId17" Type="http://schemas.openxmlformats.org/officeDocument/2006/relationships/customXml" Target="../ink/ink9.xml"/><Relationship Id="rId25" Type="http://schemas.openxmlformats.org/officeDocument/2006/relationships/customXml" Target="../ink/ink13.xml"/><Relationship Id="rId2" Type="http://schemas.openxmlformats.org/officeDocument/2006/relationships/customXml" Target="../ink/ink1.xml"/><Relationship Id="rId16" Type="http://schemas.openxmlformats.org/officeDocument/2006/relationships/image" Target="../media/image8.emf"/><Relationship Id="rId20" Type="http://schemas.openxmlformats.org/officeDocument/2006/relationships/image" Target="../media/image10.emf"/><Relationship Id="rId1" Type="http://schemas.openxmlformats.org/officeDocument/2006/relationships/slideLayout" Target="../slideLayouts/slideLayout2.xml"/><Relationship Id="rId6" Type="http://schemas.openxmlformats.org/officeDocument/2006/relationships/customXml" Target="../ink/ink3.xml"/><Relationship Id="rId11" Type="http://schemas.openxmlformats.org/officeDocument/2006/relationships/customXml" Target="../ink/ink6.xml"/><Relationship Id="rId24" Type="http://schemas.openxmlformats.org/officeDocument/2006/relationships/image" Target="../media/image12.emf"/><Relationship Id="rId5" Type="http://schemas.openxmlformats.org/officeDocument/2006/relationships/image" Target="../media/image3.emf"/><Relationship Id="rId15" Type="http://schemas.openxmlformats.org/officeDocument/2006/relationships/customXml" Target="../ink/ink8.xml"/><Relationship Id="rId23" Type="http://schemas.openxmlformats.org/officeDocument/2006/relationships/customXml" Target="../ink/ink12.xml"/><Relationship Id="rId10" Type="http://schemas.openxmlformats.org/officeDocument/2006/relationships/image" Target="../media/image5.emf"/><Relationship Id="rId19" Type="http://schemas.openxmlformats.org/officeDocument/2006/relationships/customXml" Target="../ink/ink10.xml"/><Relationship Id="rId4" Type="http://schemas.openxmlformats.org/officeDocument/2006/relationships/customXml" Target="../ink/ink2.xml"/><Relationship Id="rId9" Type="http://schemas.openxmlformats.org/officeDocument/2006/relationships/customXml" Target="../ink/ink5.xml"/><Relationship Id="rId14" Type="http://schemas.openxmlformats.org/officeDocument/2006/relationships/image" Target="../media/image7.emf"/><Relationship Id="rId22" Type="http://schemas.openxmlformats.org/officeDocument/2006/relationships/image" Target="../media/image1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1524000" y="1122363"/>
            <a:ext cx="6557554" cy="2387600"/>
          </a:xfrm>
        </p:spPr>
        <p:txBody>
          <a:bodyPr>
            <a:normAutofit fontScale="90000"/>
          </a:bodyPr>
          <a:lstStyle/>
          <a:p>
            <a:r>
              <a:rPr lang="sl-SI" dirty="0" smtClean="0"/>
              <a:t>POEZIJA – ODGOVORI NA </a:t>
            </a:r>
            <a:r>
              <a:rPr lang="sl-SI" dirty="0" smtClean="0"/>
              <a:t>VPRAŠANJA </a:t>
            </a:r>
            <a:endParaRPr lang="sl-SI" dirty="0"/>
          </a:p>
        </p:txBody>
      </p:sp>
      <p:sp>
        <p:nvSpPr>
          <p:cNvPr id="3" name="Podnaslov 2"/>
          <p:cNvSpPr>
            <a:spLocks noGrp="1"/>
          </p:cNvSpPr>
          <p:nvPr>
            <p:ph type="subTitle" idx="1"/>
          </p:nvPr>
        </p:nvSpPr>
        <p:spPr>
          <a:xfrm>
            <a:off x="218941" y="4349013"/>
            <a:ext cx="9496022" cy="1655762"/>
          </a:xfrm>
        </p:spPr>
        <p:txBody>
          <a:bodyPr>
            <a:normAutofit fontScale="85000" lnSpcReduction="20000"/>
          </a:bodyPr>
          <a:lstStyle/>
          <a:p>
            <a:pPr algn="l"/>
            <a:r>
              <a:rPr lang="sl-SI" dirty="0" smtClean="0"/>
              <a:t>Prejšnji teden ste dobili list z vprašanji, s katerimi ste ponovili vse, kar smo se o poeziji učili. </a:t>
            </a:r>
          </a:p>
          <a:p>
            <a:pPr algn="l"/>
            <a:r>
              <a:rPr lang="sl-SI" dirty="0" smtClean="0"/>
              <a:t>Na naslednjih straneh so napisani pravilni odgovori</a:t>
            </a:r>
            <a:r>
              <a:rPr lang="sl-SI" sz="3000" b="1" dirty="0" smtClean="0"/>
              <a:t>. </a:t>
            </a:r>
            <a:endParaRPr lang="sl-SI" sz="3000" b="1" dirty="0" smtClean="0"/>
          </a:p>
          <a:p>
            <a:pPr algn="l"/>
            <a:r>
              <a:rPr lang="sl-SI" sz="3000" b="1" dirty="0" smtClean="0"/>
              <a:t>Preglejte </a:t>
            </a:r>
            <a:r>
              <a:rPr lang="sl-SI" sz="3000" b="1" dirty="0" smtClean="0"/>
              <a:t>si svoje rešitve in po potrebi popravite. Bodite natančni. Pazite tudi na pravopisne napake.</a:t>
            </a:r>
            <a:endParaRPr lang="sl-SI" sz="3000" b="1" dirty="0"/>
          </a:p>
        </p:txBody>
      </p:sp>
      <p:pic>
        <p:nvPicPr>
          <p:cNvPr id="5" name="Slika 4"/>
          <p:cNvPicPr>
            <a:picLocks noChangeAspect="1"/>
          </p:cNvPicPr>
          <p:nvPr/>
        </p:nvPicPr>
        <p:blipFill>
          <a:blip r:embed="rId2"/>
          <a:stretch>
            <a:fillRect/>
          </a:stretch>
        </p:blipFill>
        <p:spPr>
          <a:xfrm>
            <a:off x="8081554" y="235131"/>
            <a:ext cx="3810000" cy="3810000"/>
          </a:xfrm>
          <a:prstGeom prst="rect">
            <a:avLst/>
          </a:prstGeom>
        </p:spPr>
      </p:pic>
    </p:spTree>
    <p:extLst>
      <p:ext uri="{BB962C8B-B14F-4D97-AF65-F5344CB8AC3E}">
        <p14:creationId xmlns:p14="http://schemas.microsoft.com/office/powerpoint/2010/main" val="17414568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značba mesta vsebine 4"/>
          <p:cNvSpPr>
            <a:spLocks noGrp="1"/>
          </p:cNvSpPr>
          <p:nvPr>
            <p:ph idx="1"/>
          </p:nvPr>
        </p:nvSpPr>
        <p:spPr>
          <a:xfrm>
            <a:off x="167425" y="669701"/>
            <a:ext cx="11186375" cy="5507262"/>
          </a:xfrm>
        </p:spPr>
        <p:txBody>
          <a:bodyPr>
            <a:normAutofit/>
          </a:bodyPr>
          <a:lstStyle/>
          <a:p>
            <a:pPr marL="514350" lvl="0" indent="-514350" fontAlgn="base">
              <a:buFont typeface="+mj-lt"/>
              <a:buAutoNum type="arabicPeriod"/>
            </a:pPr>
            <a:r>
              <a:rPr lang="sl-SI" b="1" dirty="0">
                <a:solidFill>
                  <a:srgbClr val="FFC000"/>
                </a:solidFill>
              </a:rPr>
              <a:t>Kaj je književnost, v katere zvrsti jo delimo</a:t>
            </a:r>
            <a:r>
              <a:rPr lang="sl-SI" b="1" dirty="0" smtClean="0">
                <a:solidFill>
                  <a:srgbClr val="FFC000"/>
                </a:solidFill>
              </a:rPr>
              <a:t>?</a:t>
            </a:r>
          </a:p>
          <a:p>
            <a:pPr marL="0" indent="0" fontAlgn="base">
              <a:buNone/>
            </a:pPr>
            <a:r>
              <a:rPr lang="sl-SI" b="1" dirty="0" smtClean="0">
                <a:solidFill>
                  <a:srgbClr val="FFC000"/>
                </a:solidFill>
              </a:rPr>
              <a:t>KNJIŽEVNOST ALI LITERATURA so različna besedila, napisana z </a:t>
            </a:r>
            <a:r>
              <a:rPr lang="sl-SI" b="1" u="sng" dirty="0" smtClean="0">
                <a:solidFill>
                  <a:srgbClr val="FFC000"/>
                </a:solidFill>
              </a:rPr>
              <a:t>umetnostnim jezikom</a:t>
            </a:r>
            <a:r>
              <a:rPr lang="sl-SI" b="1" dirty="0" smtClean="0">
                <a:solidFill>
                  <a:srgbClr val="FFC000"/>
                </a:solidFill>
              </a:rPr>
              <a:t>. Delimo jo v prozo, poezijo in dramatiko.</a:t>
            </a:r>
            <a:endParaRPr lang="sl-SI" b="1" dirty="0">
              <a:solidFill>
                <a:srgbClr val="FFC000"/>
              </a:solidFill>
            </a:endParaRPr>
          </a:p>
          <a:p>
            <a:pPr marL="0" lvl="0" indent="0" fontAlgn="base">
              <a:buNone/>
            </a:pPr>
            <a:r>
              <a:rPr lang="sl-SI" dirty="0" smtClean="0">
                <a:solidFill>
                  <a:srgbClr val="FF0000"/>
                </a:solidFill>
              </a:rPr>
              <a:t>2. Kako </a:t>
            </a:r>
            <a:r>
              <a:rPr lang="sl-SI" dirty="0">
                <a:solidFill>
                  <a:srgbClr val="FF0000"/>
                </a:solidFill>
              </a:rPr>
              <a:t>prepoznamo pesem? Kako je pesem napisana</a:t>
            </a:r>
            <a:r>
              <a:rPr lang="sl-SI" dirty="0" smtClean="0">
                <a:solidFill>
                  <a:srgbClr val="FF0000"/>
                </a:solidFill>
              </a:rPr>
              <a:t>?</a:t>
            </a:r>
          </a:p>
          <a:p>
            <a:pPr marL="0" lvl="0" indent="0" fontAlgn="base">
              <a:buNone/>
            </a:pPr>
            <a:r>
              <a:rPr lang="sl-SI" dirty="0" smtClean="0">
                <a:solidFill>
                  <a:srgbClr val="FF0000"/>
                </a:solidFill>
              </a:rPr>
              <a:t>Pesem prepoznamo po svoji značilni </a:t>
            </a:r>
            <a:r>
              <a:rPr lang="sl-SI" u="sng" dirty="0" smtClean="0">
                <a:solidFill>
                  <a:srgbClr val="FF0000"/>
                </a:solidFill>
              </a:rPr>
              <a:t>obliki</a:t>
            </a:r>
            <a:r>
              <a:rPr lang="sl-SI" dirty="0" smtClean="0">
                <a:solidFill>
                  <a:srgbClr val="FF0000"/>
                </a:solidFill>
              </a:rPr>
              <a:t>: napisana je v kiticah, v vsaki kitici je lahko več verzov.</a:t>
            </a:r>
          </a:p>
          <a:p>
            <a:pPr marL="0" lvl="0" indent="0" fontAlgn="base">
              <a:buNone/>
            </a:pPr>
            <a:r>
              <a:rPr lang="sl-SI" dirty="0" smtClean="0">
                <a:solidFill>
                  <a:srgbClr val="00B050"/>
                </a:solidFill>
              </a:rPr>
              <a:t>3.</a:t>
            </a:r>
            <a:r>
              <a:rPr lang="sl-SI" dirty="0" smtClean="0"/>
              <a:t> </a:t>
            </a:r>
            <a:r>
              <a:rPr lang="sl-SI" dirty="0" smtClean="0">
                <a:solidFill>
                  <a:srgbClr val="00B050"/>
                </a:solidFill>
              </a:rPr>
              <a:t>Kdo </a:t>
            </a:r>
            <a:r>
              <a:rPr lang="sl-SI" dirty="0">
                <a:solidFill>
                  <a:srgbClr val="00B050"/>
                </a:solidFill>
              </a:rPr>
              <a:t>piše pesmi</a:t>
            </a:r>
            <a:r>
              <a:rPr lang="sl-SI" dirty="0" smtClean="0">
                <a:solidFill>
                  <a:srgbClr val="00B050"/>
                </a:solidFill>
              </a:rPr>
              <a:t>? </a:t>
            </a:r>
          </a:p>
          <a:p>
            <a:pPr marL="0" lvl="0" indent="0" fontAlgn="base">
              <a:buNone/>
            </a:pPr>
            <a:r>
              <a:rPr lang="sl-SI" dirty="0" smtClean="0">
                <a:solidFill>
                  <a:srgbClr val="00B050"/>
                </a:solidFill>
              </a:rPr>
              <a:t>Pesmi pišejo </a:t>
            </a:r>
            <a:r>
              <a:rPr lang="sl-SI" u="sng" dirty="0" smtClean="0">
                <a:solidFill>
                  <a:srgbClr val="00B050"/>
                </a:solidFill>
              </a:rPr>
              <a:t>pesniki.</a:t>
            </a:r>
            <a:endParaRPr lang="sl-SI" u="sng" dirty="0">
              <a:solidFill>
                <a:srgbClr val="00B050"/>
              </a:solidFill>
            </a:endParaRPr>
          </a:p>
          <a:p>
            <a:pPr marL="0" lvl="0" indent="0" fontAlgn="base">
              <a:buNone/>
            </a:pPr>
            <a:r>
              <a:rPr lang="sl-SI" dirty="0" smtClean="0">
                <a:solidFill>
                  <a:srgbClr val="7030A0"/>
                </a:solidFill>
              </a:rPr>
              <a:t>4. Kaj </a:t>
            </a:r>
            <a:r>
              <a:rPr lang="sl-SI" dirty="0">
                <a:solidFill>
                  <a:srgbClr val="7030A0"/>
                </a:solidFill>
              </a:rPr>
              <a:t>je značilno za pesniški jezik</a:t>
            </a:r>
            <a:r>
              <a:rPr lang="sl-SI" dirty="0" smtClean="0">
                <a:solidFill>
                  <a:srgbClr val="7030A0"/>
                </a:solidFill>
              </a:rPr>
              <a:t>?</a:t>
            </a:r>
          </a:p>
          <a:p>
            <a:pPr marL="0" lvl="0" indent="0" fontAlgn="base">
              <a:buNone/>
            </a:pPr>
            <a:r>
              <a:rPr lang="sl-SI" dirty="0" smtClean="0">
                <a:solidFill>
                  <a:srgbClr val="7030A0"/>
                </a:solidFill>
              </a:rPr>
              <a:t>Za pesniški jezik so značilne </a:t>
            </a:r>
            <a:r>
              <a:rPr lang="sl-SI" u="sng" dirty="0" smtClean="0">
                <a:solidFill>
                  <a:srgbClr val="7030A0"/>
                </a:solidFill>
              </a:rPr>
              <a:t>rime, okrasni pridevki, ponavljanja, primere, poosebitve, ritem.</a:t>
            </a:r>
            <a:endParaRPr lang="sl-SI" u="sng" dirty="0">
              <a:solidFill>
                <a:srgbClr val="7030A0"/>
              </a:solidFill>
            </a:endParaRPr>
          </a:p>
          <a:p>
            <a:pPr marL="0" indent="0">
              <a:buNone/>
            </a:pPr>
            <a:endParaRPr lang="sl-SI" dirty="0"/>
          </a:p>
        </p:txBody>
      </p:sp>
    </p:spTree>
    <p:extLst>
      <p:ext uri="{BB962C8B-B14F-4D97-AF65-F5344CB8AC3E}">
        <p14:creationId xmlns:p14="http://schemas.microsoft.com/office/powerpoint/2010/main" val="7355359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p:cNvSpPr>
            <a:spLocks noGrp="1"/>
          </p:cNvSpPr>
          <p:nvPr>
            <p:ph idx="1"/>
          </p:nvPr>
        </p:nvSpPr>
        <p:spPr>
          <a:xfrm>
            <a:off x="541986" y="962740"/>
            <a:ext cx="10515600" cy="4351338"/>
          </a:xfrm>
        </p:spPr>
        <p:txBody>
          <a:bodyPr>
            <a:normAutofit fontScale="92500" lnSpcReduction="10000"/>
          </a:bodyPr>
          <a:lstStyle/>
          <a:p>
            <a:pPr marL="0" lvl="0" indent="0" fontAlgn="base">
              <a:buNone/>
            </a:pPr>
            <a:r>
              <a:rPr lang="sl-SI" dirty="0" smtClean="0">
                <a:solidFill>
                  <a:srgbClr val="7030A0"/>
                </a:solidFill>
              </a:rPr>
              <a:t>5. Katere vrste pesmi obstajajo? Kako jih delimo?</a:t>
            </a:r>
          </a:p>
          <a:p>
            <a:pPr marL="0" lvl="0" indent="0" fontAlgn="base">
              <a:buNone/>
            </a:pPr>
            <a:r>
              <a:rPr lang="sl-SI" dirty="0" smtClean="0">
                <a:solidFill>
                  <a:srgbClr val="7030A0"/>
                </a:solidFill>
              </a:rPr>
              <a:t>Poznamo ljubezenske pesmi, domovinske, razpoloženjske, nonsens pesmi, balade…</a:t>
            </a:r>
          </a:p>
          <a:p>
            <a:pPr marL="0" lvl="0" indent="0" fontAlgn="base">
              <a:buNone/>
            </a:pPr>
            <a:r>
              <a:rPr lang="sl-SI" dirty="0" smtClean="0">
                <a:solidFill>
                  <a:srgbClr val="7030A0"/>
                </a:solidFill>
              </a:rPr>
              <a:t>Delimo jih v </a:t>
            </a:r>
            <a:r>
              <a:rPr lang="sl-SI" u="sng" dirty="0" smtClean="0">
                <a:solidFill>
                  <a:srgbClr val="7030A0"/>
                </a:solidFill>
              </a:rPr>
              <a:t>avtorske in ljudske pesmi</a:t>
            </a:r>
            <a:r>
              <a:rPr lang="sl-SI" dirty="0" smtClean="0">
                <a:solidFill>
                  <a:srgbClr val="7030A0"/>
                </a:solidFill>
              </a:rPr>
              <a:t>.</a:t>
            </a:r>
          </a:p>
          <a:p>
            <a:pPr marL="0" lvl="0" indent="0" fontAlgn="base">
              <a:buNone/>
            </a:pPr>
            <a:r>
              <a:rPr lang="sl-SI" dirty="0" smtClean="0">
                <a:solidFill>
                  <a:srgbClr val="FF0000"/>
                </a:solidFill>
              </a:rPr>
              <a:t>6. Naštej nekaj najpomembnejših slovenskih pesnikov oz. pesnic.</a:t>
            </a:r>
          </a:p>
          <a:p>
            <a:pPr marL="0" lvl="0" indent="0" fontAlgn="base">
              <a:buNone/>
            </a:pPr>
            <a:r>
              <a:rPr lang="sl-SI" dirty="0" smtClean="0">
                <a:solidFill>
                  <a:srgbClr val="FF0000"/>
                </a:solidFill>
              </a:rPr>
              <a:t>France Prešeren, Dane Zajc, Niko Grafenauer, Srečko Kosovel, Neža Maurer…</a:t>
            </a:r>
          </a:p>
          <a:p>
            <a:pPr marL="0" lvl="0" indent="0" fontAlgn="base">
              <a:buNone/>
            </a:pPr>
            <a:r>
              <a:rPr lang="sl-SI" dirty="0" smtClean="0">
                <a:solidFill>
                  <a:srgbClr val="00B050"/>
                </a:solidFill>
              </a:rPr>
              <a:t>7. Povedali smo tudi, da so nekatere pesmi nonsens pesmi oz. pesmi nesmisla. Kaj to pomeni?</a:t>
            </a:r>
          </a:p>
          <a:p>
            <a:pPr marL="0" lvl="0" indent="0" fontAlgn="base">
              <a:buNone/>
            </a:pPr>
            <a:r>
              <a:rPr lang="sl-SI" dirty="0" smtClean="0">
                <a:solidFill>
                  <a:srgbClr val="00B050"/>
                </a:solidFill>
              </a:rPr>
              <a:t>To pomeni, da je pesem </a:t>
            </a:r>
            <a:r>
              <a:rPr lang="sl-SI" u="sng" dirty="0" smtClean="0">
                <a:solidFill>
                  <a:srgbClr val="00B050"/>
                </a:solidFill>
              </a:rPr>
              <a:t>v nasprotju z logiko</a:t>
            </a:r>
            <a:r>
              <a:rPr lang="sl-SI" dirty="0" smtClean="0">
                <a:solidFill>
                  <a:srgbClr val="00B050"/>
                </a:solidFill>
              </a:rPr>
              <a:t>, običajno je smešna – humorna in nas zabava.</a:t>
            </a:r>
          </a:p>
          <a:p>
            <a:endParaRPr lang="sl-SI" dirty="0"/>
          </a:p>
        </p:txBody>
      </p:sp>
    </p:spTree>
    <p:extLst>
      <p:ext uri="{BB962C8B-B14F-4D97-AF65-F5344CB8AC3E}">
        <p14:creationId xmlns:p14="http://schemas.microsoft.com/office/powerpoint/2010/main" val="5192478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p:cNvSpPr>
            <a:spLocks noGrp="1"/>
          </p:cNvSpPr>
          <p:nvPr>
            <p:ph idx="1"/>
          </p:nvPr>
        </p:nvSpPr>
        <p:spPr>
          <a:xfrm>
            <a:off x="838200" y="862885"/>
            <a:ext cx="10515600" cy="5705340"/>
          </a:xfrm>
        </p:spPr>
        <p:txBody>
          <a:bodyPr>
            <a:normAutofit lnSpcReduction="10000"/>
          </a:bodyPr>
          <a:lstStyle/>
          <a:p>
            <a:pPr marL="0" lvl="0" indent="0" fontAlgn="base">
              <a:buNone/>
            </a:pPr>
            <a:r>
              <a:rPr lang="sl-SI" dirty="0" smtClean="0">
                <a:solidFill>
                  <a:srgbClr val="00B050"/>
                </a:solidFill>
              </a:rPr>
              <a:t>8. Kdaj so nastale ljudske pesmi? </a:t>
            </a:r>
          </a:p>
          <a:p>
            <a:pPr marL="0" lvl="0" indent="0" fontAlgn="base">
              <a:buNone/>
            </a:pPr>
            <a:r>
              <a:rPr lang="sl-SI" dirty="0" smtClean="0">
                <a:solidFill>
                  <a:srgbClr val="00B050"/>
                </a:solidFill>
              </a:rPr>
              <a:t>Ljudske pesmi so nastale </a:t>
            </a:r>
            <a:r>
              <a:rPr lang="sl-SI" u="sng" dirty="0" smtClean="0">
                <a:solidFill>
                  <a:srgbClr val="00B050"/>
                </a:solidFill>
              </a:rPr>
              <a:t>v davni preteklosti</a:t>
            </a:r>
            <a:r>
              <a:rPr lang="sl-SI" dirty="0" smtClean="0">
                <a:solidFill>
                  <a:srgbClr val="00B050"/>
                </a:solidFill>
              </a:rPr>
              <a:t>, ko ljudje še niso znali brati in pisati, ko ni bilo televizije in radia. Nastale so zato, da so si ljudje z njimi krajšali čas in se zabavali.</a:t>
            </a:r>
          </a:p>
          <a:p>
            <a:pPr marL="0" lvl="0" indent="0" fontAlgn="base">
              <a:buNone/>
            </a:pPr>
            <a:r>
              <a:rPr lang="sl-SI" dirty="0" smtClean="0">
                <a:solidFill>
                  <a:srgbClr val="FF0000"/>
                </a:solidFill>
              </a:rPr>
              <a:t>9. Kdo je ustvaril ljudske pesmi, kdo pa jih je zapisal? Ali jih je zapisal tisti, ki jih je ustvaril? Utemelji.</a:t>
            </a:r>
          </a:p>
          <a:p>
            <a:pPr marL="0" lvl="0" indent="0" fontAlgn="base">
              <a:buNone/>
            </a:pPr>
            <a:r>
              <a:rPr lang="sl-SI" dirty="0" smtClean="0">
                <a:solidFill>
                  <a:srgbClr val="FF0000"/>
                </a:solidFill>
              </a:rPr>
              <a:t>- Ljudske pesmi so ustvarili razni </a:t>
            </a:r>
            <a:r>
              <a:rPr lang="sl-SI" u="sng" dirty="0" smtClean="0">
                <a:solidFill>
                  <a:srgbClr val="FF0000"/>
                </a:solidFill>
              </a:rPr>
              <a:t>ljudski umetniki</a:t>
            </a:r>
            <a:r>
              <a:rPr lang="sl-SI" dirty="0" smtClean="0">
                <a:solidFill>
                  <a:srgbClr val="FF0000"/>
                </a:solidFill>
              </a:rPr>
              <a:t>, ne vemo njihovega imena. </a:t>
            </a:r>
          </a:p>
          <a:p>
            <a:pPr marL="0" lvl="0" indent="0" fontAlgn="base">
              <a:buNone/>
            </a:pPr>
            <a:r>
              <a:rPr lang="sl-SI" dirty="0" smtClean="0">
                <a:solidFill>
                  <a:srgbClr val="FF0000"/>
                </a:solidFill>
              </a:rPr>
              <a:t>- Zapisal jih je nekdo precej pozneje od njihovega nastanka. Napisal pa jih je zato, da se pesmi ne bi pozabile.</a:t>
            </a:r>
          </a:p>
          <a:p>
            <a:pPr marL="0" lvl="0" indent="0" fontAlgn="base">
              <a:buNone/>
            </a:pPr>
            <a:r>
              <a:rPr lang="sl-SI" dirty="0" smtClean="0">
                <a:solidFill>
                  <a:srgbClr val="0070C0"/>
                </a:solidFill>
              </a:rPr>
              <a:t>10. Kako so se ljudske pesmi ohranile?</a:t>
            </a:r>
          </a:p>
          <a:p>
            <a:pPr marL="0" lvl="0" indent="0" fontAlgn="base">
              <a:buNone/>
            </a:pPr>
            <a:r>
              <a:rPr lang="sl-SI" dirty="0" smtClean="0">
                <a:solidFill>
                  <a:srgbClr val="0070C0"/>
                </a:solidFill>
              </a:rPr>
              <a:t>Ljudske pesmi so se ohranjale s tem, da so si jih ljudje prepevali in se tako učili en od drugega. Ohranjale so se </a:t>
            </a:r>
            <a:r>
              <a:rPr lang="sl-SI" u="sng" dirty="0" smtClean="0">
                <a:solidFill>
                  <a:srgbClr val="0070C0"/>
                </a:solidFill>
              </a:rPr>
              <a:t>z ljudskim sporočanjem.</a:t>
            </a:r>
          </a:p>
          <a:p>
            <a:pPr marL="0" lvl="0" indent="0" fontAlgn="base">
              <a:buNone/>
            </a:pPr>
            <a:endParaRPr lang="sl-SI" u="sng" dirty="0" smtClean="0"/>
          </a:p>
          <a:p>
            <a:endParaRPr lang="sl-SI" dirty="0"/>
          </a:p>
        </p:txBody>
      </p:sp>
    </p:spTree>
    <p:extLst>
      <p:ext uri="{BB962C8B-B14F-4D97-AF65-F5344CB8AC3E}">
        <p14:creationId xmlns:p14="http://schemas.microsoft.com/office/powerpoint/2010/main" val="3170088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p:cNvSpPr>
            <a:spLocks noGrp="1"/>
          </p:cNvSpPr>
          <p:nvPr>
            <p:ph idx="1"/>
          </p:nvPr>
        </p:nvSpPr>
        <p:spPr>
          <a:xfrm>
            <a:off x="426076" y="370310"/>
            <a:ext cx="10515600" cy="6313825"/>
          </a:xfrm>
        </p:spPr>
        <p:txBody>
          <a:bodyPr>
            <a:normAutofit/>
          </a:bodyPr>
          <a:lstStyle/>
          <a:p>
            <a:pPr marL="0" lvl="0" indent="0" fontAlgn="base">
              <a:buNone/>
            </a:pPr>
            <a:r>
              <a:rPr lang="sl-SI" sz="2400" dirty="0" smtClean="0">
                <a:solidFill>
                  <a:srgbClr val="0070C0"/>
                </a:solidFill>
                <a:latin typeface="Arial" panose="020B0604020202020204" pitchFamily="34" charset="0"/>
                <a:cs typeface="Arial" panose="020B0604020202020204" pitchFamily="34" charset="0"/>
              </a:rPr>
              <a:t>11. Ob </a:t>
            </a:r>
            <a:r>
              <a:rPr lang="sl-SI" sz="2400" dirty="0">
                <a:solidFill>
                  <a:srgbClr val="0070C0"/>
                </a:solidFill>
                <a:latin typeface="Arial" panose="020B0604020202020204" pitchFamily="34" charset="0"/>
                <a:cs typeface="Arial" panose="020B0604020202020204" pitchFamily="34" charset="0"/>
              </a:rPr>
              <a:t>katerih prilikah so ljudje prepevali ljudske pesmi? Ali je danes tudi tako? </a:t>
            </a:r>
            <a:r>
              <a:rPr lang="sl-SI" sz="2400" dirty="0" smtClean="0">
                <a:solidFill>
                  <a:srgbClr val="0070C0"/>
                </a:solidFill>
                <a:latin typeface="Arial" panose="020B0604020202020204" pitchFamily="34" charset="0"/>
                <a:cs typeface="Arial" panose="020B0604020202020204" pitchFamily="34" charset="0"/>
              </a:rPr>
              <a:t>Zakaj?</a:t>
            </a:r>
          </a:p>
          <a:p>
            <a:pPr marL="0" indent="0" fontAlgn="base">
              <a:buNone/>
            </a:pPr>
            <a:r>
              <a:rPr lang="sl-SI" sz="2400" dirty="0" smtClean="0">
                <a:solidFill>
                  <a:srgbClr val="0070C0"/>
                </a:solidFill>
                <a:latin typeface="Arial" panose="020B0604020202020204" pitchFamily="34" charset="0"/>
                <a:cs typeface="Arial" panose="020B0604020202020204" pitchFamily="34" charset="0"/>
              </a:rPr>
              <a:t>Ljudje so si jih peli </a:t>
            </a:r>
            <a:r>
              <a:rPr lang="sl-SI" sz="2400" u="sng" dirty="0" smtClean="0">
                <a:solidFill>
                  <a:srgbClr val="0070C0"/>
                </a:solidFill>
                <a:latin typeface="Arial" panose="020B0604020202020204" pitchFamily="34" charset="0"/>
                <a:cs typeface="Arial" panose="020B0604020202020204" pitchFamily="34" charset="0"/>
              </a:rPr>
              <a:t>ob srečanjih, ženitovanjih, sedminah, skupnih kmečkih opravilih, veselicah</a:t>
            </a:r>
            <a:r>
              <a:rPr lang="sl-SI" sz="2400" dirty="0" smtClean="0">
                <a:solidFill>
                  <a:srgbClr val="0070C0"/>
                </a:solidFill>
                <a:latin typeface="Arial" panose="020B0604020202020204" pitchFamily="34" charset="0"/>
                <a:cs typeface="Arial" panose="020B0604020202020204" pitchFamily="34" charset="0"/>
              </a:rPr>
              <a:t>…Danes si pesmi ne prepevamo več toliko, le včasih, ko se zbere večja skupina ljudi in ima kdo kitaro, potem ljudje še vedno radi zapojemo. Res pa je, da ne pojemo toliko ljudske pesmi, ampak bolj razne popularne popevke.</a:t>
            </a:r>
          </a:p>
          <a:p>
            <a:pPr marL="0" lvl="0" indent="0" fontAlgn="base">
              <a:buNone/>
            </a:pPr>
            <a:r>
              <a:rPr lang="sl-SI" sz="2400" dirty="0" smtClean="0">
                <a:solidFill>
                  <a:srgbClr val="00B050"/>
                </a:solidFill>
                <a:latin typeface="Arial" panose="020B0604020202020204" pitchFamily="34" charset="0"/>
                <a:cs typeface="Arial" panose="020B0604020202020204" pitchFamily="34" charset="0"/>
              </a:rPr>
              <a:t>12. Zakaj </a:t>
            </a:r>
            <a:r>
              <a:rPr lang="sl-SI" sz="2400" dirty="0">
                <a:solidFill>
                  <a:srgbClr val="00B050"/>
                </a:solidFill>
                <a:latin typeface="Arial" panose="020B0604020202020204" pitchFamily="34" charset="0"/>
                <a:cs typeface="Arial" panose="020B0604020202020204" pitchFamily="34" charset="0"/>
              </a:rPr>
              <a:t>pravimo, da so ljudske pesmi napisane tudi v več inačicah</a:t>
            </a:r>
            <a:r>
              <a:rPr lang="sl-SI" sz="2400" dirty="0" smtClean="0">
                <a:solidFill>
                  <a:srgbClr val="00B050"/>
                </a:solidFill>
                <a:latin typeface="Arial" panose="020B0604020202020204" pitchFamily="34" charset="0"/>
                <a:cs typeface="Arial" panose="020B0604020202020204" pitchFamily="34" charset="0"/>
              </a:rPr>
              <a:t>?</a:t>
            </a:r>
          </a:p>
          <a:p>
            <a:pPr marL="0" indent="0">
              <a:buNone/>
            </a:pPr>
            <a:r>
              <a:rPr lang="sl-SI" sz="2400" dirty="0">
                <a:solidFill>
                  <a:srgbClr val="00B050"/>
                </a:solidFill>
                <a:latin typeface="Arial" panose="020B0604020202020204" pitchFamily="34" charset="0"/>
                <a:cs typeface="Arial" panose="020B0604020202020204" pitchFamily="34" charset="0"/>
              </a:rPr>
              <a:t>Pesmi so se ohranjale iz roda v rod, iz kraja v kraj. </a:t>
            </a:r>
            <a:r>
              <a:rPr lang="sl-SI" sz="2400" dirty="0" smtClean="0">
                <a:solidFill>
                  <a:srgbClr val="00B050"/>
                </a:solidFill>
                <a:latin typeface="Arial" panose="020B0604020202020204" pitchFamily="34" charset="0"/>
                <a:cs typeface="Arial" panose="020B0604020202020204" pitchFamily="34" charset="0"/>
              </a:rPr>
              <a:t>Pri </a:t>
            </a:r>
            <a:r>
              <a:rPr lang="sl-SI" sz="2400" dirty="0">
                <a:solidFill>
                  <a:srgbClr val="00B050"/>
                </a:solidFill>
                <a:latin typeface="Arial" panose="020B0604020202020204" pitchFamily="34" charset="0"/>
                <a:cs typeface="Arial" panose="020B0604020202020204" pitchFamily="34" charset="0"/>
              </a:rPr>
              <a:t>tem so se včasih malo spremenile. Zato lahko slišimo isto pesem v več različnih </a:t>
            </a:r>
            <a:r>
              <a:rPr lang="sl-SI" sz="2400" b="1" dirty="0">
                <a:solidFill>
                  <a:srgbClr val="00B050"/>
                </a:solidFill>
                <a:latin typeface="Arial" panose="020B0604020202020204" pitchFamily="34" charset="0"/>
                <a:cs typeface="Arial" panose="020B0604020202020204" pitchFamily="34" charset="0"/>
              </a:rPr>
              <a:t>variantah ali različicah oz. inačicah</a:t>
            </a:r>
            <a:r>
              <a:rPr lang="sl-SI" sz="2400" b="1" dirty="0" smtClean="0">
                <a:solidFill>
                  <a:srgbClr val="00B050"/>
                </a:solidFill>
                <a:latin typeface="Arial" panose="020B0604020202020204" pitchFamily="34" charset="0"/>
                <a:cs typeface="Arial" panose="020B0604020202020204" pitchFamily="34" charset="0"/>
              </a:rPr>
              <a:t>.</a:t>
            </a:r>
            <a:endParaRPr lang="sl-SI" sz="2400" dirty="0">
              <a:solidFill>
                <a:srgbClr val="00B050"/>
              </a:solidFill>
              <a:latin typeface="Arial" panose="020B0604020202020204" pitchFamily="34" charset="0"/>
              <a:cs typeface="Arial" panose="020B0604020202020204" pitchFamily="34" charset="0"/>
            </a:endParaRPr>
          </a:p>
          <a:p>
            <a:pPr marL="0" lvl="0" indent="0" fontAlgn="base">
              <a:buNone/>
            </a:pPr>
            <a:r>
              <a:rPr lang="sl-SI" sz="2400" dirty="0" smtClean="0">
                <a:solidFill>
                  <a:srgbClr val="FF0000"/>
                </a:solidFill>
                <a:latin typeface="Arial" panose="020B0604020202020204" pitchFamily="34" charset="0"/>
                <a:cs typeface="Arial" panose="020B0604020202020204" pitchFamily="34" charset="0"/>
              </a:rPr>
              <a:t>13. O </a:t>
            </a:r>
            <a:r>
              <a:rPr lang="sl-SI" sz="2400" dirty="0">
                <a:solidFill>
                  <a:srgbClr val="FF0000"/>
                </a:solidFill>
                <a:latin typeface="Arial" panose="020B0604020202020204" pitchFamily="34" charset="0"/>
                <a:cs typeface="Arial" panose="020B0604020202020204" pitchFamily="34" charset="0"/>
              </a:rPr>
              <a:t>čemu je govora v ljudskih pesmih, kakšna je njihova vsebina</a:t>
            </a:r>
            <a:r>
              <a:rPr lang="sl-SI" sz="2400" dirty="0" smtClean="0">
                <a:solidFill>
                  <a:srgbClr val="FF0000"/>
                </a:solidFill>
                <a:latin typeface="Arial" panose="020B0604020202020204" pitchFamily="34" charset="0"/>
                <a:cs typeface="Arial" panose="020B0604020202020204" pitchFamily="34" charset="0"/>
              </a:rPr>
              <a:t>?</a:t>
            </a:r>
          </a:p>
          <a:p>
            <a:pPr marL="0" lvl="0" indent="0" fontAlgn="base">
              <a:buNone/>
            </a:pPr>
            <a:r>
              <a:rPr lang="sl-SI" sz="2400" dirty="0" smtClean="0">
                <a:solidFill>
                  <a:srgbClr val="FF0000"/>
                </a:solidFill>
                <a:latin typeface="Arial" panose="020B0604020202020204" pitchFamily="34" charset="0"/>
                <a:cs typeface="Arial" panose="020B0604020202020204" pitchFamily="34" charset="0"/>
              </a:rPr>
              <a:t>Ljudske pesmi govorijo </a:t>
            </a:r>
            <a:r>
              <a:rPr lang="sl-SI" sz="2400" u="sng" dirty="0" smtClean="0">
                <a:solidFill>
                  <a:srgbClr val="FF0000"/>
                </a:solidFill>
                <a:latin typeface="Arial" panose="020B0604020202020204" pitchFamily="34" charset="0"/>
                <a:cs typeface="Arial" panose="020B0604020202020204" pitchFamily="34" charset="0"/>
              </a:rPr>
              <a:t>o živalih, vaških opravilih, običajih, veliko pesmi je pastirskih</a:t>
            </a:r>
            <a:r>
              <a:rPr lang="sl-SI" sz="2400" dirty="0" smtClean="0">
                <a:solidFill>
                  <a:srgbClr val="FF0000"/>
                </a:solidFill>
                <a:latin typeface="Arial" panose="020B0604020202020204" pitchFamily="34" charset="0"/>
                <a:cs typeface="Arial" panose="020B0604020202020204" pitchFamily="34" charset="0"/>
              </a:rPr>
              <a:t>. Pesmi so velikokrat hudomušne, šaljive ali posmehljive.</a:t>
            </a:r>
            <a:endParaRPr lang="sl-SI" sz="240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5175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sp>
        <p:nvSpPr>
          <p:cNvPr id="3" name="Označba mesta vsebine 2"/>
          <p:cNvSpPr>
            <a:spLocks noGrp="1"/>
          </p:cNvSpPr>
          <p:nvPr>
            <p:ph idx="1"/>
          </p:nvPr>
        </p:nvSpPr>
        <p:spPr/>
        <p:txBody>
          <a:bodyPr/>
          <a:lstStyle/>
          <a:p>
            <a:pPr marL="0" lvl="0" indent="0" fontAlgn="base">
              <a:buNone/>
            </a:pPr>
            <a:r>
              <a:rPr lang="sl-SI" dirty="0" smtClean="0">
                <a:solidFill>
                  <a:srgbClr val="FF0000"/>
                </a:solidFill>
              </a:rPr>
              <a:t>14. V čem se ljudske pesmi ločijo od avtorskih? Ali je njihov jezik isti?</a:t>
            </a:r>
          </a:p>
          <a:p>
            <a:pPr marL="0" lvl="0" indent="0" fontAlgn="base">
              <a:buNone/>
            </a:pPr>
            <a:r>
              <a:rPr lang="sl-SI" dirty="0" smtClean="0">
                <a:solidFill>
                  <a:srgbClr val="FF0000"/>
                </a:solidFill>
              </a:rPr>
              <a:t>Ljudske pesmi se od avtorskih ločijo, </a:t>
            </a:r>
            <a:r>
              <a:rPr lang="sl-SI" u="sng" dirty="0" smtClean="0">
                <a:solidFill>
                  <a:srgbClr val="FF0000"/>
                </a:solidFill>
              </a:rPr>
              <a:t>ker njihovega avtorja ne poznamo</a:t>
            </a:r>
            <a:r>
              <a:rPr lang="sl-SI" dirty="0" smtClean="0">
                <a:solidFill>
                  <a:srgbClr val="FF0000"/>
                </a:solidFill>
              </a:rPr>
              <a:t>. Njihov jezik je </a:t>
            </a:r>
            <a:r>
              <a:rPr lang="sl-SI" u="sng" dirty="0" smtClean="0">
                <a:solidFill>
                  <a:srgbClr val="FF0000"/>
                </a:solidFill>
              </a:rPr>
              <a:t>bolj preprost</a:t>
            </a:r>
            <a:r>
              <a:rPr lang="sl-SI" dirty="0" smtClean="0">
                <a:solidFill>
                  <a:srgbClr val="FF0000"/>
                </a:solidFill>
              </a:rPr>
              <a:t>, uporablja se narečje, ljudska števila, pomanjševalnice, pretiravanja. Ravno tako pa so napisane v kiticah in imajo rime.</a:t>
            </a:r>
          </a:p>
          <a:p>
            <a:pPr marL="0" indent="0">
              <a:buNone/>
            </a:pPr>
            <a:endParaRPr lang="sl-SI" dirty="0"/>
          </a:p>
        </p:txBody>
      </p:sp>
    </p:spTree>
    <p:extLst>
      <p:ext uri="{BB962C8B-B14F-4D97-AF65-F5344CB8AC3E}">
        <p14:creationId xmlns:p14="http://schemas.microsoft.com/office/powerpoint/2010/main" val="3186117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značba mesta vsebine 3"/>
          <p:cNvGraphicFramePr>
            <a:graphicFrameLocks noGrp="1"/>
          </p:cNvGraphicFramePr>
          <p:nvPr>
            <p:ph idx="1"/>
            <p:extLst>
              <p:ext uri="{D42A27DB-BD31-4B8C-83A1-F6EECF244321}">
                <p14:modId xmlns:p14="http://schemas.microsoft.com/office/powerpoint/2010/main" val="776490505"/>
              </p:ext>
            </p:extLst>
          </p:nvPr>
        </p:nvGraphicFramePr>
        <p:xfrm>
          <a:off x="1313645" y="1851218"/>
          <a:ext cx="9620518" cy="4368083"/>
        </p:xfrm>
        <a:graphic>
          <a:graphicData uri="http://schemas.openxmlformats.org/drawingml/2006/table">
            <a:tbl>
              <a:tblPr firstRow="1" firstCol="1" bandRow="1">
                <a:tableStyleId>{5C22544A-7EE6-4342-B048-85BDC9FD1C3A}</a:tableStyleId>
              </a:tblPr>
              <a:tblGrid>
                <a:gridCol w="3206132">
                  <a:extLst>
                    <a:ext uri="{9D8B030D-6E8A-4147-A177-3AD203B41FA5}">
                      <a16:colId xmlns:a16="http://schemas.microsoft.com/office/drawing/2014/main" val="1958751148"/>
                    </a:ext>
                  </a:extLst>
                </a:gridCol>
                <a:gridCol w="3207193">
                  <a:extLst>
                    <a:ext uri="{9D8B030D-6E8A-4147-A177-3AD203B41FA5}">
                      <a16:colId xmlns:a16="http://schemas.microsoft.com/office/drawing/2014/main" val="766894719"/>
                    </a:ext>
                  </a:extLst>
                </a:gridCol>
                <a:gridCol w="3207193">
                  <a:extLst>
                    <a:ext uri="{9D8B030D-6E8A-4147-A177-3AD203B41FA5}">
                      <a16:colId xmlns:a16="http://schemas.microsoft.com/office/drawing/2014/main" val="128312896"/>
                    </a:ext>
                  </a:extLst>
                </a:gridCol>
              </a:tblGrid>
              <a:tr h="502275">
                <a:tc>
                  <a:txBody>
                    <a:bodyPr/>
                    <a:lstStyle/>
                    <a:p>
                      <a:pPr fontAlgn="base">
                        <a:lnSpc>
                          <a:spcPts val="1950"/>
                        </a:lnSpc>
                        <a:spcAft>
                          <a:spcPts val="0"/>
                        </a:spcAft>
                      </a:pPr>
                      <a:r>
                        <a:rPr lang="sl-SI" sz="1000">
                          <a:effectLst/>
                        </a:rPr>
                        <a:t> </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fontAlgn="base">
                        <a:lnSpc>
                          <a:spcPts val="1950"/>
                        </a:lnSpc>
                        <a:spcAft>
                          <a:spcPts val="0"/>
                        </a:spcAft>
                      </a:pPr>
                      <a:r>
                        <a:rPr lang="sl-SI" sz="1000">
                          <a:effectLst/>
                        </a:rPr>
                        <a:t>IME PESMI</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fontAlgn="base">
                        <a:lnSpc>
                          <a:spcPts val="1950"/>
                        </a:lnSpc>
                        <a:spcAft>
                          <a:spcPts val="0"/>
                        </a:spcAft>
                      </a:pPr>
                      <a:r>
                        <a:rPr lang="sl-SI" sz="1000">
                          <a:effectLst/>
                        </a:rPr>
                        <a:t>PESNIK/PESNICA</a:t>
                      </a:r>
                      <a:endParaRPr lang="sl-SI"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66990249"/>
                  </a:ext>
                </a:extLst>
              </a:tr>
              <a:tr h="1579808">
                <a:tc>
                  <a:txBody>
                    <a:bodyPr/>
                    <a:lstStyle/>
                    <a:p>
                      <a:pPr fontAlgn="base">
                        <a:lnSpc>
                          <a:spcPts val="1950"/>
                        </a:lnSpc>
                        <a:spcAft>
                          <a:spcPts val="0"/>
                        </a:spcAft>
                      </a:pPr>
                      <a:r>
                        <a:rPr lang="sl-SI" sz="1800" dirty="0">
                          <a:effectLst/>
                        </a:rPr>
                        <a:t>AVTORSKA PESEM</a:t>
                      </a:r>
                    </a:p>
                    <a:p>
                      <a:pPr fontAlgn="base">
                        <a:lnSpc>
                          <a:spcPts val="1950"/>
                        </a:lnSpc>
                        <a:spcAft>
                          <a:spcPts val="0"/>
                        </a:spcAft>
                      </a:pPr>
                      <a:r>
                        <a:rPr lang="sl-SI" sz="1800" dirty="0">
                          <a:effectLst/>
                        </a:rPr>
                        <a:t> </a:t>
                      </a:r>
                    </a:p>
                    <a:p>
                      <a:pPr fontAlgn="base">
                        <a:lnSpc>
                          <a:spcPts val="1950"/>
                        </a:lnSpc>
                        <a:spcAft>
                          <a:spcPts val="0"/>
                        </a:spcAft>
                      </a:pPr>
                      <a:r>
                        <a:rPr lang="sl-SI" sz="1800" dirty="0">
                          <a:effectLst/>
                        </a:rPr>
                        <a:t> </a:t>
                      </a:r>
                    </a:p>
                    <a:p>
                      <a:pPr fontAlgn="base">
                        <a:lnSpc>
                          <a:spcPts val="1950"/>
                        </a:lnSpc>
                        <a:spcAft>
                          <a:spcPts val="0"/>
                        </a:spcAft>
                      </a:pPr>
                      <a:r>
                        <a:rPr lang="sl-SI" sz="1800" dirty="0">
                          <a:effectLst/>
                        </a:rPr>
                        <a:t> </a:t>
                      </a:r>
                      <a:endParaRPr lang="sl-SI"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fontAlgn="base">
                        <a:lnSpc>
                          <a:spcPts val="1950"/>
                        </a:lnSpc>
                        <a:spcAft>
                          <a:spcPts val="0"/>
                        </a:spcAft>
                      </a:pPr>
                      <a:r>
                        <a:rPr lang="sl-SI" sz="2000" dirty="0" smtClean="0">
                          <a:solidFill>
                            <a:srgbClr val="FF0000"/>
                          </a:solidFill>
                          <a:effectLst/>
                        </a:rPr>
                        <a:t>MEHKE SNEŽINKASTE PESNIŠKE RACE,</a:t>
                      </a:r>
                      <a:r>
                        <a:rPr lang="sl-SI" sz="2000" baseline="0" dirty="0" smtClean="0">
                          <a:solidFill>
                            <a:srgbClr val="FF0000"/>
                          </a:solidFill>
                          <a:effectLst/>
                        </a:rPr>
                        <a:t> TULIPAN VOZI KAMION</a:t>
                      </a:r>
                    </a:p>
                    <a:p>
                      <a:pPr fontAlgn="base">
                        <a:lnSpc>
                          <a:spcPts val="1950"/>
                        </a:lnSpc>
                        <a:spcAft>
                          <a:spcPts val="0"/>
                        </a:spcAft>
                      </a:pPr>
                      <a:endParaRPr lang="sl-SI" sz="2000" baseline="0" dirty="0" smtClean="0">
                        <a:effectLst/>
                      </a:endParaRPr>
                    </a:p>
                    <a:p>
                      <a:pPr fontAlgn="base">
                        <a:lnSpc>
                          <a:spcPts val="1950"/>
                        </a:lnSpc>
                        <a:spcAft>
                          <a:spcPts val="0"/>
                        </a:spcAft>
                      </a:pPr>
                      <a:r>
                        <a:rPr lang="sl-SI" sz="2000" baseline="0" dirty="0" smtClean="0">
                          <a:solidFill>
                            <a:srgbClr val="00B050"/>
                          </a:solidFill>
                          <a:effectLst/>
                        </a:rPr>
                        <a:t>JAZ SEM JEŽ</a:t>
                      </a:r>
                    </a:p>
                    <a:p>
                      <a:pPr fontAlgn="base">
                        <a:lnSpc>
                          <a:spcPts val="1950"/>
                        </a:lnSpc>
                        <a:spcAft>
                          <a:spcPts val="0"/>
                        </a:spcAft>
                      </a:pPr>
                      <a:endParaRPr lang="sl-SI" sz="2000" baseline="0" dirty="0" smtClean="0">
                        <a:effectLst/>
                      </a:endParaRPr>
                    </a:p>
                    <a:p>
                      <a:pPr fontAlgn="base">
                        <a:lnSpc>
                          <a:spcPts val="1950"/>
                        </a:lnSpc>
                        <a:spcAft>
                          <a:spcPts val="0"/>
                        </a:spcAft>
                      </a:pPr>
                      <a:r>
                        <a:rPr lang="sl-SI" sz="2000" baseline="0" dirty="0" smtClean="0">
                          <a:solidFill>
                            <a:srgbClr val="7030A0"/>
                          </a:solidFill>
                          <a:effectLst/>
                        </a:rPr>
                        <a:t>NEBOTIČNIKI</a:t>
                      </a:r>
                    </a:p>
                    <a:p>
                      <a:pPr fontAlgn="base">
                        <a:lnSpc>
                          <a:spcPts val="1950"/>
                        </a:lnSpc>
                        <a:spcAft>
                          <a:spcPts val="0"/>
                        </a:spcAft>
                      </a:pPr>
                      <a:endParaRPr lang="sl-SI" sz="2000" baseline="0" dirty="0" smtClean="0">
                        <a:effectLst/>
                      </a:endParaRPr>
                    </a:p>
                    <a:p>
                      <a:pPr fontAlgn="base">
                        <a:lnSpc>
                          <a:spcPts val="1950"/>
                        </a:lnSpc>
                        <a:spcAft>
                          <a:spcPts val="0"/>
                        </a:spcAft>
                      </a:pPr>
                      <a:r>
                        <a:rPr lang="sl-SI" sz="2000" baseline="0" dirty="0" smtClean="0">
                          <a:solidFill>
                            <a:srgbClr val="0070C0"/>
                          </a:solidFill>
                          <a:effectLst/>
                        </a:rPr>
                        <a:t>KOČIJA</a:t>
                      </a:r>
                      <a:endParaRPr lang="sl-SI" sz="2000" dirty="0">
                        <a:solidFill>
                          <a:srgbClr val="0070C0"/>
                        </a:solidFill>
                        <a:effectLst/>
                      </a:endParaRPr>
                    </a:p>
                  </a:txBody>
                  <a:tcPr marL="68580" marR="68580" marT="0" marB="0"/>
                </a:tc>
                <a:tc>
                  <a:txBody>
                    <a:bodyPr/>
                    <a:lstStyle/>
                    <a:p>
                      <a:pPr fontAlgn="base">
                        <a:lnSpc>
                          <a:spcPts val="1950"/>
                        </a:lnSpc>
                        <a:spcAft>
                          <a:spcPts val="0"/>
                        </a:spcAft>
                      </a:pPr>
                      <a:r>
                        <a:rPr lang="sl-SI" sz="2000" dirty="0" smtClean="0">
                          <a:solidFill>
                            <a:srgbClr val="FF0000"/>
                          </a:solidFill>
                          <a:effectLst/>
                        </a:rPr>
                        <a:t>MILAN DEKLEVA</a:t>
                      </a:r>
                    </a:p>
                    <a:p>
                      <a:pPr fontAlgn="base">
                        <a:lnSpc>
                          <a:spcPts val="1950"/>
                        </a:lnSpc>
                        <a:spcAft>
                          <a:spcPts val="0"/>
                        </a:spcAft>
                      </a:pPr>
                      <a:endParaRPr lang="sl-SI" sz="2000" dirty="0" smtClean="0">
                        <a:effectLst/>
                      </a:endParaRPr>
                    </a:p>
                    <a:p>
                      <a:pPr fontAlgn="base">
                        <a:lnSpc>
                          <a:spcPts val="1950"/>
                        </a:lnSpc>
                        <a:spcAft>
                          <a:spcPts val="0"/>
                        </a:spcAft>
                      </a:pPr>
                      <a:endParaRPr lang="sl-SI" sz="2000" dirty="0" smtClean="0">
                        <a:effectLst/>
                      </a:endParaRPr>
                    </a:p>
                    <a:p>
                      <a:pPr fontAlgn="base">
                        <a:lnSpc>
                          <a:spcPts val="1950"/>
                        </a:lnSpc>
                        <a:spcAft>
                          <a:spcPts val="0"/>
                        </a:spcAft>
                      </a:pPr>
                      <a:endParaRPr lang="sl-SI" sz="2000" dirty="0" smtClean="0">
                        <a:effectLst/>
                      </a:endParaRPr>
                    </a:p>
                    <a:p>
                      <a:pPr fontAlgn="base">
                        <a:lnSpc>
                          <a:spcPts val="1950"/>
                        </a:lnSpc>
                        <a:spcAft>
                          <a:spcPts val="0"/>
                        </a:spcAft>
                      </a:pPr>
                      <a:r>
                        <a:rPr lang="sl-SI" sz="2000" dirty="0" smtClean="0">
                          <a:solidFill>
                            <a:srgbClr val="00B050"/>
                          </a:solidFill>
                          <a:effectLst/>
                        </a:rPr>
                        <a:t>SVETLANA MAKAROVIČ</a:t>
                      </a:r>
                    </a:p>
                    <a:p>
                      <a:pPr fontAlgn="base">
                        <a:lnSpc>
                          <a:spcPts val="1950"/>
                        </a:lnSpc>
                        <a:spcAft>
                          <a:spcPts val="0"/>
                        </a:spcAft>
                      </a:pPr>
                      <a:endParaRPr lang="sl-SI" sz="2000" dirty="0" smtClean="0">
                        <a:effectLst/>
                      </a:endParaRPr>
                    </a:p>
                    <a:p>
                      <a:pPr fontAlgn="base">
                        <a:lnSpc>
                          <a:spcPts val="1950"/>
                        </a:lnSpc>
                        <a:spcAft>
                          <a:spcPts val="0"/>
                        </a:spcAft>
                      </a:pPr>
                      <a:r>
                        <a:rPr lang="sl-SI" sz="2000" dirty="0" smtClean="0">
                          <a:solidFill>
                            <a:srgbClr val="7030A0"/>
                          </a:solidFill>
                          <a:effectLst/>
                        </a:rPr>
                        <a:t>NIKO GRAFENAUER</a:t>
                      </a:r>
                      <a:r>
                        <a:rPr lang="sl-SI" sz="2000" dirty="0">
                          <a:effectLst/>
                        </a:rPr>
                        <a:t> </a:t>
                      </a:r>
                      <a:endParaRPr lang="sl-SI" sz="2000" dirty="0" smtClean="0">
                        <a:effectLst/>
                      </a:endParaRPr>
                    </a:p>
                    <a:p>
                      <a:pPr fontAlgn="base">
                        <a:lnSpc>
                          <a:spcPts val="1950"/>
                        </a:lnSpc>
                        <a:spcAft>
                          <a:spcPts val="0"/>
                        </a:spcAft>
                      </a:pPr>
                      <a:endParaRPr lang="sl-SI"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ts val="1950"/>
                        </a:lnSpc>
                        <a:spcAft>
                          <a:spcPts val="0"/>
                        </a:spcAft>
                      </a:pPr>
                      <a:r>
                        <a:rPr lang="sl-SI" sz="2000" dirty="0" smtClean="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KAJETAN KOVIČ</a:t>
                      </a:r>
                      <a:endParaRPr lang="sl-SI" sz="20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90191713"/>
                  </a:ext>
                </a:extLst>
              </a:tr>
              <a:tr h="1579808">
                <a:tc>
                  <a:txBody>
                    <a:bodyPr/>
                    <a:lstStyle/>
                    <a:p>
                      <a:pPr fontAlgn="base">
                        <a:lnSpc>
                          <a:spcPts val="1950"/>
                        </a:lnSpc>
                        <a:spcAft>
                          <a:spcPts val="0"/>
                        </a:spcAft>
                      </a:pPr>
                      <a:r>
                        <a:rPr lang="sl-SI" sz="1800" dirty="0">
                          <a:effectLst/>
                        </a:rPr>
                        <a:t>LJUDSKA PESEM</a:t>
                      </a:r>
                    </a:p>
                    <a:p>
                      <a:pPr fontAlgn="base">
                        <a:lnSpc>
                          <a:spcPts val="1950"/>
                        </a:lnSpc>
                        <a:spcAft>
                          <a:spcPts val="0"/>
                        </a:spcAft>
                      </a:pPr>
                      <a:r>
                        <a:rPr lang="sl-SI" sz="1800" dirty="0">
                          <a:effectLst/>
                        </a:rPr>
                        <a:t> </a:t>
                      </a:r>
                    </a:p>
                    <a:p>
                      <a:pPr fontAlgn="base">
                        <a:lnSpc>
                          <a:spcPts val="1950"/>
                        </a:lnSpc>
                        <a:spcAft>
                          <a:spcPts val="0"/>
                        </a:spcAft>
                      </a:pPr>
                      <a:r>
                        <a:rPr lang="sl-SI" sz="1800" dirty="0">
                          <a:effectLst/>
                        </a:rPr>
                        <a:t> </a:t>
                      </a:r>
                    </a:p>
                    <a:p>
                      <a:pPr fontAlgn="base">
                        <a:lnSpc>
                          <a:spcPts val="1950"/>
                        </a:lnSpc>
                        <a:spcAft>
                          <a:spcPts val="0"/>
                        </a:spcAft>
                      </a:pPr>
                      <a:r>
                        <a:rPr lang="sl-SI" sz="1800" dirty="0">
                          <a:effectLst/>
                        </a:rPr>
                        <a:t> </a:t>
                      </a:r>
                      <a:endParaRPr lang="sl-SI"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fontAlgn="base">
                        <a:lnSpc>
                          <a:spcPts val="1950"/>
                        </a:lnSpc>
                        <a:spcAft>
                          <a:spcPts val="0"/>
                        </a:spcAft>
                      </a:pPr>
                      <a:r>
                        <a:rPr lang="sl-SI" sz="2000" b="1" dirty="0">
                          <a:solidFill>
                            <a:srgbClr val="FFC000"/>
                          </a:solidFill>
                          <a:effectLst/>
                        </a:rPr>
                        <a:t> </a:t>
                      </a:r>
                    </a:p>
                    <a:p>
                      <a:pPr fontAlgn="base">
                        <a:lnSpc>
                          <a:spcPts val="1950"/>
                        </a:lnSpc>
                        <a:spcAft>
                          <a:spcPts val="0"/>
                        </a:spcAft>
                      </a:pPr>
                      <a:r>
                        <a:rPr lang="sl-SI" sz="2000" b="1" dirty="0" smtClean="0">
                          <a:solidFill>
                            <a:srgbClr val="FFC000"/>
                          </a:solidFill>
                          <a:effectLst/>
                        </a:rPr>
                        <a:t>ŠMENTANA MUHA</a:t>
                      </a:r>
                    </a:p>
                    <a:p>
                      <a:pPr fontAlgn="base">
                        <a:lnSpc>
                          <a:spcPts val="1950"/>
                        </a:lnSpc>
                        <a:spcAft>
                          <a:spcPts val="0"/>
                        </a:spcAft>
                      </a:pPr>
                      <a:r>
                        <a:rPr lang="sl-SI" sz="2000" b="1" dirty="0" smtClean="0">
                          <a:solidFill>
                            <a:srgbClr val="FFC000"/>
                          </a:solidFill>
                          <a:effectLst/>
                        </a:rPr>
                        <a:t>HUDA MRAVLJICA</a:t>
                      </a:r>
                    </a:p>
                    <a:p>
                      <a:pPr fontAlgn="base">
                        <a:lnSpc>
                          <a:spcPts val="1950"/>
                        </a:lnSpc>
                        <a:spcAft>
                          <a:spcPts val="0"/>
                        </a:spcAft>
                      </a:pPr>
                      <a:r>
                        <a:rPr lang="sl-SI" sz="2000" b="1" dirty="0" smtClean="0">
                          <a:solidFill>
                            <a:srgbClr val="FFC000"/>
                          </a:solidFill>
                          <a:effectLst/>
                        </a:rPr>
                        <a:t>LISIČKA JE PRAV ZVITA ZVER</a:t>
                      </a:r>
                    </a:p>
                    <a:p>
                      <a:pPr fontAlgn="base">
                        <a:lnSpc>
                          <a:spcPts val="1950"/>
                        </a:lnSpc>
                        <a:spcAft>
                          <a:spcPts val="0"/>
                        </a:spcAft>
                      </a:pPr>
                      <a:r>
                        <a:rPr lang="sl-SI" sz="2000" b="1" dirty="0" smtClean="0">
                          <a:solidFill>
                            <a:srgbClr val="FFC000"/>
                          </a:solidFill>
                          <a:effectLst/>
                        </a:rPr>
                        <a:t>PLEŠI,PLEŠI ČRNI KOS</a:t>
                      </a:r>
                      <a:endParaRPr lang="sl-SI" sz="2000" b="1" dirty="0">
                        <a:solidFill>
                          <a:srgbClr val="FFC000"/>
                        </a:solidFill>
                        <a:effectLst/>
                      </a:endParaRPr>
                    </a:p>
                    <a:p>
                      <a:pPr fontAlgn="base">
                        <a:lnSpc>
                          <a:spcPts val="1950"/>
                        </a:lnSpc>
                        <a:spcAft>
                          <a:spcPts val="0"/>
                        </a:spcAft>
                      </a:pPr>
                      <a:r>
                        <a:rPr lang="sl-SI" sz="2000" b="1" dirty="0">
                          <a:solidFill>
                            <a:srgbClr val="FFC000"/>
                          </a:solidFill>
                          <a:effectLst/>
                        </a:rPr>
                        <a:t> </a:t>
                      </a:r>
                      <a:endParaRPr lang="sl-SI" sz="20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fontAlgn="base">
                        <a:lnSpc>
                          <a:spcPts val="1950"/>
                        </a:lnSpc>
                        <a:spcAft>
                          <a:spcPts val="0"/>
                        </a:spcAft>
                      </a:pPr>
                      <a:r>
                        <a:rPr lang="sl-SI" sz="2000" b="1" dirty="0">
                          <a:solidFill>
                            <a:srgbClr val="FFC000"/>
                          </a:solidFill>
                          <a:effectLst/>
                        </a:rPr>
                        <a:t> </a:t>
                      </a:r>
                      <a:endParaRPr lang="sl-SI" sz="2000" b="1" dirty="0" smtClean="0">
                        <a:solidFill>
                          <a:srgbClr val="FFC000"/>
                        </a:solidFill>
                        <a:effectLst/>
                      </a:endParaRPr>
                    </a:p>
                    <a:p>
                      <a:pPr fontAlgn="base">
                        <a:lnSpc>
                          <a:spcPts val="1950"/>
                        </a:lnSpc>
                        <a:spcAft>
                          <a:spcPts val="0"/>
                        </a:spcAft>
                      </a:pPr>
                      <a:endParaRPr lang="sl-SI" sz="2000" b="1" dirty="0" smtClean="0">
                        <a:solidFill>
                          <a:srgbClr val="FFC000"/>
                        </a:solidFill>
                        <a:effectLst/>
                      </a:endParaRPr>
                    </a:p>
                    <a:p>
                      <a:pPr fontAlgn="base">
                        <a:lnSpc>
                          <a:spcPts val="1950"/>
                        </a:lnSpc>
                        <a:spcAft>
                          <a:spcPts val="0"/>
                        </a:spcAft>
                      </a:pPr>
                      <a:r>
                        <a:rPr lang="sl-SI" sz="2000" b="1" dirty="0" smtClean="0">
                          <a:solidFill>
                            <a:srgbClr val="FFC000"/>
                          </a:solidFill>
                          <a:effectLst/>
                        </a:rPr>
                        <a:t>AVTOR NI ZNAN.</a:t>
                      </a:r>
                      <a:endParaRPr lang="sl-SI" sz="2000" b="1"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40997214"/>
                  </a:ext>
                </a:extLst>
              </a:tr>
            </a:tbl>
          </a:graphicData>
        </a:graphic>
      </p:graphicFrame>
      <p:sp>
        <p:nvSpPr>
          <p:cNvPr id="5" name="Rectangle 1"/>
          <p:cNvSpPr>
            <a:spLocks noChangeArrowheads="1"/>
          </p:cNvSpPr>
          <p:nvPr/>
        </p:nvSpPr>
        <p:spPr bwMode="auto">
          <a:xfrm>
            <a:off x="114655" y="250780"/>
            <a:ext cx="12077345" cy="1600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28600" algn="l"/>
              </a:tabLst>
              <a:defRPr>
                <a:solidFill>
                  <a:schemeClr val="tx1"/>
                </a:solidFill>
                <a:latin typeface="Arial" panose="020B0604020202020204" pitchFamily="34" charset="0"/>
              </a:defRPr>
            </a:lvl1pPr>
            <a:lvl2pPr eaLnBrk="0" fontAlgn="base" hangingPunct="0">
              <a:spcBef>
                <a:spcPct val="0"/>
              </a:spcBef>
              <a:spcAft>
                <a:spcPct val="0"/>
              </a:spcAft>
              <a:tabLst>
                <a:tab pos="228600" algn="l"/>
              </a:tabLst>
              <a:defRPr>
                <a:solidFill>
                  <a:schemeClr val="tx1"/>
                </a:solidFill>
                <a:latin typeface="Arial" panose="020B0604020202020204" pitchFamily="34" charset="0"/>
              </a:defRPr>
            </a:lvl2pPr>
            <a:lvl3pPr eaLnBrk="0" fontAlgn="base" hangingPunct="0">
              <a:spcBef>
                <a:spcPct val="0"/>
              </a:spcBef>
              <a:spcAft>
                <a:spcPct val="0"/>
              </a:spcAft>
              <a:tabLst>
                <a:tab pos="228600" algn="l"/>
              </a:tabLst>
              <a:defRPr>
                <a:solidFill>
                  <a:schemeClr val="tx1"/>
                </a:solidFill>
                <a:latin typeface="Arial" panose="020B0604020202020204" pitchFamily="34" charset="0"/>
              </a:defRPr>
            </a:lvl3pPr>
            <a:lvl4pPr eaLnBrk="0" fontAlgn="base" hangingPunct="0">
              <a:spcBef>
                <a:spcPct val="0"/>
              </a:spcBef>
              <a:spcAft>
                <a:spcPct val="0"/>
              </a:spcAft>
              <a:tabLst>
                <a:tab pos="228600" algn="l"/>
              </a:tabLst>
              <a:defRPr>
                <a:solidFill>
                  <a:schemeClr val="tx1"/>
                </a:solidFill>
                <a:latin typeface="Arial" panose="020B0604020202020204" pitchFamily="34" charset="0"/>
              </a:defRPr>
            </a:lvl4pPr>
            <a:lvl5pPr eaLnBrk="0" fontAlgn="base" hangingPunct="0">
              <a:spcBef>
                <a:spcPct val="0"/>
              </a:spcBef>
              <a:spcAft>
                <a:spcPct val="0"/>
              </a:spcAft>
              <a:tabLst>
                <a:tab pos="228600" algn="l"/>
              </a:tabLst>
              <a:defRPr>
                <a:solidFill>
                  <a:schemeClr val="tx1"/>
                </a:solidFill>
                <a:latin typeface="Arial" panose="020B0604020202020204" pitchFamily="34" charset="0"/>
              </a:defRPr>
            </a:lvl5pPr>
            <a:lvl6pPr eaLnBrk="0" fontAlgn="base" hangingPunct="0">
              <a:spcBef>
                <a:spcPct val="0"/>
              </a:spcBef>
              <a:spcAft>
                <a:spcPct val="0"/>
              </a:spcAft>
              <a:tabLst>
                <a:tab pos="228600" algn="l"/>
              </a:tabLst>
              <a:defRPr>
                <a:solidFill>
                  <a:schemeClr val="tx1"/>
                </a:solidFill>
                <a:latin typeface="Arial" panose="020B0604020202020204" pitchFamily="34" charset="0"/>
              </a:defRPr>
            </a:lvl6pPr>
            <a:lvl7pPr eaLnBrk="0" fontAlgn="base" hangingPunct="0">
              <a:spcBef>
                <a:spcPct val="0"/>
              </a:spcBef>
              <a:spcAft>
                <a:spcPct val="0"/>
              </a:spcAft>
              <a:tabLst>
                <a:tab pos="228600" algn="l"/>
              </a:tabLst>
              <a:defRPr>
                <a:solidFill>
                  <a:schemeClr val="tx1"/>
                </a:solidFill>
                <a:latin typeface="Arial" panose="020B0604020202020204" pitchFamily="34" charset="0"/>
              </a:defRPr>
            </a:lvl7pPr>
            <a:lvl8pPr eaLnBrk="0" fontAlgn="base" hangingPunct="0">
              <a:spcBef>
                <a:spcPct val="0"/>
              </a:spcBef>
              <a:spcAft>
                <a:spcPct val="0"/>
              </a:spcAft>
              <a:tabLst>
                <a:tab pos="228600" algn="l"/>
              </a:tabLst>
              <a:defRPr>
                <a:solidFill>
                  <a:schemeClr val="tx1"/>
                </a:solidFill>
                <a:latin typeface="Arial" panose="020B0604020202020204" pitchFamily="34" charset="0"/>
              </a:defRPr>
            </a:lvl8pPr>
            <a:lvl9pPr eaLnBrk="0" fontAlgn="base" hangingPunct="0">
              <a:spcBef>
                <a:spcPct val="0"/>
              </a:spcBef>
              <a:spcAft>
                <a:spcPct val="0"/>
              </a:spcAft>
              <a:tabLst>
                <a:tab pos="2286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tabLst>
                <a:tab pos="228600" algn="l"/>
              </a:tabLst>
            </a:pPr>
            <a:r>
              <a:rPr kumimoji="0" lang="sl-SI" altLang="sl-SI" sz="2000" b="0" i="0" u="none" strike="noStrike" cap="none" normalizeH="0" baseline="0" dirty="0" smtClean="0">
                <a:ln>
                  <a:noFill/>
                </a:ln>
                <a:solidFill>
                  <a:srgbClr val="666666"/>
                </a:solidFill>
                <a:effectLst/>
                <a:latin typeface="Comic Sans MS" panose="030F0702030302020204" pitchFamily="66" charset="0"/>
                <a:ea typeface="Times New Roman" panose="02020603050405020304" pitchFamily="18" charset="0"/>
                <a:cs typeface="Open Sans" panose="020B0606030504020204" pitchFamily="34" charset="0"/>
              </a:rPr>
              <a:t>15. Zapisane ima</a:t>
            </a:r>
            <a:r>
              <a:rPr kumimoji="0" lang="sl-SI" altLang="sl-SI" sz="2000" b="0" i="0" u="none" strike="noStrike" cap="none" normalizeH="0" baseline="0" dirty="0" smtClean="0">
                <a:ln>
                  <a:noFill/>
                </a:ln>
                <a:solidFill>
                  <a:srgbClr val="666666"/>
                </a:solidFill>
                <a:effectLst/>
                <a:latin typeface="Calibri" panose="020F0502020204030204" pitchFamily="34" charset="0"/>
                <a:ea typeface="Times New Roman" panose="02020603050405020304" pitchFamily="18" charset="0"/>
                <a:cs typeface="Open Sans" panose="020B0606030504020204" pitchFamily="34" charset="0"/>
              </a:rPr>
              <a:t>š</a:t>
            </a:r>
            <a:r>
              <a:rPr kumimoji="0" lang="sl-SI" altLang="sl-SI" sz="2000" b="0" i="0" u="none" strike="noStrike" cap="none" normalizeH="0" baseline="0" dirty="0" smtClean="0">
                <a:ln>
                  <a:noFill/>
                </a:ln>
                <a:solidFill>
                  <a:srgbClr val="666666"/>
                </a:solidFill>
                <a:effectLst/>
                <a:latin typeface="Comic Sans MS" panose="030F0702030302020204" pitchFamily="66" charset="0"/>
                <a:ea typeface="Times New Roman" panose="02020603050405020304" pitchFamily="18" charset="0"/>
                <a:cs typeface="Open Sans" panose="020B0606030504020204" pitchFamily="34" charset="0"/>
              </a:rPr>
              <a:t> naslove pesmic, ki smo jih spoznali. Tvoja naloga je, da jih  razvrsti</a:t>
            </a:r>
            <a:r>
              <a:rPr kumimoji="0" lang="sl-SI" altLang="sl-SI" sz="2000" b="0" i="0" u="none" strike="noStrike" cap="none" normalizeH="0" baseline="0" dirty="0" smtClean="0">
                <a:ln>
                  <a:noFill/>
                </a:ln>
                <a:solidFill>
                  <a:srgbClr val="666666"/>
                </a:solidFill>
                <a:effectLst/>
                <a:latin typeface="Calibri" panose="020F0502020204030204" pitchFamily="34" charset="0"/>
                <a:ea typeface="Times New Roman" panose="02020603050405020304" pitchFamily="18" charset="0"/>
                <a:cs typeface="Open Sans" panose="020B0606030504020204" pitchFamily="34" charset="0"/>
              </a:rPr>
              <a:t>š</a:t>
            </a:r>
            <a:r>
              <a:rPr kumimoji="0" lang="sl-SI" altLang="sl-SI" sz="2000" b="0" i="0" u="none" strike="noStrike" cap="none" normalizeH="0" baseline="0" dirty="0" smtClean="0">
                <a:ln>
                  <a:noFill/>
                </a:ln>
                <a:solidFill>
                  <a:srgbClr val="666666"/>
                </a:solidFill>
                <a:effectLst/>
                <a:latin typeface="Comic Sans MS" panose="030F0702030302020204" pitchFamily="66" charset="0"/>
                <a:ea typeface="Times New Roman" panose="02020603050405020304" pitchFamily="18" charset="0"/>
                <a:cs typeface="Open Sans" panose="020B0606030504020204" pitchFamily="34" charset="0"/>
              </a:rPr>
              <a:t> v preglednico.</a:t>
            </a:r>
          </a:p>
          <a:p>
            <a:pPr marL="0" marR="0" lvl="0" indent="0" algn="l" defTabSz="914400" rtl="0" eaLnBrk="0" fontAlgn="base" latinLnBrk="0" hangingPunct="0">
              <a:lnSpc>
                <a:spcPct val="100000"/>
              </a:lnSpc>
              <a:spcBef>
                <a:spcPct val="0"/>
              </a:spcBef>
              <a:spcAft>
                <a:spcPct val="0"/>
              </a:spcAft>
              <a:buClrTx/>
              <a:buSzTx/>
              <a:tabLst>
                <a:tab pos="228600" algn="l"/>
              </a:tabLst>
            </a:pPr>
            <a:endParaRPr kumimoji="0" lang="sl-SI" altLang="sl-SI"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sl-SI" altLang="sl-SI" sz="2000" b="1" i="0" u="none" strike="noStrike" cap="none" normalizeH="0" baseline="0" dirty="0" smtClean="0">
                <a:ln>
                  <a:noFill/>
                </a:ln>
                <a:solidFill>
                  <a:srgbClr val="666666"/>
                </a:solidFill>
                <a:effectLst/>
                <a:latin typeface="Calibri" panose="020F0502020204030204" pitchFamily="34" charset="0"/>
                <a:ea typeface="Times New Roman" panose="02020603050405020304" pitchFamily="18" charset="0"/>
                <a:cs typeface="Open Sans" panose="020B0606030504020204" pitchFamily="34" charset="0"/>
              </a:rPr>
              <a:t>Š</a:t>
            </a:r>
            <a:r>
              <a:rPr kumimoji="0" lang="sl-SI" altLang="sl-SI" sz="2000" b="1" i="0" u="none" strike="noStrike" cap="none" normalizeH="0" baseline="0" dirty="0" smtClean="0">
                <a:ln>
                  <a:noFill/>
                </a:ln>
                <a:solidFill>
                  <a:srgbClr val="666666"/>
                </a:solidFill>
                <a:effectLst/>
                <a:latin typeface="Comic Sans MS" panose="030F0702030302020204" pitchFamily="66" charset="0"/>
                <a:ea typeface="Times New Roman" panose="02020603050405020304" pitchFamily="18" charset="0"/>
                <a:cs typeface="Open Sans" panose="020B0606030504020204" pitchFamily="34" charset="0"/>
              </a:rPr>
              <a:t>mentana muha, Mehke snežinkaste race, Huda mravljica, Jaz sem jež, Kočija, </a:t>
            </a: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sl-SI" altLang="sl-SI" sz="2000" b="1" i="0" u="none" strike="noStrike" cap="none" normalizeH="0" baseline="0" dirty="0" smtClean="0">
                <a:ln>
                  <a:noFill/>
                </a:ln>
                <a:solidFill>
                  <a:srgbClr val="666666"/>
                </a:solidFill>
                <a:effectLst/>
                <a:latin typeface="Comic Sans MS" panose="030F0702030302020204" pitchFamily="66" charset="0"/>
                <a:ea typeface="Times New Roman" panose="02020603050405020304" pitchFamily="18" charset="0"/>
                <a:cs typeface="Open Sans" panose="020B0606030504020204" pitchFamily="34" charset="0"/>
              </a:rPr>
              <a:t>Tulipan vozi kamion, Lisička je prav zvita zver, Nebotičniki, Ple</a:t>
            </a:r>
            <a:r>
              <a:rPr kumimoji="0" lang="sl-SI" altLang="sl-SI" sz="2000" b="1" i="0" u="none" strike="noStrike" cap="none" normalizeH="0" baseline="0" dirty="0" smtClean="0">
                <a:ln>
                  <a:noFill/>
                </a:ln>
                <a:solidFill>
                  <a:srgbClr val="666666"/>
                </a:solidFill>
                <a:effectLst/>
                <a:latin typeface="Calibri" panose="020F0502020204030204" pitchFamily="34" charset="0"/>
                <a:ea typeface="Times New Roman" panose="02020603050405020304" pitchFamily="18" charset="0"/>
                <a:cs typeface="Open Sans" panose="020B0606030504020204" pitchFamily="34" charset="0"/>
              </a:rPr>
              <a:t>š</a:t>
            </a:r>
            <a:r>
              <a:rPr kumimoji="0" lang="sl-SI" altLang="sl-SI" sz="2000" b="1" i="0" u="none" strike="noStrike" cap="none" normalizeH="0" baseline="0" dirty="0" smtClean="0">
                <a:ln>
                  <a:noFill/>
                </a:ln>
                <a:solidFill>
                  <a:srgbClr val="666666"/>
                </a:solidFill>
                <a:effectLst/>
                <a:latin typeface="Comic Sans MS" panose="030F0702030302020204" pitchFamily="66" charset="0"/>
                <a:ea typeface="Times New Roman" panose="02020603050405020304" pitchFamily="18" charset="0"/>
                <a:cs typeface="Open Sans" panose="020B0606030504020204" pitchFamily="34" charset="0"/>
              </a:rPr>
              <a:t>i, ple</a:t>
            </a:r>
            <a:r>
              <a:rPr kumimoji="0" lang="sl-SI" altLang="sl-SI" sz="2000" b="1" i="0" u="none" strike="noStrike" cap="none" normalizeH="0" baseline="0" dirty="0" smtClean="0">
                <a:ln>
                  <a:noFill/>
                </a:ln>
                <a:solidFill>
                  <a:srgbClr val="666666"/>
                </a:solidFill>
                <a:effectLst/>
                <a:latin typeface="Calibri" panose="020F0502020204030204" pitchFamily="34" charset="0"/>
                <a:ea typeface="Times New Roman" panose="02020603050405020304" pitchFamily="18" charset="0"/>
                <a:cs typeface="Open Sans" panose="020B0606030504020204" pitchFamily="34" charset="0"/>
              </a:rPr>
              <a:t>š</a:t>
            </a:r>
            <a:r>
              <a:rPr kumimoji="0" lang="sl-SI" altLang="sl-SI" sz="2000" b="1" i="0" u="none" strike="noStrike" cap="none" normalizeH="0" baseline="0" dirty="0" smtClean="0">
                <a:ln>
                  <a:noFill/>
                </a:ln>
                <a:solidFill>
                  <a:srgbClr val="666666"/>
                </a:solidFill>
                <a:effectLst/>
                <a:latin typeface="Comic Sans MS" panose="030F0702030302020204" pitchFamily="66" charset="0"/>
                <a:ea typeface="Times New Roman" panose="02020603050405020304" pitchFamily="18" charset="0"/>
                <a:cs typeface="Open Sans" panose="020B0606030504020204" pitchFamily="34" charset="0"/>
              </a:rPr>
              <a:t>i črni kos</a:t>
            </a:r>
            <a:endParaRPr kumimoji="0" lang="sl-SI" altLang="sl-SI"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endParaRPr kumimoji="0" lang="sl-SI" altLang="sl-SI"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295559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71061" y="923059"/>
            <a:ext cx="10956235" cy="1325563"/>
          </a:xfrm>
        </p:spPr>
        <p:txBody>
          <a:bodyPr>
            <a:normAutofit fontScale="90000"/>
          </a:bodyPr>
          <a:lstStyle/>
          <a:p>
            <a:pPr lvl="0" fontAlgn="base"/>
            <a:r>
              <a:rPr lang="sl-SI" sz="3600" dirty="0" smtClean="0"/>
              <a:t>16. </a:t>
            </a:r>
            <a:r>
              <a:rPr lang="sl-SI" sz="3600" dirty="0"/>
              <a:t>Učili smo se o pesniških sredstvih oz. o značilnostih pesniškega jezika. Iz pesmic, ki smo jih obravnavali v spodnjo preglednico poišči primere:</a:t>
            </a:r>
            <a:br>
              <a:rPr lang="sl-SI" sz="3600" dirty="0"/>
            </a:br>
            <a:r>
              <a:rPr lang="sl-SI" dirty="0"/>
              <a:t> </a:t>
            </a:r>
            <a:br>
              <a:rPr lang="sl-SI" dirty="0"/>
            </a:br>
            <a:endParaRPr lang="sl-SI" dirty="0"/>
          </a:p>
        </p:txBody>
      </p:sp>
      <p:graphicFrame>
        <p:nvGraphicFramePr>
          <p:cNvPr id="4" name="Označba mesta vsebine 3"/>
          <p:cNvGraphicFramePr>
            <a:graphicFrameLocks noGrp="1"/>
          </p:cNvGraphicFramePr>
          <p:nvPr>
            <p:ph idx="1"/>
            <p:extLst>
              <p:ext uri="{D42A27DB-BD31-4B8C-83A1-F6EECF244321}">
                <p14:modId xmlns:p14="http://schemas.microsoft.com/office/powerpoint/2010/main" val="1225541066"/>
              </p:ext>
            </p:extLst>
          </p:nvPr>
        </p:nvGraphicFramePr>
        <p:xfrm>
          <a:off x="682767" y="1812186"/>
          <a:ext cx="10488816" cy="4204300"/>
        </p:xfrm>
        <a:graphic>
          <a:graphicData uri="http://schemas.openxmlformats.org/drawingml/2006/table">
            <a:tbl>
              <a:tblPr firstRow="1" firstCol="1" bandRow="1">
                <a:tableStyleId>{5C22544A-7EE6-4342-B048-85BDC9FD1C3A}</a:tableStyleId>
              </a:tblPr>
              <a:tblGrid>
                <a:gridCol w="2783668">
                  <a:extLst>
                    <a:ext uri="{9D8B030D-6E8A-4147-A177-3AD203B41FA5}">
                      <a16:colId xmlns:a16="http://schemas.microsoft.com/office/drawing/2014/main" val="567491961"/>
                    </a:ext>
                  </a:extLst>
                </a:gridCol>
                <a:gridCol w="7705148">
                  <a:extLst>
                    <a:ext uri="{9D8B030D-6E8A-4147-A177-3AD203B41FA5}">
                      <a16:colId xmlns:a16="http://schemas.microsoft.com/office/drawing/2014/main" val="3079244509"/>
                    </a:ext>
                  </a:extLst>
                </a:gridCol>
              </a:tblGrid>
              <a:tr h="1051075">
                <a:tc>
                  <a:txBody>
                    <a:bodyPr/>
                    <a:lstStyle/>
                    <a:p>
                      <a:pPr fontAlgn="base">
                        <a:lnSpc>
                          <a:spcPts val="1950"/>
                        </a:lnSpc>
                        <a:spcAft>
                          <a:spcPts val="0"/>
                        </a:spcAft>
                      </a:pPr>
                      <a:r>
                        <a:rPr lang="sl-SI" sz="1800" dirty="0">
                          <a:effectLst/>
                        </a:rPr>
                        <a:t>RIME</a:t>
                      </a:r>
                      <a:endParaRPr lang="sl-SI"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fontAlgn="base">
                        <a:lnSpc>
                          <a:spcPct val="250000"/>
                        </a:lnSpc>
                        <a:spcAft>
                          <a:spcPts val="0"/>
                        </a:spcAft>
                      </a:pPr>
                      <a:r>
                        <a:rPr lang="sl-SI" sz="1800" b="1" dirty="0">
                          <a:solidFill>
                            <a:schemeClr val="tx1"/>
                          </a:solidFill>
                          <a:effectLst/>
                        </a:rPr>
                        <a:t> </a:t>
                      </a:r>
                      <a:r>
                        <a:rPr lang="sl-SI" sz="1800" b="1" dirty="0" smtClean="0">
                          <a:solidFill>
                            <a:schemeClr val="tx1"/>
                          </a:solidFill>
                          <a:effectLst/>
                        </a:rPr>
                        <a:t>PODIJO-KOČIJO, STORILI-VOZILI, SVETU-POSVETU, RAZPRAVAH-GLAVAH….</a:t>
                      </a:r>
                      <a:endParaRPr lang="sl-SI"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39603991"/>
                  </a:ext>
                </a:extLst>
              </a:tr>
              <a:tr h="1051075">
                <a:tc>
                  <a:txBody>
                    <a:bodyPr/>
                    <a:lstStyle/>
                    <a:p>
                      <a:pPr fontAlgn="base">
                        <a:lnSpc>
                          <a:spcPts val="1950"/>
                        </a:lnSpc>
                        <a:spcAft>
                          <a:spcPts val="0"/>
                        </a:spcAft>
                      </a:pPr>
                      <a:r>
                        <a:rPr lang="sl-SI" sz="1800" dirty="0">
                          <a:effectLst/>
                        </a:rPr>
                        <a:t>OKRASNI PRIDEVEK</a:t>
                      </a:r>
                      <a:endParaRPr lang="sl-SI"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fontAlgn="base">
                        <a:lnSpc>
                          <a:spcPct val="250000"/>
                        </a:lnSpc>
                        <a:spcAft>
                          <a:spcPts val="0"/>
                        </a:spcAft>
                      </a:pPr>
                      <a:r>
                        <a:rPr lang="sl-SI" sz="1800" b="1" dirty="0">
                          <a:solidFill>
                            <a:schemeClr val="tx1"/>
                          </a:solidFill>
                          <a:effectLst/>
                        </a:rPr>
                        <a:t> </a:t>
                      </a:r>
                      <a:r>
                        <a:rPr lang="sl-SI" sz="1800" b="1" dirty="0" smtClean="0">
                          <a:solidFill>
                            <a:schemeClr val="tx1"/>
                          </a:solidFill>
                          <a:effectLst/>
                        </a:rPr>
                        <a:t>NEBOTIČNIŠKE</a:t>
                      </a:r>
                      <a:r>
                        <a:rPr lang="sl-SI" sz="1800" b="1" baseline="0" dirty="0" smtClean="0">
                          <a:solidFill>
                            <a:schemeClr val="tx1"/>
                          </a:solidFill>
                          <a:effectLst/>
                        </a:rPr>
                        <a:t> GLAVE, DNEVNI RED, SLASTNE POGAČE, SMEJALNE PALAČE…</a:t>
                      </a:r>
                      <a:endParaRPr lang="sl-SI"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92047476"/>
                  </a:ext>
                </a:extLst>
              </a:tr>
              <a:tr h="1051075">
                <a:tc>
                  <a:txBody>
                    <a:bodyPr/>
                    <a:lstStyle/>
                    <a:p>
                      <a:pPr fontAlgn="base">
                        <a:lnSpc>
                          <a:spcPts val="1950"/>
                        </a:lnSpc>
                        <a:spcAft>
                          <a:spcPts val="0"/>
                        </a:spcAft>
                      </a:pPr>
                      <a:r>
                        <a:rPr lang="sl-SI" sz="1800" dirty="0">
                          <a:effectLst/>
                        </a:rPr>
                        <a:t>PONAVLJANJE</a:t>
                      </a:r>
                      <a:endParaRPr lang="sl-SI"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fontAlgn="base">
                        <a:lnSpc>
                          <a:spcPct val="250000"/>
                        </a:lnSpc>
                        <a:spcAft>
                          <a:spcPts val="0"/>
                        </a:spcAft>
                      </a:pPr>
                      <a:r>
                        <a:rPr lang="sl-SI" sz="1800" b="1" dirty="0">
                          <a:solidFill>
                            <a:schemeClr val="tx1"/>
                          </a:solidFill>
                          <a:effectLst/>
                        </a:rPr>
                        <a:t> </a:t>
                      </a:r>
                      <a:r>
                        <a:rPr lang="sl-SI" sz="1800" b="1" dirty="0" smtClean="0">
                          <a:solidFill>
                            <a:schemeClr val="tx1"/>
                          </a:solidFill>
                          <a:effectLst/>
                        </a:rPr>
                        <a:t>JAZ</a:t>
                      </a:r>
                      <a:r>
                        <a:rPr lang="sl-SI" sz="1800" b="1" baseline="0" dirty="0" smtClean="0">
                          <a:solidFill>
                            <a:schemeClr val="tx1"/>
                          </a:solidFill>
                          <a:effectLst/>
                        </a:rPr>
                        <a:t> SEM JEŽ, TI PA NE; PLEŠI, PLEŠI…</a:t>
                      </a:r>
                      <a:endParaRPr lang="sl-SI"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95536921"/>
                  </a:ext>
                </a:extLst>
              </a:tr>
              <a:tr h="1051075">
                <a:tc>
                  <a:txBody>
                    <a:bodyPr/>
                    <a:lstStyle/>
                    <a:p>
                      <a:pPr fontAlgn="base">
                        <a:lnSpc>
                          <a:spcPts val="1950"/>
                        </a:lnSpc>
                        <a:spcAft>
                          <a:spcPts val="0"/>
                        </a:spcAft>
                      </a:pPr>
                      <a:r>
                        <a:rPr lang="sl-SI" sz="1800" dirty="0">
                          <a:effectLst/>
                        </a:rPr>
                        <a:t>PRETIRAVANJE</a:t>
                      </a:r>
                      <a:endParaRPr lang="sl-SI"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fontAlgn="base">
                        <a:lnSpc>
                          <a:spcPct val="250000"/>
                        </a:lnSpc>
                        <a:spcAft>
                          <a:spcPts val="0"/>
                        </a:spcAft>
                      </a:pPr>
                      <a:r>
                        <a:rPr lang="sl-SI" sz="1800" b="1" dirty="0">
                          <a:solidFill>
                            <a:schemeClr val="tx1"/>
                          </a:solidFill>
                          <a:effectLst/>
                        </a:rPr>
                        <a:t> </a:t>
                      </a:r>
                      <a:r>
                        <a:rPr lang="sl-SI" sz="1800" b="1" dirty="0" smtClean="0">
                          <a:solidFill>
                            <a:schemeClr val="tx1"/>
                          </a:solidFill>
                          <a:effectLst/>
                        </a:rPr>
                        <a:t>TRESLA SE BO ZEMLJA VSA…</a:t>
                      </a:r>
                      <a:endParaRPr lang="sl-SI"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58625320"/>
                  </a:ext>
                </a:extLst>
              </a:tr>
            </a:tbl>
          </a:graphicData>
        </a:graphic>
      </p:graphicFrame>
      <p:sp>
        <p:nvSpPr>
          <p:cNvPr id="5" name="Rectangle 1"/>
          <p:cNvSpPr>
            <a:spLocks noChangeArrowheads="1"/>
          </p:cNvSpPr>
          <p:nvPr/>
        </p:nvSpPr>
        <p:spPr bwMode="auto">
          <a:xfrm>
            <a:off x="-4418573" y="-463455"/>
            <a:ext cx="18966013" cy="1386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sl-SI"/>
          </a:p>
        </p:txBody>
      </p:sp>
    </p:spTree>
    <p:extLst>
      <p:ext uri="{BB962C8B-B14F-4D97-AF65-F5344CB8AC3E}">
        <p14:creationId xmlns:p14="http://schemas.microsoft.com/office/powerpoint/2010/main" val="17410654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p:cNvSpPr>
            <a:spLocks noGrp="1"/>
          </p:cNvSpPr>
          <p:nvPr>
            <p:ph idx="1"/>
          </p:nvPr>
        </p:nvSpPr>
        <p:spPr>
          <a:xfrm>
            <a:off x="516228" y="1001377"/>
            <a:ext cx="10515600" cy="4351338"/>
          </a:xfrm>
        </p:spPr>
        <p:txBody>
          <a:bodyPr>
            <a:normAutofit fontScale="85000" lnSpcReduction="20000"/>
          </a:bodyPr>
          <a:lstStyle/>
          <a:p>
            <a:pPr marL="3657600" lvl="8" indent="0" fontAlgn="base">
              <a:buNone/>
            </a:pPr>
            <a:r>
              <a:rPr lang="sl-SI" dirty="0" smtClean="0"/>
              <a:t>                                                                </a:t>
            </a:r>
            <a:r>
              <a:rPr lang="sl-SI" sz="3000" dirty="0" smtClean="0"/>
              <a:t>Stara </a:t>
            </a:r>
            <a:r>
              <a:rPr lang="sl-SI" sz="3000" dirty="0"/>
              <a:t>Ljubljana</a:t>
            </a:r>
          </a:p>
          <a:p>
            <a:pPr marL="3657600" lvl="8" indent="0" fontAlgn="base">
              <a:buNone/>
            </a:pPr>
            <a:r>
              <a:rPr lang="sl-SI" sz="3000" dirty="0" smtClean="0"/>
              <a:t>                                     </a:t>
            </a:r>
            <a:r>
              <a:rPr lang="sl-SI" sz="3000" dirty="0" err="1" smtClean="0"/>
              <a:t>Pedenjped</a:t>
            </a:r>
            <a:endParaRPr lang="sl-SI" sz="3000" dirty="0"/>
          </a:p>
          <a:p>
            <a:pPr fontAlgn="base"/>
            <a:r>
              <a:rPr lang="sl-SI" dirty="0"/>
              <a:t>SVETLANA MAKAROVIČ                                   	Magnetni deček</a:t>
            </a:r>
          </a:p>
          <a:p>
            <a:pPr marL="0" indent="0" fontAlgn="base">
              <a:buNone/>
            </a:pPr>
            <a:r>
              <a:rPr lang="sl-SI" dirty="0"/>
              <a:t>							Maček Muri</a:t>
            </a:r>
          </a:p>
          <a:p>
            <a:pPr fontAlgn="base"/>
            <a:r>
              <a:rPr lang="sl-SI" dirty="0"/>
              <a:t>MILAN DEKLEVA					Pesmi za lačne sanjavce</a:t>
            </a:r>
          </a:p>
          <a:p>
            <a:pPr marL="0" indent="0" fontAlgn="base">
              <a:buNone/>
            </a:pPr>
            <a:r>
              <a:rPr lang="sl-SI" dirty="0"/>
              <a:t>							</a:t>
            </a:r>
            <a:r>
              <a:rPr lang="sl-SI" dirty="0" err="1"/>
              <a:t>Kosovirja</a:t>
            </a:r>
            <a:r>
              <a:rPr lang="sl-SI" dirty="0"/>
              <a:t> na leteči žlici</a:t>
            </a:r>
          </a:p>
          <a:p>
            <a:pPr fontAlgn="base"/>
            <a:r>
              <a:rPr lang="sl-SI" dirty="0"/>
              <a:t>KAJETAN KOVIČ					Nebotičniki, sedite</a:t>
            </a:r>
          </a:p>
          <a:p>
            <a:pPr marL="0" indent="0" fontAlgn="base">
              <a:buNone/>
            </a:pPr>
            <a:r>
              <a:rPr lang="sl-SI" dirty="0"/>
              <a:t>							Coprnica Zofka</a:t>
            </a:r>
          </a:p>
          <a:p>
            <a:pPr fontAlgn="base"/>
            <a:r>
              <a:rPr lang="sl-SI" dirty="0"/>
              <a:t>NIKO GRAFENAUER				</a:t>
            </a:r>
            <a:r>
              <a:rPr lang="sl-SI" dirty="0" smtClean="0"/>
              <a:t>             </a:t>
            </a:r>
            <a:r>
              <a:rPr lang="sl-SI" dirty="0" err="1" smtClean="0"/>
              <a:t>Sapramiška</a:t>
            </a:r>
            <a:endParaRPr lang="sl-SI" dirty="0"/>
          </a:p>
          <a:p>
            <a:pPr marL="0" indent="0" fontAlgn="base">
              <a:buNone/>
            </a:pPr>
            <a:r>
              <a:rPr lang="sl-SI" dirty="0"/>
              <a:t>						</a:t>
            </a:r>
            <a:r>
              <a:rPr lang="sl-SI" dirty="0" smtClean="0"/>
              <a:t>	Moj </a:t>
            </a:r>
            <a:r>
              <a:rPr lang="sl-SI" dirty="0"/>
              <a:t>prijatelj Piki Jakob</a:t>
            </a:r>
          </a:p>
          <a:p>
            <a:pPr marL="0" indent="0" fontAlgn="base">
              <a:buNone/>
            </a:pPr>
            <a:r>
              <a:rPr lang="sl-SI" dirty="0"/>
              <a:t>							</a:t>
            </a:r>
            <a:r>
              <a:rPr lang="sl-SI" dirty="0" err="1"/>
              <a:t>Lenča</a:t>
            </a:r>
            <a:r>
              <a:rPr lang="sl-SI" dirty="0"/>
              <a:t> Flenča</a:t>
            </a:r>
          </a:p>
          <a:p>
            <a:endParaRPr lang="sl-SI" dirty="0"/>
          </a:p>
        </p:txBody>
      </p:sp>
      <mc:AlternateContent xmlns:mc="http://schemas.openxmlformats.org/markup-compatibility/2006" xmlns:p14="http://schemas.microsoft.com/office/powerpoint/2010/main">
        <mc:Choice Requires="p14">
          <p:contentPart p14:bwMode="auto" r:id="rId2">
            <p14:nvContentPartPr>
              <p14:cNvPr id="8" name="Rokopis 7"/>
              <p14:cNvContentPartPr/>
              <p14:nvPr/>
            </p14:nvContentPartPr>
            <p14:xfrm>
              <a:off x="3760788" y="1880174"/>
              <a:ext cx="360" cy="360"/>
            </p14:xfrm>
          </p:contentPart>
        </mc:Choice>
        <mc:Fallback xmlns="">
          <p:pic>
            <p:nvPicPr>
              <p:cNvPr id="8" name="Rokopis 7"/>
              <p:cNvPicPr/>
              <p:nvPr/>
            </p:nvPicPr>
            <p:blipFill>
              <a:blip r:embed="rId3"/>
              <a:stretch>
                <a:fillRect/>
              </a:stretch>
            </p:blipFill>
            <p:spPr>
              <a:xfrm>
                <a:off x="3748908" y="1868294"/>
                <a:ext cx="24120" cy="2412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9" name="Rokopis 8"/>
              <p14:cNvContentPartPr/>
              <p14:nvPr/>
            </p14:nvContentPartPr>
            <p14:xfrm>
              <a:off x="3760788" y="1880174"/>
              <a:ext cx="3258720" cy="1199160"/>
            </p14:xfrm>
          </p:contentPart>
        </mc:Choice>
        <mc:Fallback xmlns="">
          <p:pic>
            <p:nvPicPr>
              <p:cNvPr id="9" name="Rokopis 8"/>
              <p:cNvPicPr/>
              <p:nvPr/>
            </p:nvPicPr>
            <p:blipFill>
              <a:blip r:embed="rId5"/>
              <a:stretch>
                <a:fillRect/>
              </a:stretch>
            </p:blipFill>
            <p:spPr>
              <a:xfrm>
                <a:off x="3748908" y="1868294"/>
                <a:ext cx="3282480" cy="122292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10" name="Rokopis 9"/>
              <p14:cNvContentPartPr/>
              <p14:nvPr/>
            </p14:nvContentPartPr>
            <p14:xfrm>
              <a:off x="3760788" y="1880174"/>
              <a:ext cx="360" cy="360"/>
            </p14:xfrm>
          </p:contentPart>
        </mc:Choice>
        <mc:Fallback xmlns="">
          <p:pic>
            <p:nvPicPr>
              <p:cNvPr id="10" name="Rokopis 9"/>
              <p:cNvPicPr/>
              <p:nvPr/>
            </p:nvPicPr>
            <p:blipFill>
              <a:blip r:embed="rId3"/>
              <a:stretch>
                <a:fillRect/>
              </a:stretch>
            </p:blipFill>
            <p:spPr>
              <a:xfrm>
                <a:off x="3748908" y="1868294"/>
                <a:ext cx="24120" cy="2412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2" name="Rokopis 11"/>
              <p14:cNvContentPartPr/>
              <p14:nvPr/>
            </p14:nvContentPartPr>
            <p14:xfrm>
              <a:off x="3747828" y="1893134"/>
              <a:ext cx="3297240" cy="1971000"/>
            </p14:xfrm>
          </p:contentPart>
        </mc:Choice>
        <mc:Fallback xmlns="">
          <p:pic>
            <p:nvPicPr>
              <p:cNvPr id="12" name="Rokopis 11"/>
              <p:cNvPicPr/>
              <p:nvPr/>
            </p:nvPicPr>
            <p:blipFill>
              <a:blip r:embed="rId8"/>
              <a:stretch>
                <a:fillRect/>
              </a:stretch>
            </p:blipFill>
            <p:spPr>
              <a:xfrm>
                <a:off x="3735948" y="1881254"/>
                <a:ext cx="3321000" cy="199476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14" name="Rokopis 13"/>
              <p14:cNvContentPartPr/>
              <p14:nvPr/>
            </p14:nvContentPartPr>
            <p14:xfrm>
              <a:off x="3760788" y="1931654"/>
              <a:ext cx="3219840" cy="2295000"/>
            </p14:xfrm>
          </p:contentPart>
        </mc:Choice>
        <mc:Fallback xmlns="">
          <p:pic>
            <p:nvPicPr>
              <p:cNvPr id="14" name="Rokopis 13"/>
              <p:cNvPicPr/>
              <p:nvPr/>
            </p:nvPicPr>
            <p:blipFill>
              <a:blip r:embed="rId10"/>
              <a:stretch>
                <a:fillRect/>
              </a:stretch>
            </p:blipFill>
            <p:spPr>
              <a:xfrm>
                <a:off x="3748908" y="1919774"/>
                <a:ext cx="3243600" cy="231876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16" name="Rokopis 15"/>
              <p14:cNvContentPartPr/>
              <p14:nvPr/>
            </p14:nvContentPartPr>
            <p14:xfrm>
              <a:off x="2936388" y="1970534"/>
              <a:ext cx="4095720" cy="669960"/>
            </p14:xfrm>
          </p:contentPart>
        </mc:Choice>
        <mc:Fallback xmlns="">
          <p:pic>
            <p:nvPicPr>
              <p:cNvPr id="16" name="Rokopis 15"/>
              <p:cNvPicPr/>
              <p:nvPr/>
            </p:nvPicPr>
            <p:blipFill>
              <a:blip r:embed="rId12"/>
              <a:stretch>
                <a:fillRect/>
              </a:stretch>
            </p:blipFill>
            <p:spPr>
              <a:xfrm>
                <a:off x="2924508" y="1958654"/>
                <a:ext cx="4119480" cy="69372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18" name="Rokopis 17"/>
              <p14:cNvContentPartPr/>
              <p14:nvPr/>
            </p14:nvContentPartPr>
            <p14:xfrm>
              <a:off x="2858988" y="2671814"/>
              <a:ext cx="4173120" cy="239400"/>
            </p14:xfrm>
          </p:contentPart>
        </mc:Choice>
        <mc:Fallback xmlns="">
          <p:pic>
            <p:nvPicPr>
              <p:cNvPr id="18" name="Rokopis 17"/>
              <p:cNvPicPr/>
              <p:nvPr/>
            </p:nvPicPr>
            <p:blipFill>
              <a:blip r:embed="rId14"/>
              <a:stretch>
                <a:fillRect/>
              </a:stretch>
            </p:blipFill>
            <p:spPr>
              <a:xfrm>
                <a:off x="2847108" y="2659934"/>
                <a:ext cx="4196880" cy="26316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20" name="Rokopis 19"/>
              <p14:cNvContentPartPr/>
              <p14:nvPr/>
            </p14:nvContentPartPr>
            <p14:xfrm>
              <a:off x="2936388" y="2743094"/>
              <a:ext cx="4121640" cy="2409120"/>
            </p14:xfrm>
          </p:contentPart>
        </mc:Choice>
        <mc:Fallback xmlns="">
          <p:pic>
            <p:nvPicPr>
              <p:cNvPr id="20" name="Rokopis 19"/>
              <p:cNvPicPr/>
              <p:nvPr/>
            </p:nvPicPr>
            <p:blipFill>
              <a:blip r:embed="rId16"/>
              <a:stretch>
                <a:fillRect/>
              </a:stretch>
            </p:blipFill>
            <p:spPr>
              <a:xfrm>
                <a:off x="2924508" y="2731214"/>
                <a:ext cx="4145400" cy="2432880"/>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22" name="Rokopis 21"/>
              <p14:cNvContentPartPr/>
              <p14:nvPr/>
            </p14:nvContentPartPr>
            <p14:xfrm>
              <a:off x="3232668" y="1133174"/>
              <a:ext cx="3799440" cy="3091320"/>
            </p14:xfrm>
          </p:contentPart>
        </mc:Choice>
        <mc:Fallback xmlns="">
          <p:pic>
            <p:nvPicPr>
              <p:cNvPr id="22" name="Rokopis 21"/>
              <p:cNvPicPr/>
              <p:nvPr/>
            </p:nvPicPr>
            <p:blipFill>
              <a:blip r:embed="rId18"/>
              <a:stretch>
                <a:fillRect/>
              </a:stretch>
            </p:blipFill>
            <p:spPr>
              <a:xfrm>
                <a:off x="3220788" y="1121294"/>
                <a:ext cx="3823200" cy="3115080"/>
              </a:xfrm>
              <a:prstGeom prst="rect">
                <a:avLst/>
              </a:prstGeom>
            </p:spPr>
          </p:pic>
        </mc:Fallback>
      </mc:AlternateContent>
      <mc:AlternateContent xmlns:mc="http://schemas.openxmlformats.org/markup-compatibility/2006" xmlns:p14="http://schemas.microsoft.com/office/powerpoint/2010/main">
        <mc:Choice Requires="p14">
          <p:contentPart p14:bwMode="auto" r:id="rId19">
            <p14:nvContentPartPr>
              <p14:cNvPr id="24" name="Rokopis 23"/>
              <p14:cNvContentPartPr/>
              <p14:nvPr/>
            </p14:nvContentPartPr>
            <p14:xfrm>
              <a:off x="3206748" y="3436814"/>
              <a:ext cx="3838320" cy="822600"/>
            </p14:xfrm>
          </p:contentPart>
        </mc:Choice>
        <mc:Fallback xmlns="">
          <p:pic>
            <p:nvPicPr>
              <p:cNvPr id="24" name="Rokopis 23"/>
              <p:cNvPicPr/>
              <p:nvPr/>
            </p:nvPicPr>
            <p:blipFill>
              <a:blip r:embed="rId20"/>
              <a:stretch>
                <a:fillRect/>
              </a:stretch>
            </p:blipFill>
            <p:spPr>
              <a:xfrm>
                <a:off x="3194868" y="3424934"/>
                <a:ext cx="3862080" cy="846360"/>
              </a:xfrm>
              <a:prstGeom prst="rect">
                <a:avLst/>
              </a:prstGeom>
            </p:spPr>
          </p:pic>
        </mc:Fallback>
      </mc:AlternateContent>
      <mc:AlternateContent xmlns:mc="http://schemas.openxmlformats.org/markup-compatibility/2006" xmlns:p14="http://schemas.microsoft.com/office/powerpoint/2010/main">
        <mc:Choice Requires="p14">
          <p:contentPart p14:bwMode="auto" r:id="rId21">
            <p14:nvContentPartPr>
              <p14:cNvPr id="28" name="Rokopis 27"/>
              <p14:cNvContentPartPr/>
              <p14:nvPr/>
            </p14:nvContentPartPr>
            <p14:xfrm>
              <a:off x="3271188" y="1492814"/>
              <a:ext cx="3786840" cy="2732040"/>
            </p14:xfrm>
          </p:contentPart>
        </mc:Choice>
        <mc:Fallback xmlns="">
          <p:pic>
            <p:nvPicPr>
              <p:cNvPr id="28" name="Rokopis 27"/>
              <p:cNvPicPr/>
              <p:nvPr/>
            </p:nvPicPr>
            <p:blipFill>
              <a:blip r:embed="rId22"/>
              <a:stretch>
                <a:fillRect/>
              </a:stretch>
            </p:blipFill>
            <p:spPr>
              <a:xfrm>
                <a:off x="3262908" y="1484534"/>
                <a:ext cx="3803400" cy="2748600"/>
              </a:xfrm>
              <a:prstGeom prst="rect">
                <a:avLst/>
              </a:prstGeom>
            </p:spPr>
          </p:pic>
        </mc:Fallback>
      </mc:AlternateContent>
      <mc:AlternateContent xmlns:mc="http://schemas.openxmlformats.org/markup-compatibility/2006" xmlns:p14="http://schemas.microsoft.com/office/powerpoint/2010/main">
        <mc:Choice Requires="p14">
          <p:contentPart p14:bwMode="auto" r:id="rId23">
            <p14:nvContentPartPr>
              <p14:cNvPr id="30" name="Rokopis 29"/>
              <p14:cNvContentPartPr/>
              <p14:nvPr/>
            </p14:nvContentPartPr>
            <p14:xfrm>
              <a:off x="2846388" y="2189054"/>
              <a:ext cx="4185720" cy="1288440"/>
            </p14:xfrm>
          </p:contentPart>
        </mc:Choice>
        <mc:Fallback xmlns="">
          <p:pic>
            <p:nvPicPr>
              <p:cNvPr id="30" name="Rokopis 29"/>
              <p:cNvPicPr/>
              <p:nvPr/>
            </p:nvPicPr>
            <p:blipFill>
              <a:blip r:embed="rId24"/>
              <a:stretch>
                <a:fillRect/>
              </a:stretch>
            </p:blipFill>
            <p:spPr>
              <a:xfrm>
                <a:off x="2838108" y="2180774"/>
                <a:ext cx="4202280" cy="1305000"/>
              </a:xfrm>
              <a:prstGeom prst="rect">
                <a:avLst/>
              </a:prstGeom>
            </p:spPr>
          </p:pic>
        </mc:Fallback>
      </mc:AlternateContent>
      <mc:AlternateContent xmlns:mc="http://schemas.openxmlformats.org/markup-compatibility/2006" xmlns:p14="http://schemas.microsoft.com/office/powerpoint/2010/main">
        <mc:Choice Requires="p14">
          <p:contentPart p14:bwMode="auto" r:id="rId25">
            <p14:nvContentPartPr>
              <p14:cNvPr id="32" name="Rokopis 31"/>
              <p14:cNvContentPartPr/>
              <p14:nvPr/>
            </p14:nvContentPartPr>
            <p14:xfrm>
              <a:off x="2807508" y="3490094"/>
              <a:ext cx="4212000" cy="1082520"/>
            </p14:xfrm>
          </p:contentPart>
        </mc:Choice>
        <mc:Fallback xmlns="">
          <p:pic>
            <p:nvPicPr>
              <p:cNvPr id="32" name="Rokopis 31"/>
              <p:cNvPicPr/>
              <p:nvPr/>
            </p:nvPicPr>
            <p:blipFill>
              <a:blip r:embed="rId26"/>
              <a:stretch>
                <a:fillRect/>
              </a:stretch>
            </p:blipFill>
            <p:spPr>
              <a:xfrm>
                <a:off x="2799228" y="3481814"/>
                <a:ext cx="4228560" cy="1099080"/>
              </a:xfrm>
              <a:prstGeom prst="rect">
                <a:avLst/>
              </a:prstGeom>
            </p:spPr>
          </p:pic>
        </mc:Fallback>
      </mc:AlternateContent>
    </p:spTree>
    <p:extLst>
      <p:ext uri="{BB962C8B-B14F-4D97-AF65-F5344CB8AC3E}">
        <p14:creationId xmlns:p14="http://schemas.microsoft.com/office/powerpoint/2010/main" val="3968392154"/>
      </p:ext>
    </p:extLst>
  </p:cSld>
  <p:clrMapOvr>
    <a:masterClrMapping/>
  </p:clrMapOvr>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284</TotalTime>
  <Words>753</Words>
  <Application>Microsoft Office PowerPoint</Application>
  <PresentationFormat>Širokozaslonsko</PresentationFormat>
  <Paragraphs>94</Paragraphs>
  <Slides>9</Slides>
  <Notes>0</Notes>
  <HiddenSlides>0</HiddenSlides>
  <MMClips>0</MMClips>
  <ScaleCrop>false</ScaleCrop>
  <HeadingPairs>
    <vt:vector size="6" baseType="variant">
      <vt:variant>
        <vt:lpstr>Uporabljene pisave</vt:lpstr>
      </vt:variant>
      <vt:variant>
        <vt:i4>6</vt:i4>
      </vt:variant>
      <vt:variant>
        <vt:lpstr>Tema</vt:lpstr>
      </vt:variant>
      <vt:variant>
        <vt:i4>1</vt:i4>
      </vt:variant>
      <vt:variant>
        <vt:lpstr>Naslovi diapozitivov</vt:lpstr>
      </vt:variant>
      <vt:variant>
        <vt:i4>9</vt:i4>
      </vt:variant>
    </vt:vector>
  </HeadingPairs>
  <TitlesOfParts>
    <vt:vector size="16" baseType="lpstr">
      <vt:lpstr>Arial</vt:lpstr>
      <vt:lpstr>Calibri</vt:lpstr>
      <vt:lpstr>Calibri Light</vt:lpstr>
      <vt:lpstr>Comic Sans MS</vt:lpstr>
      <vt:lpstr>Open Sans</vt:lpstr>
      <vt:lpstr>Times New Roman</vt:lpstr>
      <vt:lpstr>Officeova tema</vt:lpstr>
      <vt:lpstr>POEZIJA – ODGOVORI NA VPRAŠANJA </vt:lpstr>
      <vt:lpstr>PowerPointova predstavitev</vt:lpstr>
      <vt:lpstr>PowerPointova predstavitev</vt:lpstr>
      <vt:lpstr>PowerPointova predstavitev</vt:lpstr>
      <vt:lpstr>PowerPointova predstavitev</vt:lpstr>
      <vt:lpstr>PowerPointova predstavitev</vt:lpstr>
      <vt:lpstr>PowerPointova predstavitev</vt:lpstr>
      <vt:lpstr>16. Učili smo se o pesniških sredstvih oz. o značilnostih pesniškega jezika. Iz pesmic, ki smo jih obravnavali v spodnjo preglednico poišči primere:   </vt:lpstr>
      <vt:lpstr>PowerPointova predstavitev</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PowerPointova predstavitev</dc:title>
  <dc:creator>petra.bergoc@gmail.com</dc:creator>
  <cp:lastModifiedBy>Nadja Černetič</cp:lastModifiedBy>
  <cp:revision>10</cp:revision>
  <dcterms:created xsi:type="dcterms:W3CDTF">2020-12-01T07:57:41Z</dcterms:created>
  <dcterms:modified xsi:type="dcterms:W3CDTF">2020-12-01T13:02:35Z</dcterms:modified>
</cp:coreProperties>
</file>